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3.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notesSlides/notesSlide4.xml" ContentType="application/vnd.openxmlformats-officedocument.presentationml.notesSlide+xml"/>
  <Override PartName="/ppt/charts/chart3.xml" ContentType="application/vnd.openxmlformats-officedocument.drawingml.chart+xml"/>
  <Override PartName="/ppt/drawings/drawing3.xml" ContentType="application/vnd.openxmlformats-officedocument.drawingml.chartshapes+xml"/>
  <Override PartName="/ppt/notesSlides/notesSlide5.xml" ContentType="application/vnd.openxmlformats-officedocument.presentationml.notesSlide+xml"/>
  <Override PartName="/ppt/charts/chart4.xml" ContentType="application/vnd.openxmlformats-officedocument.drawingml.chart+xml"/>
  <Override PartName="/ppt/drawings/drawing4.xml" ContentType="application/vnd.openxmlformats-officedocument.drawingml.chartshapes+xml"/>
  <Override PartName="/ppt/notesSlides/notesSlide6.xml" ContentType="application/vnd.openxmlformats-officedocument.presentationml.notesSlide+xml"/>
  <Override PartName="/ppt/charts/chart5.xml" ContentType="application/vnd.openxmlformats-officedocument.drawingml.chart+xml"/>
  <Override PartName="/ppt/drawings/drawing5.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29"/>
  </p:notesMasterIdLst>
  <p:sldIdLst>
    <p:sldId id="256" r:id="rId6"/>
    <p:sldId id="262" r:id="rId7"/>
    <p:sldId id="258" r:id="rId8"/>
    <p:sldId id="334" r:id="rId9"/>
    <p:sldId id="266" r:id="rId10"/>
    <p:sldId id="386" r:id="rId11"/>
    <p:sldId id="387" r:id="rId12"/>
    <p:sldId id="381" r:id="rId13"/>
    <p:sldId id="388" r:id="rId14"/>
    <p:sldId id="263" r:id="rId15"/>
    <p:sldId id="446" r:id="rId16"/>
    <p:sldId id="447" r:id="rId17"/>
    <p:sldId id="448" r:id="rId18"/>
    <p:sldId id="444" r:id="rId19"/>
    <p:sldId id="445" r:id="rId20"/>
    <p:sldId id="449" r:id="rId21"/>
    <p:sldId id="264" r:id="rId22"/>
    <p:sldId id="260" r:id="rId23"/>
    <p:sldId id="356" r:id="rId24"/>
    <p:sldId id="357" r:id="rId25"/>
    <p:sldId id="443" r:id="rId26"/>
    <p:sldId id="358" r:id="rId27"/>
    <p:sldId id="450" r:id="rId28"/>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AA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snapToObjects="1">
      <p:cViewPr varScale="1">
        <p:scale>
          <a:sx n="104" d="100"/>
          <a:sy n="104" d="100"/>
        </p:scale>
        <p:origin x="75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pwilde01\Box\USPolicy\USFoodPolicy2019\MaterialsFall2019\progressweb2019_v1.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C:\Users\pwilde01\Box\USPolicy\USFoodPolicy2019\MaterialsFall2019\progressweb2019_v1.xlsx"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C:\Users\pwilde01\Box\USPolicy\USFoodPolicy2019\MaterialsFall2019\progressweb2019_v1.xlsx"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oleObject" Target="file:///C:\Users\pwilde01\Box\USPolicy\USFoodPolicy2019\MaterialsFall2019\progressweb2019_v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38" b="1" i="0" u="none" strike="noStrike" baseline="0">
                <a:solidFill>
                  <a:srgbClr val="000000"/>
                </a:solidFill>
                <a:latin typeface="Arial"/>
                <a:ea typeface="Arial"/>
                <a:cs typeface="Arial"/>
              </a:defRPr>
            </a:pPr>
            <a:r>
              <a:rPr lang="en-US" sz="2400" dirty="0"/>
              <a:t>Variable Cost Constraints</a:t>
            </a:r>
          </a:p>
        </c:rich>
      </c:tx>
      <c:layout>
        <c:manualLayout>
          <c:xMode val="edge"/>
          <c:yMode val="edge"/>
          <c:x val="0.41176471888382377"/>
          <c:y val="1.9726808342505574E-2"/>
        </c:manualLayout>
      </c:layout>
      <c:overlay val="0"/>
      <c:spPr>
        <a:noFill/>
        <a:ln w="24344">
          <a:noFill/>
        </a:ln>
      </c:spPr>
    </c:title>
    <c:autoTitleDeleted val="0"/>
    <c:plotArea>
      <c:layout>
        <c:manualLayout>
          <c:layoutTarget val="inner"/>
          <c:xMode val="edge"/>
          <c:yMode val="edge"/>
          <c:x val="8.715462709015305E-2"/>
          <c:y val="0.13808801213960548"/>
          <c:w val="0.87350194638591527"/>
          <c:h val="0.72989377845220027"/>
        </c:manualLayout>
      </c:layout>
      <c:scatterChart>
        <c:scatterStyle val="lineMarker"/>
        <c:varyColors val="0"/>
        <c:ser>
          <c:idx val="0"/>
          <c:order val="0"/>
          <c:tx>
            <c:strRef>
              <c:f>'graph data'!$B$3</c:f>
              <c:strCache>
                <c:ptCount val="1"/>
                <c:pt idx="0">
                  <c:v>Energy</c:v>
                </c:pt>
              </c:strCache>
            </c:strRef>
          </c:tx>
          <c:spPr>
            <a:ln w="24344">
              <a:pattFill prst="pct50">
                <a:fgClr>
                  <a:srgbClr val="000000"/>
                </a:fgClr>
                <a:bgClr>
                  <a:srgbClr val="FFFFFF"/>
                </a:bgClr>
              </a:pattFill>
              <a:prstDash val="solid"/>
            </a:ln>
          </c:spPr>
          <c:marker>
            <c:symbol val="none"/>
          </c:marker>
          <c:dLbls>
            <c:dLbl>
              <c:idx val="2"/>
              <c:layout>
                <c:manualLayout>
                  <c:x val="-8.1445304953753433E-2"/>
                  <c:y val="-8.1950839125701877E-2"/>
                </c:manualLayout>
              </c:layout>
              <c:spPr>
                <a:noFill/>
                <a:ln w="24344">
                  <a:noFill/>
                </a:ln>
              </c:spPr>
              <c:txPr>
                <a:bodyPr/>
                <a:lstStyle/>
                <a:p>
                  <a:pPr>
                    <a:defRPr sz="2400" b="0" i="0" u="none" strike="noStrike" baseline="0">
                      <a:solidFill>
                        <a:srgbClr val="000000"/>
                      </a:solidFill>
                      <a:latin typeface="Arial"/>
                      <a:ea typeface="Arial"/>
                      <a:cs typeface="Arial"/>
                    </a:defRPr>
                  </a:pPr>
                  <a:endParaRPr lang="en-US"/>
                </a:p>
              </c:txPr>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04AE-4B1F-9654-A7FC6912EB0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xVal>
            <c:numRef>
              <c:f>'graph data'!$A$28:$A$204</c:f>
              <c:numCache>
                <c:formatCode>"$"#,##0.00</c:formatCode>
                <c:ptCount val="177"/>
                <c:pt idx="0">
                  <c:v>1.2</c:v>
                </c:pt>
                <c:pt idx="1">
                  <c:v>1.25</c:v>
                </c:pt>
                <c:pt idx="2">
                  <c:v>1.3</c:v>
                </c:pt>
                <c:pt idx="3">
                  <c:v>1.35</c:v>
                </c:pt>
                <c:pt idx="4">
                  <c:v>1.4</c:v>
                </c:pt>
                <c:pt idx="5">
                  <c:v>1.45</c:v>
                </c:pt>
                <c:pt idx="6">
                  <c:v>1.5</c:v>
                </c:pt>
                <c:pt idx="7">
                  <c:v>1.55</c:v>
                </c:pt>
                <c:pt idx="8">
                  <c:v>1.6</c:v>
                </c:pt>
                <c:pt idx="9">
                  <c:v>1.65</c:v>
                </c:pt>
                <c:pt idx="10">
                  <c:v>1.7</c:v>
                </c:pt>
                <c:pt idx="11">
                  <c:v>1.75</c:v>
                </c:pt>
                <c:pt idx="12">
                  <c:v>1.8</c:v>
                </c:pt>
                <c:pt idx="13">
                  <c:v>1.85</c:v>
                </c:pt>
                <c:pt idx="14">
                  <c:v>1.9</c:v>
                </c:pt>
                <c:pt idx="15">
                  <c:v>1.95</c:v>
                </c:pt>
                <c:pt idx="16">
                  <c:v>2</c:v>
                </c:pt>
                <c:pt idx="17">
                  <c:v>2.0499999999999998</c:v>
                </c:pt>
                <c:pt idx="18">
                  <c:v>2.1</c:v>
                </c:pt>
                <c:pt idx="19">
                  <c:v>2.15</c:v>
                </c:pt>
                <c:pt idx="20">
                  <c:v>2.2000000000000002</c:v>
                </c:pt>
                <c:pt idx="21">
                  <c:v>2.25</c:v>
                </c:pt>
                <c:pt idx="22">
                  <c:v>2.2999999999999998</c:v>
                </c:pt>
                <c:pt idx="23">
                  <c:v>2.35</c:v>
                </c:pt>
                <c:pt idx="24">
                  <c:v>2.4</c:v>
                </c:pt>
                <c:pt idx="25">
                  <c:v>2.4500000000000002</c:v>
                </c:pt>
                <c:pt idx="26">
                  <c:v>2.5</c:v>
                </c:pt>
                <c:pt idx="27">
                  <c:v>2.5499999999999998</c:v>
                </c:pt>
                <c:pt idx="28">
                  <c:v>2.6</c:v>
                </c:pt>
                <c:pt idx="29">
                  <c:v>2.65</c:v>
                </c:pt>
                <c:pt idx="30">
                  <c:v>2.7</c:v>
                </c:pt>
                <c:pt idx="31">
                  <c:v>2.75</c:v>
                </c:pt>
                <c:pt idx="32">
                  <c:v>2.8</c:v>
                </c:pt>
                <c:pt idx="33">
                  <c:v>2.85</c:v>
                </c:pt>
                <c:pt idx="34">
                  <c:v>2.9</c:v>
                </c:pt>
                <c:pt idx="35">
                  <c:v>2.95</c:v>
                </c:pt>
                <c:pt idx="36">
                  <c:v>3</c:v>
                </c:pt>
                <c:pt idx="37">
                  <c:v>3.05</c:v>
                </c:pt>
                <c:pt idx="38">
                  <c:v>3.1</c:v>
                </c:pt>
                <c:pt idx="39">
                  <c:v>3.15</c:v>
                </c:pt>
                <c:pt idx="40">
                  <c:v>3.2</c:v>
                </c:pt>
                <c:pt idx="41">
                  <c:v>3.25</c:v>
                </c:pt>
                <c:pt idx="42">
                  <c:v>3.3</c:v>
                </c:pt>
                <c:pt idx="43">
                  <c:v>3.35</c:v>
                </c:pt>
                <c:pt idx="44">
                  <c:v>3.4</c:v>
                </c:pt>
                <c:pt idx="45">
                  <c:v>3.45</c:v>
                </c:pt>
                <c:pt idx="46">
                  <c:v>3.5</c:v>
                </c:pt>
                <c:pt idx="47">
                  <c:v>3.55</c:v>
                </c:pt>
                <c:pt idx="48">
                  <c:v>3.6</c:v>
                </c:pt>
                <c:pt idx="49">
                  <c:v>3.65</c:v>
                </c:pt>
                <c:pt idx="50">
                  <c:v>3.7</c:v>
                </c:pt>
                <c:pt idx="51">
                  <c:v>3.75</c:v>
                </c:pt>
                <c:pt idx="52">
                  <c:v>3.8</c:v>
                </c:pt>
                <c:pt idx="53">
                  <c:v>3.85</c:v>
                </c:pt>
                <c:pt idx="54">
                  <c:v>3.9</c:v>
                </c:pt>
                <c:pt idx="55">
                  <c:v>3.95</c:v>
                </c:pt>
                <c:pt idx="56">
                  <c:v>4</c:v>
                </c:pt>
                <c:pt idx="57">
                  <c:v>4.05</c:v>
                </c:pt>
                <c:pt idx="58">
                  <c:v>4.0999999999999996</c:v>
                </c:pt>
                <c:pt idx="59">
                  <c:v>4.1500000000000004</c:v>
                </c:pt>
                <c:pt idx="60">
                  <c:v>4.2</c:v>
                </c:pt>
                <c:pt idx="61">
                  <c:v>4.25</c:v>
                </c:pt>
                <c:pt idx="62">
                  <c:v>4.3</c:v>
                </c:pt>
                <c:pt idx="63">
                  <c:v>4.3499999999999996</c:v>
                </c:pt>
                <c:pt idx="64">
                  <c:v>4.4000000000000004</c:v>
                </c:pt>
                <c:pt idx="65">
                  <c:v>4.45</c:v>
                </c:pt>
                <c:pt idx="66">
                  <c:v>4.5</c:v>
                </c:pt>
                <c:pt idx="67">
                  <c:v>4.55</c:v>
                </c:pt>
                <c:pt idx="68">
                  <c:v>4.5999999999999996</c:v>
                </c:pt>
                <c:pt idx="69">
                  <c:v>4.6500000000000004</c:v>
                </c:pt>
                <c:pt idx="70">
                  <c:v>4.7</c:v>
                </c:pt>
                <c:pt idx="71">
                  <c:v>4.75</c:v>
                </c:pt>
                <c:pt idx="72">
                  <c:v>4.8</c:v>
                </c:pt>
                <c:pt idx="73">
                  <c:v>4.8499999999999996</c:v>
                </c:pt>
                <c:pt idx="74">
                  <c:v>4.9000000000000004</c:v>
                </c:pt>
                <c:pt idx="75">
                  <c:v>4.95</c:v>
                </c:pt>
                <c:pt idx="76">
                  <c:v>5</c:v>
                </c:pt>
                <c:pt idx="77">
                  <c:v>5.05</c:v>
                </c:pt>
                <c:pt idx="78">
                  <c:v>5.0999999999999996</c:v>
                </c:pt>
                <c:pt idx="79">
                  <c:v>5.15</c:v>
                </c:pt>
                <c:pt idx="80">
                  <c:v>5.2</c:v>
                </c:pt>
                <c:pt idx="81">
                  <c:v>5.25</c:v>
                </c:pt>
                <c:pt idx="82">
                  <c:v>5.3</c:v>
                </c:pt>
                <c:pt idx="83">
                  <c:v>5.35</c:v>
                </c:pt>
                <c:pt idx="84">
                  <c:v>5.4</c:v>
                </c:pt>
                <c:pt idx="85">
                  <c:v>5.45</c:v>
                </c:pt>
                <c:pt idx="86">
                  <c:v>5.5</c:v>
                </c:pt>
                <c:pt idx="87">
                  <c:v>5.55</c:v>
                </c:pt>
                <c:pt idx="88">
                  <c:v>5.6</c:v>
                </c:pt>
                <c:pt idx="89">
                  <c:v>5.65</c:v>
                </c:pt>
                <c:pt idx="90">
                  <c:v>5.7</c:v>
                </c:pt>
                <c:pt idx="91">
                  <c:v>5.75</c:v>
                </c:pt>
                <c:pt idx="92">
                  <c:v>5.8</c:v>
                </c:pt>
                <c:pt idx="93">
                  <c:v>5.85</c:v>
                </c:pt>
                <c:pt idx="94">
                  <c:v>5.9</c:v>
                </c:pt>
                <c:pt idx="95">
                  <c:v>5.95</c:v>
                </c:pt>
                <c:pt idx="96">
                  <c:v>6</c:v>
                </c:pt>
                <c:pt idx="97">
                  <c:v>6.05</c:v>
                </c:pt>
                <c:pt idx="98">
                  <c:v>6.1</c:v>
                </c:pt>
                <c:pt idx="99">
                  <c:v>6.15</c:v>
                </c:pt>
                <c:pt idx="100">
                  <c:v>6.2</c:v>
                </c:pt>
                <c:pt idx="101">
                  <c:v>6.25</c:v>
                </c:pt>
                <c:pt idx="102">
                  <c:v>6.3</c:v>
                </c:pt>
                <c:pt idx="103">
                  <c:v>6.35</c:v>
                </c:pt>
                <c:pt idx="104">
                  <c:v>6.4</c:v>
                </c:pt>
                <c:pt idx="105">
                  <c:v>6.45</c:v>
                </c:pt>
                <c:pt idx="106">
                  <c:v>6.5</c:v>
                </c:pt>
                <c:pt idx="107">
                  <c:v>6.55</c:v>
                </c:pt>
                <c:pt idx="108">
                  <c:v>6.6</c:v>
                </c:pt>
                <c:pt idx="109">
                  <c:v>6.65</c:v>
                </c:pt>
                <c:pt idx="110">
                  <c:v>6.7</c:v>
                </c:pt>
                <c:pt idx="111">
                  <c:v>6.75</c:v>
                </c:pt>
                <c:pt idx="112">
                  <c:v>6.8</c:v>
                </c:pt>
                <c:pt idx="113">
                  <c:v>6.85</c:v>
                </c:pt>
                <c:pt idx="114">
                  <c:v>6.9</c:v>
                </c:pt>
                <c:pt idx="115">
                  <c:v>6.95</c:v>
                </c:pt>
                <c:pt idx="116">
                  <c:v>7</c:v>
                </c:pt>
                <c:pt idx="117">
                  <c:v>7.05</c:v>
                </c:pt>
                <c:pt idx="118">
                  <c:v>7.1</c:v>
                </c:pt>
                <c:pt idx="119">
                  <c:v>7.15</c:v>
                </c:pt>
                <c:pt idx="120">
                  <c:v>7.2</c:v>
                </c:pt>
                <c:pt idx="121">
                  <c:v>7.25</c:v>
                </c:pt>
                <c:pt idx="122">
                  <c:v>7.3</c:v>
                </c:pt>
                <c:pt idx="123">
                  <c:v>7.35</c:v>
                </c:pt>
                <c:pt idx="124">
                  <c:v>7.4</c:v>
                </c:pt>
                <c:pt idx="125">
                  <c:v>7.45</c:v>
                </c:pt>
                <c:pt idx="126">
                  <c:v>7.5</c:v>
                </c:pt>
                <c:pt idx="127">
                  <c:v>7.55</c:v>
                </c:pt>
                <c:pt idx="128">
                  <c:v>7.6</c:v>
                </c:pt>
                <c:pt idx="129">
                  <c:v>7.65</c:v>
                </c:pt>
                <c:pt idx="130">
                  <c:v>7.7</c:v>
                </c:pt>
                <c:pt idx="131">
                  <c:v>7.75</c:v>
                </c:pt>
                <c:pt idx="132">
                  <c:v>7.8</c:v>
                </c:pt>
                <c:pt idx="133">
                  <c:v>7.85</c:v>
                </c:pt>
                <c:pt idx="134">
                  <c:v>7.9</c:v>
                </c:pt>
                <c:pt idx="135">
                  <c:v>7.95</c:v>
                </c:pt>
                <c:pt idx="136">
                  <c:v>8</c:v>
                </c:pt>
                <c:pt idx="137">
                  <c:v>8.0500000000000007</c:v>
                </c:pt>
                <c:pt idx="138">
                  <c:v>8.1</c:v>
                </c:pt>
                <c:pt idx="139">
                  <c:v>8.15</c:v>
                </c:pt>
                <c:pt idx="140">
                  <c:v>8.1999999999999993</c:v>
                </c:pt>
                <c:pt idx="141">
                  <c:v>8.25</c:v>
                </c:pt>
                <c:pt idx="142">
                  <c:v>8.3000000000000007</c:v>
                </c:pt>
                <c:pt idx="143">
                  <c:v>8.35</c:v>
                </c:pt>
                <c:pt idx="144">
                  <c:v>8.4</c:v>
                </c:pt>
                <c:pt idx="145">
                  <c:v>8.4499999999999993</c:v>
                </c:pt>
                <c:pt idx="146">
                  <c:v>8.5</c:v>
                </c:pt>
                <c:pt idx="147">
                  <c:v>8.5500000000000007</c:v>
                </c:pt>
                <c:pt idx="148">
                  <c:v>8.6</c:v>
                </c:pt>
                <c:pt idx="149">
                  <c:v>8.65</c:v>
                </c:pt>
                <c:pt idx="150">
                  <c:v>8.6999999999999993</c:v>
                </c:pt>
                <c:pt idx="151">
                  <c:v>8.75</c:v>
                </c:pt>
                <c:pt idx="152">
                  <c:v>8.8000000000000007</c:v>
                </c:pt>
                <c:pt idx="153">
                  <c:v>8.85</c:v>
                </c:pt>
                <c:pt idx="154">
                  <c:v>8.9</c:v>
                </c:pt>
                <c:pt idx="155">
                  <c:v>8.9499999999999993</c:v>
                </c:pt>
                <c:pt idx="156">
                  <c:v>9</c:v>
                </c:pt>
                <c:pt idx="157">
                  <c:v>9.0500000000000007</c:v>
                </c:pt>
                <c:pt idx="158">
                  <c:v>9.1</c:v>
                </c:pt>
                <c:pt idx="159">
                  <c:v>9.15</c:v>
                </c:pt>
                <c:pt idx="160">
                  <c:v>9.1999999999999993</c:v>
                </c:pt>
                <c:pt idx="161">
                  <c:v>9.25</c:v>
                </c:pt>
                <c:pt idx="162">
                  <c:v>9.3000000000000007</c:v>
                </c:pt>
                <c:pt idx="163">
                  <c:v>9.35</c:v>
                </c:pt>
                <c:pt idx="164">
                  <c:v>9.4</c:v>
                </c:pt>
                <c:pt idx="165">
                  <c:v>9.4499999999999993</c:v>
                </c:pt>
                <c:pt idx="166">
                  <c:v>9.5</c:v>
                </c:pt>
                <c:pt idx="167">
                  <c:v>9.5500000000000007</c:v>
                </c:pt>
                <c:pt idx="168">
                  <c:v>9.6</c:v>
                </c:pt>
                <c:pt idx="169">
                  <c:v>9.65</c:v>
                </c:pt>
                <c:pt idx="170">
                  <c:v>9.6999999999999993</c:v>
                </c:pt>
                <c:pt idx="171">
                  <c:v>9.75</c:v>
                </c:pt>
                <c:pt idx="172">
                  <c:v>9.8000000000000007</c:v>
                </c:pt>
                <c:pt idx="173">
                  <c:v>9.85</c:v>
                </c:pt>
                <c:pt idx="174">
                  <c:v>9.9</c:v>
                </c:pt>
                <c:pt idx="175">
                  <c:v>9.9499999999999993</c:v>
                </c:pt>
                <c:pt idx="176">
                  <c:v>10</c:v>
                </c:pt>
              </c:numCache>
            </c:numRef>
          </c:xVal>
          <c:yVal>
            <c:numRef>
              <c:f>'graph data'!$B$28:$B$204</c:f>
              <c:numCache>
                <c:formatCode>General</c:formatCode>
                <c:ptCount val="177"/>
                <c:pt idx="0">
                  <c:v>4.7420900000000001</c:v>
                </c:pt>
                <c:pt idx="1">
                  <c:v>3.2855799999999999</c:v>
                </c:pt>
                <c:pt idx="2">
                  <c:v>2.1332900000000001</c:v>
                </c:pt>
                <c:pt idx="3">
                  <c:v>1.28521</c:v>
                </c:pt>
                <c:pt idx="4">
                  <c:v>0.74134</c:v>
                </c:pt>
                <c:pt idx="5">
                  <c:v>0.49682999999999999</c:v>
                </c:pt>
                <c:pt idx="6">
                  <c:v>0.37458000000000002</c:v>
                </c:pt>
                <c:pt idx="7">
                  <c:v>0.28555000000000003</c:v>
                </c:pt>
                <c:pt idx="8">
                  <c:v>0.22635</c:v>
                </c:pt>
                <c:pt idx="9">
                  <c:v>0.18002000000000001</c:v>
                </c:pt>
                <c:pt idx="10">
                  <c:v>0.14398</c:v>
                </c:pt>
                <c:pt idx="11">
                  <c:v>0.11665</c:v>
                </c:pt>
                <c:pt idx="12">
                  <c:v>9.6729999999999997E-2</c:v>
                </c:pt>
                <c:pt idx="13">
                  <c:v>8.1460000000000005E-2</c:v>
                </c:pt>
                <c:pt idx="14">
                  <c:v>6.9739999999999996E-2</c:v>
                </c:pt>
                <c:pt idx="15">
                  <c:v>6.0810000000000003E-2</c:v>
                </c:pt>
                <c:pt idx="16">
                  <c:v>5.3760000000000002E-2</c:v>
                </c:pt>
                <c:pt idx="17">
                  <c:v>4.7649999999999998E-2</c:v>
                </c:pt>
                <c:pt idx="18">
                  <c:v>4.2270000000000002E-2</c:v>
                </c:pt>
                <c:pt idx="19">
                  <c:v>3.7609999999999998E-2</c:v>
                </c:pt>
                <c:pt idx="20">
                  <c:v>3.3610000000000001E-2</c:v>
                </c:pt>
                <c:pt idx="21">
                  <c:v>3.0089999999999999E-2</c:v>
                </c:pt>
                <c:pt idx="22">
                  <c:v>2.6960000000000001E-2</c:v>
                </c:pt>
                <c:pt idx="23">
                  <c:v>2.4160000000000001E-2</c:v>
                </c:pt>
                <c:pt idx="24">
                  <c:v>2.162E-2</c:v>
                </c:pt>
                <c:pt idx="25">
                  <c:v>1.932E-2</c:v>
                </c:pt>
                <c:pt idx="26">
                  <c:v>1.7271999999999999E-2</c:v>
                </c:pt>
                <c:pt idx="27">
                  <c:v>1.546E-2</c:v>
                </c:pt>
                <c:pt idx="28">
                  <c:v>1.3887999999999999E-2</c:v>
                </c:pt>
                <c:pt idx="29">
                  <c:v>1.2555999999999999E-2</c:v>
                </c:pt>
                <c:pt idx="30">
                  <c:v>1.1462E-2</c:v>
                </c:pt>
                <c:pt idx="31">
                  <c:v>1.0586E-2</c:v>
                </c:pt>
                <c:pt idx="32">
                  <c:v>9.8700000000000003E-3</c:v>
                </c:pt>
                <c:pt idx="33">
                  <c:v>9.2499999999999995E-3</c:v>
                </c:pt>
                <c:pt idx="34">
                  <c:v>8.7170000000000008E-3</c:v>
                </c:pt>
                <c:pt idx="35">
                  <c:v>8.2500000000000004E-3</c:v>
                </c:pt>
                <c:pt idx="36">
                  <c:v>7.7990000000000004E-3</c:v>
                </c:pt>
                <c:pt idx="37">
                  <c:v>7.3629999999999998E-3</c:v>
                </c:pt>
                <c:pt idx="38">
                  <c:v>6.9410000000000001E-3</c:v>
                </c:pt>
                <c:pt idx="39">
                  <c:v>6.5319999999999996E-3</c:v>
                </c:pt>
                <c:pt idx="40">
                  <c:v>6.1380000000000002E-3</c:v>
                </c:pt>
                <c:pt idx="41">
                  <c:v>5.757E-3</c:v>
                </c:pt>
                <c:pt idx="42">
                  <c:v>5.3899999999999998E-3</c:v>
                </c:pt>
                <c:pt idx="43">
                  <c:v>5.0359999999999997E-3</c:v>
                </c:pt>
                <c:pt idx="44">
                  <c:v>4.6969999999999998E-3</c:v>
                </c:pt>
                <c:pt idx="45">
                  <c:v>4.3709999999999999E-3</c:v>
                </c:pt>
                <c:pt idx="46">
                  <c:v>4.058E-3</c:v>
                </c:pt>
                <c:pt idx="47">
                  <c:v>3.7569999999999999E-3</c:v>
                </c:pt>
                <c:pt idx="48">
                  <c:v>3.47E-3</c:v>
                </c:pt>
                <c:pt idx="49">
                  <c:v>3.1960000000000001E-3</c:v>
                </c:pt>
                <c:pt idx="50">
                  <c:v>2.9350000000000001E-3</c:v>
                </c:pt>
                <c:pt idx="51">
                  <c:v>2.6870000000000002E-3</c:v>
                </c:pt>
                <c:pt idx="52">
                  <c:v>2.4520000000000002E-3</c:v>
                </c:pt>
                <c:pt idx="53">
                  <c:v>2.2290000000000001E-3</c:v>
                </c:pt>
                <c:pt idx="54">
                  <c:v>2.0200000000000001E-3</c:v>
                </c:pt>
                <c:pt idx="55">
                  <c:v>1.8220000000000001E-3</c:v>
                </c:pt>
                <c:pt idx="56">
                  <c:v>1.637E-3</c:v>
                </c:pt>
                <c:pt idx="57">
                  <c:v>1.4630000000000001E-3</c:v>
                </c:pt>
                <c:pt idx="58">
                  <c:v>1.3010000000000001E-3</c:v>
                </c:pt>
                <c:pt idx="59">
                  <c:v>1.1509999999999999E-3</c:v>
                </c:pt>
                <c:pt idx="60">
                  <c:v>1.013E-3</c:v>
                </c:pt>
                <c:pt idx="61">
                  <c:v>8.8599999999999996E-4</c:v>
                </c:pt>
                <c:pt idx="62">
                  <c:v>7.6999999999999996E-4</c:v>
                </c:pt>
                <c:pt idx="63">
                  <c:v>6.6399999999999999E-4</c:v>
                </c:pt>
                <c:pt idx="64">
                  <c:v>5.6800000000000004E-4</c:v>
                </c:pt>
                <c:pt idx="65">
                  <c:v>4.8200000000000001E-4</c:v>
                </c:pt>
                <c:pt idx="66">
                  <c:v>4.06E-4</c:v>
                </c:pt>
                <c:pt idx="67">
                  <c:v>3.39E-4</c:v>
                </c:pt>
                <c:pt idx="68">
                  <c:v>2.8200000000000002E-4</c:v>
                </c:pt>
                <c:pt idx="69">
                  <c:v>2.3599999999999999E-4</c:v>
                </c:pt>
                <c:pt idx="70">
                  <c:v>1.95E-4</c:v>
                </c:pt>
                <c:pt idx="71">
                  <c:v>1.5899999999999999E-4</c:v>
                </c:pt>
                <c:pt idx="72">
                  <c:v>1.27E-4</c:v>
                </c:pt>
                <c:pt idx="73">
                  <c:v>9.8999999999999994E-5</c:v>
                </c:pt>
                <c:pt idx="74">
                  <c:v>7.4999999999999993E-5</c:v>
                </c:pt>
                <c:pt idx="75">
                  <c:v>5.5000000000000002E-5</c:v>
                </c:pt>
                <c:pt idx="76">
                  <c:v>3.9938000000000003E-5</c:v>
                </c:pt>
                <c:pt idx="77">
                  <c:v>2.7914000000000001E-5</c:v>
                </c:pt>
                <c:pt idx="78">
                  <c:v>1.8338999999999998E-5</c:v>
                </c:pt>
                <c:pt idx="79">
                  <c:v>1.0983E-5</c:v>
                </c:pt>
                <c:pt idx="80">
                  <c:v>5.6790000000000002E-6</c:v>
                </c:pt>
                <c:pt idx="81">
                  <c:v>2.3149999999999999E-6</c:v>
                </c:pt>
                <c:pt idx="82">
                  <c:v>4.6499999999999999E-7</c:v>
                </c:pt>
                <c:pt idx="83" formatCode="0.00E+00">
                  <c:v>5.2744999999999999E-18</c:v>
                </c:pt>
                <c:pt idx="84" formatCode="0.00E+00">
                  <c:v>7.8074000000000005E-18</c:v>
                </c:pt>
                <c:pt idx="85" formatCode="0.00E+00">
                  <c:v>6.8982E-18</c:v>
                </c:pt>
                <c:pt idx="86" formatCode="0.00E+00">
                  <c:v>1.1508999999999999E-17</c:v>
                </c:pt>
                <c:pt idx="87" formatCode="0.00E+00">
                  <c:v>5.8275E-18</c:v>
                </c:pt>
                <c:pt idx="88" formatCode="0.00E+00">
                  <c:v>7.9504000000000005E-18</c:v>
                </c:pt>
                <c:pt idx="89" formatCode="0.00E+00">
                  <c:v>6.0047999999999998E-18</c:v>
                </c:pt>
                <c:pt idx="90" formatCode="0.00E+00">
                  <c:v>3.1392999999999999E-17</c:v>
                </c:pt>
                <c:pt idx="91" formatCode="0.00E+00">
                  <c:v>1.4072999999999999E-17</c:v>
                </c:pt>
                <c:pt idx="92" formatCode="0.00E+00">
                  <c:v>1.5298999999999998E-17</c:v>
                </c:pt>
                <c:pt idx="93" formatCode="0.00E+00">
                  <c:v>2.2382999999999999E-17</c:v>
                </c:pt>
                <c:pt idx="94" formatCode="0.00E+00">
                  <c:v>1.4913999999999999E-17</c:v>
                </c:pt>
                <c:pt idx="95" formatCode="0.00E+00">
                  <c:v>9.9536999999999997E-18</c:v>
                </c:pt>
                <c:pt idx="96" formatCode="0.00E+00">
                  <c:v>3.869E-17</c:v>
                </c:pt>
                <c:pt idx="97" formatCode="0.00E+00">
                  <c:v>2.0391999999999999E-18</c:v>
                </c:pt>
                <c:pt idx="98" formatCode="0.00E+00">
                  <c:v>1.2388999999999999E-17</c:v>
                </c:pt>
                <c:pt idx="99" formatCode="0.00E+00">
                  <c:v>3.6402000000000001E-18</c:v>
                </c:pt>
                <c:pt idx="100" formatCode="0.00E+00">
                  <c:v>1.2371E-17</c:v>
                </c:pt>
                <c:pt idx="101" formatCode="0.00E+00">
                  <c:v>5.0370000000000002E-18</c:v>
                </c:pt>
                <c:pt idx="102" formatCode="0.00E+00">
                  <c:v>2.9192000000000003E-17</c:v>
                </c:pt>
                <c:pt idx="103" formatCode="0.00E+00">
                  <c:v>1.0427E-17</c:v>
                </c:pt>
                <c:pt idx="104" formatCode="0.00E+00">
                  <c:v>2.1189999999999999E-17</c:v>
                </c:pt>
                <c:pt idx="105" formatCode="0.00E+00">
                  <c:v>2.3098999999999999E-18</c:v>
                </c:pt>
                <c:pt idx="106" formatCode="0.00E+00">
                  <c:v>8.3975000000000002E-18</c:v>
                </c:pt>
                <c:pt idx="107" formatCode="0.00E+00">
                  <c:v>8.4338999999999995E-18</c:v>
                </c:pt>
                <c:pt idx="108" formatCode="0.00E+00">
                  <c:v>2.9449E-18</c:v>
                </c:pt>
                <c:pt idx="109" formatCode="0.00E+00">
                  <c:v>1.0394E-17</c:v>
                </c:pt>
                <c:pt idx="110" formatCode="0.00E+00">
                  <c:v>5.2429999999999998E-18</c:v>
                </c:pt>
                <c:pt idx="111" formatCode="0.00E+00">
                  <c:v>1.2438E-17</c:v>
                </c:pt>
                <c:pt idx="112" formatCode="0.00E+00">
                  <c:v>5.4161E-18</c:v>
                </c:pt>
                <c:pt idx="113" formatCode="0.00E+00">
                  <c:v>7.4165999999999995E-18</c:v>
                </c:pt>
                <c:pt idx="114" formatCode="0.00E+00">
                  <c:v>5.1361E-18</c:v>
                </c:pt>
                <c:pt idx="115" formatCode="0.00E+00">
                  <c:v>1.7359000000000001E-17</c:v>
                </c:pt>
                <c:pt idx="116" formatCode="0.00E+00">
                  <c:v>1.16E-17</c:v>
                </c:pt>
                <c:pt idx="117" formatCode="0.00E+00">
                  <c:v>3.6855999999999999E-18</c:v>
                </c:pt>
                <c:pt idx="118" formatCode="0.00E+00">
                  <c:v>6.08E-18</c:v>
                </c:pt>
                <c:pt idx="119" formatCode="0.00E+00">
                  <c:v>7.1578999999999995E-18</c:v>
                </c:pt>
                <c:pt idx="120" formatCode="0.00E+00">
                  <c:v>4.6179999999999999E-17</c:v>
                </c:pt>
                <c:pt idx="121" formatCode="0.00E+00">
                  <c:v>2.2656E-17</c:v>
                </c:pt>
                <c:pt idx="122" formatCode="0.00E+00">
                  <c:v>4.2353000000000001E-18</c:v>
                </c:pt>
                <c:pt idx="123" formatCode="0.00E+00">
                  <c:v>1.5129E-17</c:v>
                </c:pt>
                <c:pt idx="124" formatCode="0.00E+00">
                  <c:v>1.0236E-17</c:v>
                </c:pt>
                <c:pt idx="125" formatCode="0.00E+00">
                  <c:v>8.1483E-18</c:v>
                </c:pt>
                <c:pt idx="126" formatCode="0.00E+00">
                  <c:v>1.1419000000000001E-17</c:v>
                </c:pt>
                <c:pt idx="127" formatCode="0.00E+00">
                  <c:v>1.5403E-17</c:v>
                </c:pt>
                <c:pt idx="128" formatCode="0.00E+00">
                  <c:v>1.2436000000000001E-17</c:v>
                </c:pt>
                <c:pt idx="129" formatCode="0.00E+00">
                  <c:v>3.9312000000000002E-17</c:v>
                </c:pt>
                <c:pt idx="130" formatCode="0.00E+00">
                  <c:v>3.1870000000000001E-17</c:v>
                </c:pt>
                <c:pt idx="131" formatCode="0.00E+00">
                  <c:v>1.7863000000000001E-17</c:v>
                </c:pt>
                <c:pt idx="132" formatCode="0.00E+00">
                  <c:v>3.4608999999999998E-18</c:v>
                </c:pt>
                <c:pt idx="133" formatCode="0.00E+00">
                  <c:v>1.3964000000000001E-17</c:v>
                </c:pt>
                <c:pt idx="134" formatCode="0.00E+00">
                  <c:v>1.0419E-17</c:v>
                </c:pt>
                <c:pt idx="135" formatCode="0.00E+00">
                  <c:v>1.5630999999999999E-17</c:v>
                </c:pt>
                <c:pt idx="136" formatCode="0.00E+00">
                  <c:v>8.4290999999999993E-18</c:v>
                </c:pt>
                <c:pt idx="137" formatCode="0.00E+00">
                  <c:v>3.4531000000000001E-18</c:v>
                </c:pt>
                <c:pt idx="138" formatCode="0.00E+00">
                  <c:v>3.2455999999999999E-18</c:v>
                </c:pt>
                <c:pt idx="139" formatCode="0.00E+00">
                  <c:v>1.0115E-17</c:v>
                </c:pt>
                <c:pt idx="140" formatCode="0.00E+00">
                  <c:v>8.7923999999999995E-18</c:v>
                </c:pt>
                <c:pt idx="141" formatCode="0.00E+00">
                  <c:v>2.8051999999999999E-18</c:v>
                </c:pt>
                <c:pt idx="142" formatCode="0.00E+00">
                  <c:v>6.1946000000000001E-18</c:v>
                </c:pt>
                <c:pt idx="143" formatCode="0.00E+00">
                  <c:v>1.5454000000000001E-17</c:v>
                </c:pt>
                <c:pt idx="144" formatCode="0.00E+00">
                  <c:v>2.6253E-17</c:v>
                </c:pt>
                <c:pt idx="145" formatCode="0.00E+00">
                  <c:v>7.3491000000000004E-18</c:v>
                </c:pt>
                <c:pt idx="146" formatCode="0.00E+00">
                  <c:v>9.8779999999999994E-18</c:v>
                </c:pt>
                <c:pt idx="147" formatCode="0.00E+00">
                  <c:v>1.4805000000000001E-17</c:v>
                </c:pt>
                <c:pt idx="148" formatCode="0.00E+00">
                  <c:v>1.3677E-17</c:v>
                </c:pt>
                <c:pt idx="149" formatCode="0.00E+00">
                  <c:v>2.0849E-18</c:v>
                </c:pt>
                <c:pt idx="150" formatCode="0.00E+00">
                  <c:v>5.7265000000000003E-18</c:v>
                </c:pt>
                <c:pt idx="151" formatCode="0.00E+00">
                  <c:v>2.4490000000000001E-17</c:v>
                </c:pt>
                <c:pt idx="152" formatCode="0.00E+00">
                  <c:v>1.4684999999999999E-17</c:v>
                </c:pt>
                <c:pt idx="153" formatCode="0.00E+00">
                  <c:v>9.6331E-18</c:v>
                </c:pt>
                <c:pt idx="154" formatCode="0.00E+00">
                  <c:v>1.785E-17</c:v>
                </c:pt>
                <c:pt idx="155" formatCode="0.00E+00">
                  <c:v>8.4996000000000006E-18</c:v>
                </c:pt>
                <c:pt idx="156" formatCode="0.00E+00">
                  <c:v>3.9068000000000002E-17</c:v>
                </c:pt>
                <c:pt idx="157" formatCode="0.00E+00">
                  <c:v>5.6804999999999999E-18</c:v>
                </c:pt>
                <c:pt idx="158" formatCode="0.00E+00">
                  <c:v>1.8142000000000001E-17</c:v>
                </c:pt>
                <c:pt idx="159" formatCode="0.00E+00">
                  <c:v>5.4617999999999997E-18</c:v>
                </c:pt>
                <c:pt idx="160" formatCode="0.00E+00">
                  <c:v>5.5850999999999997E-18</c:v>
                </c:pt>
                <c:pt idx="161" formatCode="0.00E+00">
                  <c:v>1.8897999999999999E-17</c:v>
                </c:pt>
                <c:pt idx="162" formatCode="0.00E+00">
                  <c:v>4.8071000000000003E-17</c:v>
                </c:pt>
                <c:pt idx="163" formatCode="0.00E+00">
                  <c:v>1.2013999999999999E-17</c:v>
                </c:pt>
                <c:pt idx="164" formatCode="0.00E+00">
                  <c:v>2.7103000000000001E-18</c:v>
                </c:pt>
                <c:pt idx="165" formatCode="0.00E+00">
                  <c:v>3.7414E-18</c:v>
                </c:pt>
                <c:pt idx="166" formatCode="0.00E+00">
                  <c:v>6.9893000000000002E-18</c:v>
                </c:pt>
                <c:pt idx="167" formatCode="0.00E+00">
                  <c:v>2.0239000000000001E-18</c:v>
                </c:pt>
                <c:pt idx="168" formatCode="0.00E+00">
                  <c:v>7.5503000000000006E-18</c:v>
                </c:pt>
                <c:pt idx="169" formatCode="0.00E+00">
                  <c:v>2.7895000000000001E-17</c:v>
                </c:pt>
                <c:pt idx="170" formatCode="0.00E+00">
                  <c:v>2.4945000000000001E-17</c:v>
                </c:pt>
                <c:pt idx="171" formatCode="0.00E+00">
                  <c:v>2.8604E-17</c:v>
                </c:pt>
                <c:pt idx="172" formatCode="0.00E+00">
                  <c:v>4.7244000000000001E-18</c:v>
                </c:pt>
                <c:pt idx="173" formatCode="0.00E+00">
                  <c:v>1.8218999999999999E-18</c:v>
                </c:pt>
                <c:pt idx="174" formatCode="0.00E+00">
                  <c:v>1.8705E-17</c:v>
                </c:pt>
                <c:pt idx="175" formatCode="0.00E+00">
                  <c:v>2.2470000000000001E-17</c:v>
                </c:pt>
                <c:pt idx="176" formatCode="0.00E+00">
                  <c:v>1.6113E-17</c:v>
                </c:pt>
              </c:numCache>
            </c:numRef>
          </c:yVal>
          <c:smooth val="0"/>
          <c:extLst>
            <c:ext xmlns:c16="http://schemas.microsoft.com/office/drawing/2014/chart" uri="{C3380CC4-5D6E-409C-BE32-E72D297353CC}">
              <c16:uniqueId val="{00000001-04AE-4B1F-9654-A7FC6912EB0D}"/>
            </c:ext>
          </c:extLst>
        </c:ser>
        <c:ser>
          <c:idx val="1"/>
          <c:order val="1"/>
          <c:tx>
            <c:strRef>
              <c:f>'graph data'!$C$3</c:f>
              <c:strCache>
                <c:ptCount val="1"/>
                <c:pt idx="0">
                  <c:v>Energy, MyPyramid</c:v>
                </c:pt>
              </c:strCache>
            </c:strRef>
          </c:tx>
          <c:spPr>
            <a:ln w="24344">
              <a:solidFill>
                <a:srgbClr val="000000"/>
              </a:solidFill>
              <a:prstDash val="lgDash"/>
            </a:ln>
          </c:spPr>
          <c:marker>
            <c:symbol val="none"/>
          </c:marker>
          <c:dLbls>
            <c:dLbl>
              <c:idx val="64"/>
              <c:layout>
                <c:manualLayout>
                  <c:x val="0.15221865876316024"/>
                  <c:y val="8.0801717967072209E-2"/>
                </c:manualLayout>
              </c:layout>
              <c:tx>
                <c:rich>
                  <a:bodyPr/>
                  <a:lstStyle/>
                  <a:p>
                    <a:pPr>
                      <a:defRPr sz="1438" b="0" i="0" u="none" strike="noStrike" baseline="0">
                        <a:solidFill>
                          <a:srgbClr val="000000"/>
                        </a:solidFill>
                        <a:latin typeface="Arial"/>
                        <a:ea typeface="Arial"/>
                        <a:cs typeface="Arial"/>
                      </a:defRPr>
                    </a:pPr>
                    <a:r>
                      <a:rPr lang="en-US" sz="2400" dirty="0"/>
                      <a:t>Energy,
MyPyramid</a:t>
                    </a:r>
                  </a:p>
                </c:rich>
              </c:tx>
              <c:spPr>
                <a:noFill/>
                <a:ln w="24344">
                  <a:noFill/>
                </a:ln>
              </c:spPr>
              <c:dLblPos val="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04AE-4B1F-9654-A7FC6912EB0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xVal>
            <c:numRef>
              <c:f>'graph data'!$A$65:$A$204</c:f>
              <c:numCache>
                <c:formatCode>"$"#,##0.00</c:formatCode>
                <c:ptCount val="140"/>
                <c:pt idx="0">
                  <c:v>3.05</c:v>
                </c:pt>
                <c:pt idx="1">
                  <c:v>3.1</c:v>
                </c:pt>
                <c:pt idx="2">
                  <c:v>3.15</c:v>
                </c:pt>
                <c:pt idx="3">
                  <c:v>3.2</c:v>
                </c:pt>
                <c:pt idx="4">
                  <c:v>3.25</c:v>
                </c:pt>
                <c:pt idx="5">
                  <c:v>3.3</c:v>
                </c:pt>
                <c:pt idx="6">
                  <c:v>3.35</c:v>
                </c:pt>
                <c:pt idx="7">
                  <c:v>3.4</c:v>
                </c:pt>
                <c:pt idx="8">
                  <c:v>3.45</c:v>
                </c:pt>
                <c:pt idx="9">
                  <c:v>3.5</c:v>
                </c:pt>
                <c:pt idx="10">
                  <c:v>3.55</c:v>
                </c:pt>
                <c:pt idx="11">
                  <c:v>3.6</c:v>
                </c:pt>
                <c:pt idx="12">
                  <c:v>3.65</c:v>
                </c:pt>
                <c:pt idx="13">
                  <c:v>3.7</c:v>
                </c:pt>
                <c:pt idx="14">
                  <c:v>3.75</c:v>
                </c:pt>
                <c:pt idx="15">
                  <c:v>3.8</c:v>
                </c:pt>
                <c:pt idx="16">
                  <c:v>3.85</c:v>
                </c:pt>
                <c:pt idx="17">
                  <c:v>3.9</c:v>
                </c:pt>
                <c:pt idx="18">
                  <c:v>3.95</c:v>
                </c:pt>
                <c:pt idx="19">
                  <c:v>4</c:v>
                </c:pt>
                <c:pt idx="20">
                  <c:v>4.05</c:v>
                </c:pt>
                <c:pt idx="21">
                  <c:v>4.0999999999999996</c:v>
                </c:pt>
                <c:pt idx="22">
                  <c:v>4.1500000000000004</c:v>
                </c:pt>
                <c:pt idx="23">
                  <c:v>4.2</c:v>
                </c:pt>
                <c:pt idx="24">
                  <c:v>4.25</c:v>
                </c:pt>
                <c:pt idx="25">
                  <c:v>4.3</c:v>
                </c:pt>
                <c:pt idx="26">
                  <c:v>4.3499999999999996</c:v>
                </c:pt>
                <c:pt idx="27">
                  <c:v>4.4000000000000004</c:v>
                </c:pt>
                <c:pt idx="28">
                  <c:v>4.45</c:v>
                </c:pt>
                <c:pt idx="29">
                  <c:v>4.5</c:v>
                </c:pt>
                <c:pt idx="30">
                  <c:v>4.55</c:v>
                </c:pt>
                <c:pt idx="31">
                  <c:v>4.5999999999999996</c:v>
                </c:pt>
                <c:pt idx="32">
                  <c:v>4.6500000000000004</c:v>
                </c:pt>
                <c:pt idx="33">
                  <c:v>4.7</c:v>
                </c:pt>
                <c:pt idx="34">
                  <c:v>4.75</c:v>
                </c:pt>
                <c:pt idx="35">
                  <c:v>4.8</c:v>
                </c:pt>
                <c:pt idx="36">
                  <c:v>4.8499999999999996</c:v>
                </c:pt>
                <c:pt idx="37">
                  <c:v>4.9000000000000004</c:v>
                </c:pt>
                <c:pt idx="38">
                  <c:v>4.95</c:v>
                </c:pt>
                <c:pt idx="39">
                  <c:v>5</c:v>
                </c:pt>
                <c:pt idx="40">
                  <c:v>5.05</c:v>
                </c:pt>
                <c:pt idx="41">
                  <c:v>5.0999999999999996</c:v>
                </c:pt>
                <c:pt idx="42">
                  <c:v>5.15</c:v>
                </c:pt>
                <c:pt idx="43">
                  <c:v>5.2</c:v>
                </c:pt>
                <c:pt idx="44">
                  <c:v>5.25</c:v>
                </c:pt>
                <c:pt idx="45">
                  <c:v>5.3</c:v>
                </c:pt>
                <c:pt idx="46">
                  <c:v>5.35</c:v>
                </c:pt>
                <c:pt idx="47">
                  <c:v>5.4</c:v>
                </c:pt>
                <c:pt idx="48">
                  <c:v>5.45</c:v>
                </c:pt>
                <c:pt idx="49">
                  <c:v>5.5</c:v>
                </c:pt>
                <c:pt idx="50">
                  <c:v>5.55</c:v>
                </c:pt>
                <c:pt idx="51">
                  <c:v>5.6</c:v>
                </c:pt>
                <c:pt idx="52">
                  <c:v>5.65</c:v>
                </c:pt>
                <c:pt idx="53">
                  <c:v>5.7</c:v>
                </c:pt>
                <c:pt idx="54">
                  <c:v>5.75</c:v>
                </c:pt>
                <c:pt idx="55">
                  <c:v>5.8</c:v>
                </c:pt>
                <c:pt idx="56">
                  <c:v>5.85</c:v>
                </c:pt>
                <c:pt idx="57">
                  <c:v>5.9</c:v>
                </c:pt>
                <c:pt idx="58">
                  <c:v>5.95</c:v>
                </c:pt>
                <c:pt idx="59">
                  <c:v>6</c:v>
                </c:pt>
                <c:pt idx="60">
                  <c:v>6.05</c:v>
                </c:pt>
                <c:pt idx="61">
                  <c:v>6.1</c:v>
                </c:pt>
                <c:pt idx="62">
                  <c:v>6.15</c:v>
                </c:pt>
                <c:pt idx="63">
                  <c:v>6.2</c:v>
                </c:pt>
                <c:pt idx="64">
                  <c:v>6.25</c:v>
                </c:pt>
                <c:pt idx="65">
                  <c:v>6.3</c:v>
                </c:pt>
                <c:pt idx="66">
                  <c:v>6.35</c:v>
                </c:pt>
                <c:pt idx="67">
                  <c:v>6.4</c:v>
                </c:pt>
                <c:pt idx="68">
                  <c:v>6.45</c:v>
                </c:pt>
                <c:pt idx="69">
                  <c:v>6.5</c:v>
                </c:pt>
                <c:pt idx="70">
                  <c:v>6.55</c:v>
                </c:pt>
                <c:pt idx="71">
                  <c:v>6.6</c:v>
                </c:pt>
                <c:pt idx="72">
                  <c:v>6.65</c:v>
                </c:pt>
                <c:pt idx="73">
                  <c:v>6.7</c:v>
                </c:pt>
                <c:pt idx="74">
                  <c:v>6.75</c:v>
                </c:pt>
                <c:pt idx="75">
                  <c:v>6.8</c:v>
                </c:pt>
                <c:pt idx="76">
                  <c:v>6.85</c:v>
                </c:pt>
                <c:pt idx="77">
                  <c:v>6.9</c:v>
                </c:pt>
                <c:pt idx="78">
                  <c:v>6.95</c:v>
                </c:pt>
                <c:pt idx="79">
                  <c:v>7</c:v>
                </c:pt>
                <c:pt idx="80">
                  <c:v>7.05</c:v>
                </c:pt>
                <c:pt idx="81">
                  <c:v>7.1</c:v>
                </c:pt>
                <c:pt idx="82">
                  <c:v>7.15</c:v>
                </c:pt>
                <c:pt idx="83">
                  <c:v>7.2</c:v>
                </c:pt>
                <c:pt idx="84">
                  <c:v>7.25</c:v>
                </c:pt>
                <c:pt idx="85">
                  <c:v>7.3</c:v>
                </c:pt>
                <c:pt idx="86">
                  <c:v>7.35</c:v>
                </c:pt>
                <c:pt idx="87">
                  <c:v>7.4</c:v>
                </c:pt>
                <c:pt idx="88">
                  <c:v>7.45</c:v>
                </c:pt>
                <c:pt idx="89">
                  <c:v>7.5</c:v>
                </c:pt>
                <c:pt idx="90">
                  <c:v>7.55</c:v>
                </c:pt>
                <c:pt idx="91">
                  <c:v>7.6</c:v>
                </c:pt>
                <c:pt idx="92">
                  <c:v>7.65</c:v>
                </c:pt>
                <c:pt idx="93">
                  <c:v>7.7</c:v>
                </c:pt>
                <c:pt idx="94">
                  <c:v>7.75</c:v>
                </c:pt>
                <c:pt idx="95">
                  <c:v>7.8</c:v>
                </c:pt>
                <c:pt idx="96">
                  <c:v>7.85</c:v>
                </c:pt>
                <c:pt idx="97">
                  <c:v>7.9</c:v>
                </c:pt>
                <c:pt idx="98">
                  <c:v>7.95</c:v>
                </c:pt>
                <c:pt idx="99">
                  <c:v>8</c:v>
                </c:pt>
                <c:pt idx="100">
                  <c:v>8.0500000000000007</c:v>
                </c:pt>
                <c:pt idx="101">
                  <c:v>8.1</c:v>
                </c:pt>
                <c:pt idx="102">
                  <c:v>8.15</c:v>
                </c:pt>
                <c:pt idx="103">
                  <c:v>8.1999999999999993</c:v>
                </c:pt>
                <c:pt idx="104">
                  <c:v>8.25</c:v>
                </c:pt>
                <c:pt idx="105">
                  <c:v>8.3000000000000007</c:v>
                </c:pt>
                <c:pt idx="106">
                  <c:v>8.35</c:v>
                </c:pt>
                <c:pt idx="107">
                  <c:v>8.4</c:v>
                </c:pt>
                <c:pt idx="108">
                  <c:v>8.4499999999999993</c:v>
                </c:pt>
                <c:pt idx="109">
                  <c:v>8.5</c:v>
                </c:pt>
                <c:pt idx="110">
                  <c:v>8.5500000000000007</c:v>
                </c:pt>
                <c:pt idx="111">
                  <c:v>8.6</c:v>
                </c:pt>
                <c:pt idx="112">
                  <c:v>8.65</c:v>
                </c:pt>
                <c:pt idx="113">
                  <c:v>8.6999999999999993</c:v>
                </c:pt>
                <c:pt idx="114">
                  <c:v>8.75</c:v>
                </c:pt>
                <c:pt idx="115">
                  <c:v>8.8000000000000007</c:v>
                </c:pt>
                <c:pt idx="116">
                  <c:v>8.85</c:v>
                </c:pt>
                <c:pt idx="117">
                  <c:v>8.9</c:v>
                </c:pt>
                <c:pt idx="118">
                  <c:v>8.9499999999999993</c:v>
                </c:pt>
                <c:pt idx="119">
                  <c:v>9</c:v>
                </c:pt>
                <c:pt idx="120">
                  <c:v>9.0500000000000007</c:v>
                </c:pt>
                <c:pt idx="121">
                  <c:v>9.1</c:v>
                </c:pt>
                <c:pt idx="122">
                  <c:v>9.15</c:v>
                </c:pt>
                <c:pt idx="123">
                  <c:v>9.1999999999999993</c:v>
                </c:pt>
                <c:pt idx="124">
                  <c:v>9.25</c:v>
                </c:pt>
                <c:pt idx="125">
                  <c:v>9.3000000000000007</c:v>
                </c:pt>
                <c:pt idx="126">
                  <c:v>9.35</c:v>
                </c:pt>
                <c:pt idx="127">
                  <c:v>9.4</c:v>
                </c:pt>
                <c:pt idx="128">
                  <c:v>9.4499999999999993</c:v>
                </c:pt>
                <c:pt idx="129">
                  <c:v>9.5</c:v>
                </c:pt>
                <c:pt idx="130">
                  <c:v>9.5500000000000007</c:v>
                </c:pt>
                <c:pt idx="131">
                  <c:v>9.6</c:v>
                </c:pt>
                <c:pt idx="132">
                  <c:v>9.65</c:v>
                </c:pt>
                <c:pt idx="133">
                  <c:v>9.6999999999999993</c:v>
                </c:pt>
                <c:pt idx="134">
                  <c:v>9.75</c:v>
                </c:pt>
                <c:pt idx="135">
                  <c:v>9.8000000000000007</c:v>
                </c:pt>
                <c:pt idx="136">
                  <c:v>9.85</c:v>
                </c:pt>
                <c:pt idx="137">
                  <c:v>9.9</c:v>
                </c:pt>
                <c:pt idx="138">
                  <c:v>9.9499999999999993</c:v>
                </c:pt>
                <c:pt idx="139">
                  <c:v>10</c:v>
                </c:pt>
              </c:numCache>
            </c:numRef>
          </c:xVal>
          <c:yVal>
            <c:numRef>
              <c:f>'graph data'!$C$65:$C$204</c:f>
              <c:numCache>
                <c:formatCode>General</c:formatCode>
                <c:ptCount val="140"/>
                <c:pt idx="0">
                  <c:v>5.9855</c:v>
                </c:pt>
                <c:pt idx="1">
                  <c:v>5.0720499999999999</c:v>
                </c:pt>
                <c:pt idx="2">
                  <c:v>4.5279600000000002</c:v>
                </c:pt>
                <c:pt idx="3">
                  <c:v>4.2220399999999998</c:v>
                </c:pt>
                <c:pt idx="4">
                  <c:v>4.0137900000000002</c:v>
                </c:pt>
                <c:pt idx="5">
                  <c:v>3.8216399999999999</c:v>
                </c:pt>
                <c:pt idx="6">
                  <c:v>3.6418699999999999</c:v>
                </c:pt>
                <c:pt idx="7">
                  <c:v>3.4796299999999998</c:v>
                </c:pt>
                <c:pt idx="8">
                  <c:v>3.33405</c:v>
                </c:pt>
                <c:pt idx="9">
                  <c:v>3.19794</c:v>
                </c:pt>
                <c:pt idx="10">
                  <c:v>3.0712999999999999</c:v>
                </c:pt>
                <c:pt idx="11">
                  <c:v>2.9605100000000002</c:v>
                </c:pt>
                <c:pt idx="12">
                  <c:v>2.8771300000000002</c:v>
                </c:pt>
                <c:pt idx="13">
                  <c:v>2.81189</c:v>
                </c:pt>
                <c:pt idx="14">
                  <c:v>2.7509100000000002</c:v>
                </c:pt>
                <c:pt idx="15">
                  <c:v>2.6926800000000002</c:v>
                </c:pt>
                <c:pt idx="16">
                  <c:v>2.6372</c:v>
                </c:pt>
                <c:pt idx="17">
                  <c:v>2.5844800000000001</c:v>
                </c:pt>
                <c:pt idx="18">
                  <c:v>2.5345200000000001</c:v>
                </c:pt>
                <c:pt idx="19">
                  <c:v>2.4946600000000001</c:v>
                </c:pt>
                <c:pt idx="20">
                  <c:v>2.4700600000000001</c:v>
                </c:pt>
                <c:pt idx="21">
                  <c:v>2.4553199999999999</c:v>
                </c:pt>
                <c:pt idx="22">
                  <c:v>2.44252</c:v>
                </c:pt>
                <c:pt idx="23">
                  <c:v>2.43167</c:v>
                </c:pt>
                <c:pt idx="24">
                  <c:v>2.4264800000000002</c:v>
                </c:pt>
                <c:pt idx="25">
                  <c:v>2.4235099999999998</c:v>
                </c:pt>
                <c:pt idx="26">
                  <c:v>2.4206500000000002</c:v>
                </c:pt>
                <c:pt idx="27">
                  <c:v>2.41791</c:v>
                </c:pt>
                <c:pt idx="28">
                  <c:v>2.4152900000000002</c:v>
                </c:pt>
                <c:pt idx="29">
                  <c:v>2.4128099999999999</c:v>
                </c:pt>
                <c:pt idx="30">
                  <c:v>2.41046</c:v>
                </c:pt>
                <c:pt idx="31">
                  <c:v>2.4082499999999998</c:v>
                </c:pt>
                <c:pt idx="32">
                  <c:v>2.4061699999999999</c:v>
                </c:pt>
                <c:pt idx="33">
                  <c:v>2.40422</c:v>
                </c:pt>
                <c:pt idx="34">
                  <c:v>2.4024100000000002</c:v>
                </c:pt>
                <c:pt idx="35">
                  <c:v>2.4007399999999999</c:v>
                </c:pt>
                <c:pt idx="36">
                  <c:v>2.3992</c:v>
                </c:pt>
                <c:pt idx="37">
                  <c:v>2.3977900000000001</c:v>
                </c:pt>
                <c:pt idx="38">
                  <c:v>2.3965200000000002</c:v>
                </c:pt>
                <c:pt idx="39">
                  <c:v>2.3953799999999998</c:v>
                </c:pt>
                <c:pt idx="40">
                  <c:v>2.39438</c:v>
                </c:pt>
                <c:pt idx="41">
                  <c:v>2.39351</c:v>
                </c:pt>
                <c:pt idx="42">
                  <c:v>2.3927700000000001</c:v>
                </c:pt>
                <c:pt idx="43">
                  <c:v>2.3921700000000001</c:v>
                </c:pt>
                <c:pt idx="44">
                  <c:v>2.3917099999999998</c:v>
                </c:pt>
                <c:pt idx="45">
                  <c:v>2.3913799999999998</c:v>
                </c:pt>
                <c:pt idx="46">
                  <c:v>2.3911799999999999</c:v>
                </c:pt>
                <c:pt idx="47">
                  <c:v>2.3911199999999999</c:v>
                </c:pt>
                <c:pt idx="48">
                  <c:v>2.3911199999999999</c:v>
                </c:pt>
                <c:pt idx="49">
                  <c:v>2.3911199999999999</c:v>
                </c:pt>
                <c:pt idx="50">
                  <c:v>2.3911199999999999</c:v>
                </c:pt>
                <c:pt idx="51">
                  <c:v>2.3911199999999999</c:v>
                </c:pt>
                <c:pt idx="52">
                  <c:v>2.3911199999999999</c:v>
                </c:pt>
                <c:pt idx="53">
                  <c:v>2.3911199999999999</c:v>
                </c:pt>
                <c:pt idx="54">
                  <c:v>2.3911199999999999</c:v>
                </c:pt>
                <c:pt idx="55">
                  <c:v>2.3911199999999999</c:v>
                </c:pt>
                <c:pt idx="56">
                  <c:v>2.3911199999999999</c:v>
                </c:pt>
                <c:pt idx="57">
                  <c:v>2.3911199999999999</c:v>
                </c:pt>
                <c:pt idx="58">
                  <c:v>2.3911199999999999</c:v>
                </c:pt>
                <c:pt idx="59">
                  <c:v>2.3911199999999999</c:v>
                </c:pt>
                <c:pt idx="60">
                  <c:v>2.3911199999999999</c:v>
                </c:pt>
                <c:pt idx="61">
                  <c:v>2.3911199999999999</c:v>
                </c:pt>
                <c:pt idx="62">
                  <c:v>2.3911199999999999</c:v>
                </c:pt>
                <c:pt idx="63">
                  <c:v>2.3911199999999999</c:v>
                </c:pt>
                <c:pt idx="64">
                  <c:v>2.3911199999999999</c:v>
                </c:pt>
                <c:pt idx="65">
                  <c:v>2.3911199999999999</c:v>
                </c:pt>
                <c:pt idx="66">
                  <c:v>2.3911199999999999</c:v>
                </c:pt>
                <c:pt idx="67">
                  <c:v>2.3911199999999999</c:v>
                </c:pt>
                <c:pt idx="68">
                  <c:v>2.3911199999999999</c:v>
                </c:pt>
                <c:pt idx="69">
                  <c:v>2.3911199999999999</c:v>
                </c:pt>
                <c:pt idx="70">
                  <c:v>2.3911199999999999</c:v>
                </c:pt>
                <c:pt idx="71">
                  <c:v>2.3911199999999999</c:v>
                </c:pt>
                <c:pt idx="72">
                  <c:v>2.3911199999999999</c:v>
                </c:pt>
                <c:pt idx="73">
                  <c:v>2.3911199999999999</c:v>
                </c:pt>
                <c:pt idx="74">
                  <c:v>2.3911199999999999</c:v>
                </c:pt>
                <c:pt idx="75">
                  <c:v>2.3911199999999999</c:v>
                </c:pt>
                <c:pt idx="76">
                  <c:v>2.3911199999999999</c:v>
                </c:pt>
                <c:pt idx="77">
                  <c:v>2.3911199999999999</c:v>
                </c:pt>
                <c:pt idx="78">
                  <c:v>2.3911199999999999</c:v>
                </c:pt>
                <c:pt idx="79">
                  <c:v>2.3911199999999999</c:v>
                </c:pt>
                <c:pt idx="80">
                  <c:v>2.3911199999999999</c:v>
                </c:pt>
                <c:pt idx="81">
                  <c:v>2.3911199999999999</c:v>
                </c:pt>
                <c:pt idx="82">
                  <c:v>2.3911199999999999</c:v>
                </c:pt>
                <c:pt idx="83">
                  <c:v>2.3911199999999999</c:v>
                </c:pt>
                <c:pt idx="84">
                  <c:v>2.3911199999999999</c:v>
                </c:pt>
                <c:pt idx="85">
                  <c:v>2.3911199999999999</c:v>
                </c:pt>
                <c:pt idx="86">
                  <c:v>2.3911199999999999</c:v>
                </c:pt>
                <c:pt idx="87">
                  <c:v>2.3911199999999999</c:v>
                </c:pt>
                <c:pt idx="88">
                  <c:v>2.3911199999999999</c:v>
                </c:pt>
                <c:pt idx="89">
                  <c:v>2.3911199999999999</c:v>
                </c:pt>
                <c:pt idx="90">
                  <c:v>2.3911199999999999</c:v>
                </c:pt>
                <c:pt idx="91">
                  <c:v>2.3911199999999999</c:v>
                </c:pt>
                <c:pt idx="92">
                  <c:v>2.3911199999999999</c:v>
                </c:pt>
                <c:pt idx="93">
                  <c:v>2.3911199999999999</c:v>
                </c:pt>
                <c:pt idx="94">
                  <c:v>2.3911199999999999</c:v>
                </c:pt>
                <c:pt idx="95">
                  <c:v>2.3911199999999999</c:v>
                </c:pt>
                <c:pt idx="96">
                  <c:v>2.3911199999999999</c:v>
                </c:pt>
                <c:pt idx="97">
                  <c:v>2.3911199999999999</c:v>
                </c:pt>
                <c:pt idx="98">
                  <c:v>2.3911199999999999</c:v>
                </c:pt>
                <c:pt idx="99">
                  <c:v>2.3911199999999999</c:v>
                </c:pt>
                <c:pt idx="100">
                  <c:v>2.3911199999999999</c:v>
                </c:pt>
                <c:pt idx="101">
                  <c:v>2.3911199999999999</c:v>
                </c:pt>
                <c:pt idx="102">
                  <c:v>2.3911199999999999</c:v>
                </c:pt>
                <c:pt idx="103">
                  <c:v>2.3911199999999999</c:v>
                </c:pt>
                <c:pt idx="104">
                  <c:v>2.3911199999999999</c:v>
                </c:pt>
                <c:pt idx="105">
                  <c:v>2.3911199999999999</c:v>
                </c:pt>
                <c:pt idx="106">
                  <c:v>2.3911199999999999</c:v>
                </c:pt>
                <c:pt idx="107">
                  <c:v>2.3911199999999999</c:v>
                </c:pt>
                <c:pt idx="108">
                  <c:v>2.3911199999999999</c:v>
                </c:pt>
                <c:pt idx="109">
                  <c:v>2.3911199999999999</c:v>
                </c:pt>
                <c:pt idx="110">
                  <c:v>2.3911199999999999</c:v>
                </c:pt>
                <c:pt idx="111">
                  <c:v>2.3911199999999999</c:v>
                </c:pt>
                <c:pt idx="112">
                  <c:v>2.3911199999999999</c:v>
                </c:pt>
                <c:pt idx="113">
                  <c:v>2.3911199999999999</c:v>
                </c:pt>
                <c:pt idx="114">
                  <c:v>2.3911199999999999</c:v>
                </c:pt>
                <c:pt idx="115">
                  <c:v>2.3911199999999999</c:v>
                </c:pt>
                <c:pt idx="116">
                  <c:v>2.3911199999999999</c:v>
                </c:pt>
                <c:pt idx="117">
                  <c:v>2.3911199999999999</c:v>
                </c:pt>
                <c:pt idx="118">
                  <c:v>2.3911199999999999</c:v>
                </c:pt>
                <c:pt idx="119">
                  <c:v>2.3911199999999999</c:v>
                </c:pt>
                <c:pt idx="120">
                  <c:v>2.3911199999999999</c:v>
                </c:pt>
                <c:pt idx="121">
                  <c:v>2.3911199999999999</c:v>
                </c:pt>
                <c:pt idx="122">
                  <c:v>2.3911199999999999</c:v>
                </c:pt>
                <c:pt idx="123">
                  <c:v>2.3911199999999999</c:v>
                </c:pt>
                <c:pt idx="124">
                  <c:v>2.3911199999999999</c:v>
                </c:pt>
                <c:pt idx="125">
                  <c:v>2.3911199999999999</c:v>
                </c:pt>
                <c:pt idx="126">
                  <c:v>2.3911199999999999</c:v>
                </c:pt>
                <c:pt idx="127">
                  <c:v>2.3911199999999999</c:v>
                </c:pt>
                <c:pt idx="128">
                  <c:v>2.3911199999999999</c:v>
                </c:pt>
                <c:pt idx="129">
                  <c:v>2.3911199999999999</c:v>
                </c:pt>
                <c:pt idx="130">
                  <c:v>2.3911199999999999</c:v>
                </c:pt>
                <c:pt idx="131">
                  <c:v>2.3911199999999999</c:v>
                </c:pt>
                <c:pt idx="132">
                  <c:v>2.3911199999999999</c:v>
                </c:pt>
                <c:pt idx="133">
                  <c:v>2.3911199999999999</c:v>
                </c:pt>
                <c:pt idx="134">
                  <c:v>2.3911199999999999</c:v>
                </c:pt>
                <c:pt idx="135">
                  <c:v>2.3911199999999999</c:v>
                </c:pt>
                <c:pt idx="136">
                  <c:v>2.3911199999999999</c:v>
                </c:pt>
                <c:pt idx="137">
                  <c:v>2.3911199999999999</c:v>
                </c:pt>
                <c:pt idx="138">
                  <c:v>2.3911199999999999</c:v>
                </c:pt>
                <c:pt idx="139">
                  <c:v>2.3911199999999999</c:v>
                </c:pt>
              </c:numCache>
            </c:numRef>
          </c:yVal>
          <c:smooth val="0"/>
          <c:extLst>
            <c:ext xmlns:c16="http://schemas.microsoft.com/office/drawing/2014/chart" uri="{C3380CC4-5D6E-409C-BE32-E72D297353CC}">
              <c16:uniqueId val="{00000003-04AE-4B1F-9654-A7FC6912EB0D}"/>
            </c:ext>
          </c:extLst>
        </c:ser>
        <c:ser>
          <c:idx val="2"/>
          <c:order val="2"/>
          <c:tx>
            <c:strRef>
              <c:f>'graph data'!$D$3</c:f>
              <c:strCache>
                <c:ptCount val="1"/>
                <c:pt idx="0">
                  <c:v>Energy, Nutrients</c:v>
                </c:pt>
              </c:strCache>
            </c:strRef>
          </c:tx>
          <c:spPr>
            <a:ln w="24344">
              <a:solidFill>
                <a:srgbClr val="000000"/>
              </a:solidFill>
              <a:prstDash val="sysDash"/>
            </a:ln>
          </c:spPr>
          <c:marker>
            <c:symbol val="none"/>
          </c:marker>
          <c:dLbls>
            <c:dLbl>
              <c:idx val="8"/>
              <c:layout>
                <c:manualLayout>
                  <c:x val="-0.10464399774261372"/>
                  <c:y val="-7.2422247874822945E-2"/>
                </c:manualLayout>
              </c:layout>
              <c:tx>
                <c:rich>
                  <a:bodyPr/>
                  <a:lstStyle/>
                  <a:p>
                    <a:pPr>
                      <a:defRPr sz="1438" b="0" i="0" u="none" strike="noStrike" baseline="0">
                        <a:solidFill>
                          <a:srgbClr val="000000"/>
                        </a:solidFill>
                        <a:latin typeface="Arial"/>
                        <a:ea typeface="Arial"/>
                        <a:cs typeface="Arial"/>
                      </a:defRPr>
                    </a:pPr>
                    <a:r>
                      <a:rPr lang="en-US" sz="2400" dirty="0"/>
                      <a:t>Energy,
Nutrients</a:t>
                    </a:r>
                  </a:p>
                </c:rich>
              </c:tx>
              <c:spPr>
                <a:noFill/>
                <a:ln w="24344">
                  <a:noFill/>
                </a:ln>
              </c:spPr>
              <c:dLblPos val="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04AE-4B1F-9654-A7FC6912EB0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xVal>
            <c:numRef>
              <c:f>'graph data'!$A$54:$A$204</c:f>
              <c:numCache>
                <c:formatCode>"$"#,##0.00</c:formatCode>
                <c:ptCount val="151"/>
                <c:pt idx="0">
                  <c:v>2.5</c:v>
                </c:pt>
                <c:pt idx="1">
                  <c:v>2.5499999999999998</c:v>
                </c:pt>
                <c:pt idx="2">
                  <c:v>2.6</c:v>
                </c:pt>
                <c:pt idx="3">
                  <c:v>2.65</c:v>
                </c:pt>
                <c:pt idx="4">
                  <c:v>2.7</c:v>
                </c:pt>
                <c:pt idx="5">
                  <c:v>2.75</c:v>
                </c:pt>
                <c:pt idx="6">
                  <c:v>2.8</c:v>
                </c:pt>
                <c:pt idx="7">
                  <c:v>2.85</c:v>
                </c:pt>
                <c:pt idx="8">
                  <c:v>2.9</c:v>
                </c:pt>
                <c:pt idx="9">
                  <c:v>2.95</c:v>
                </c:pt>
                <c:pt idx="10">
                  <c:v>3</c:v>
                </c:pt>
                <c:pt idx="11">
                  <c:v>3.05</c:v>
                </c:pt>
                <c:pt idx="12">
                  <c:v>3.1</c:v>
                </c:pt>
                <c:pt idx="13">
                  <c:v>3.15</c:v>
                </c:pt>
                <c:pt idx="14">
                  <c:v>3.2</c:v>
                </c:pt>
                <c:pt idx="15">
                  <c:v>3.25</c:v>
                </c:pt>
                <c:pt idx="16">
                  <c:v>3.3</c:v>
                </c:pt>
                <c:pt idx="17">
                  <c:v>3.35</c:v>
                </c:pt>
                <c:pt idx="18">
                  <c:v>3.4</c:v>
                </c:pt>
                <c:pt idx="19">
                  <c:v>3.45</c:v>
                </c:pt>
                <c:pt idx="20">
                  <c:v>3.5</c:v>
                </c:pt>
                <c:pt idx="21">
                  <c:v>3.55</c:v>
                </c:pt>
                <c:pt idx="22">
                  <c:v>3.6</c:v>
                </c:pt>
                <c:pt idx="23">
                  <c:v>3.65</c:v>
                </c:pt>
                <c:pt idx="24">
                  <c:v>3.7</c:v>
                </c:pt>
                <c:pt idx="25">
                  <c:v>3.75</c:v>
                </c:pt>
                <c:pt idx="26">
                  <c:v>3.8</c:v>
                </c:pt>
                <c:pt idx="27">
                  <c:v>3.85</c:v>
                </c:pt>
                <c:pt idx="28">
                  <c:v>3.9</c:v>
                </c:pt>
                <c:pt idx="29">
                  <c:v>3.95</c:v>
                </c:pt>
                <c:pt idx="30">
                  <c:v>4</c:v>
                </c:pt>
                <c:pt idx="31">
                  <c:v>4.05</c:v>
                </c:pt>
                <c:pt idx="32">
                  <c:v>4.0999999999999996</c:v>
                </c:pt>
                <c:pt idx="33">
                  <c:v>4.1500000000000004</c:v>
                </c:pt>
                <c:pt idx="34">
                  <c:v>4.2</c:v>
                </c:pt>
                <c:pt idx="35">
                  <c:v>4.25</c:v>
                </c:pt>
                <c:pt idx="36">
                  <c:v>4.3</c:v>
                </c:pt>
                <c:pt idx="37">
                  <c:v>4.3499999999999996</c:v>
                </c:pt>
                <c:pt idx="38">
                  <c:v>4.4000000000000004</c:v>
                </c:pt>
                <c:pt idx="39">
                  <c:v>4.45</c:v>
                </c:pt>
                <c:pt idx="40">
                  <c:v>4.5</c:v>
                </c:pt>
                <c:pt idx="41">
                  <c:v>4.55</c:v>
                </c:pt>
                <c:pt idx="42">
                  <c:v>4.5999999999999996</c:v>
                </c:pt>
                <c:pt idx="43">
                  <c:v>4.6500000000000004</c:v>
                </c:pt>
                <c:pt idx="44">
                  <c:v>4.7</c:v>
                </c:pt>
                <c:pt idx="45">
                  <c:v>4.75</c:v>
                </c:pt>
                <c:pt idx="46">
                  <c:v>4.8</c:v>
                </c:pt>
                <c:pt idx="47">
                  <c:v>4.8499999999999996</c:v>
                </c:pt>
                <c:pt idx="48">
                  <c:v>4.9000000000000004</c:v>
                </c:pt>
                <c:pt idx="49">
                  <c:v>4.95</c:v>
                </c:pt>
                <c:pt idx="50">
                  <c:v>5</c:v>
                </c:pt>
                <c:pt idx="51">
                  <c:v>5.05</c:v>
                </c:pt>
                <c:pt idx="52">
                  <c:v>5.0999999999999996</c:v>
                </c:pt>
                <c:pt idx="53">
                  <c:v>5.15</c:v>
                </c:pt>
                <c:pt idx="54">
                  <c:v>5.2</c:v>
                </c:pt>
                <c:pt idx="55">
                  <c:v>5.25</c:v>
                </c:pt>
                <c:pt idx="56">
                  <c:v>5.3</c:v>
                </c:pt>
                <c:pt idx="57">
                  <c:v>5.35</c:v>
                </c:pt>
                <c:pt idx="58">
                  <c:v>5.4</c:v>
                </c:pt>
                <c:pt idx="59">
                  <c:v>5.45</c:v>
                </c:pt>
                <c:pt idx="60">
                  <c:v>5.5</c:v>
                </c:pt>
                <c:pt idx="61">
                  <c:v>5.55</c:v>
                </c:pt>
                <c:pt idx="62">
                  <c:v>5.6</c:v>
                </c:pt>
                <c:pt idx="63">
                  <c:v>5.65</c:v>
                </c:pt>
                <c:pt idx="64">
                  <c:v>5.7</c:v>
                </c:pt>
                <c:pt idx="65">
                  <c:v>5.75</c:v>
                </c:pt>
                <c:pt idx="66">
                  <c:v>5.8</c:v>
                </c:pt>
                <c:pt idx="67">
                  <c:v>5.85</c:v>
                </c:pt>
                <c:pt idx="68">
                  <c:v>5.9</c:v>
                </c:pt>
                <c:pt idx="69">
                  <c:v>5.95</c:v>
                </c:pt>
                <c:pt idx="70">
                  <c:v>6</c:v>
                </c:pt>
                <c:pt idx="71">
                  <c:v>6.05</c:v>
                </c:pt>
                <c:pt idx="72">
                  <c:v>6.1</c:v>
                </c:pt>
                <c:pt idx="73">
                  <c:v>6.15</c:v>
                </c:pt>
                <c:pt idx="74">
                  <c:v>6.2</c:v>
                </c:pt>
                <c:pt idx="75">
                  <c:v>6.25</c:v>
                </c:pt>
                <c:pt idx="76">
                  <c:v>6.3</c:v>
                </c:pt>
                <c:pt idx="77">
                  <c:v>6.35</c:v>
                </c:pt>
                <c:pt idx="78">
                  <c:v>6.4</c:v>
                </c:pt>
                <c:pt idx="79">
                  <c:v>6.45</c:v>
                </c:pt>
                <c:pt idx="80">
                  <c:v>6.5</c:v>
                </c:pt>
                <c:pt idx="81">
                  <c:v>6.55</c:v>
                </c:pt>
                <c:pt idx="82">
                  <c:v>6.6</c:v>
                </c:pt>
                <c:pt idx="83">
                  <c:v>6.65</c:v>
                </c:pt>
                <c:pt idx="84">
                  <c:v>6.7</c:v>
                </c:pt>
                <c:pt idx="85">
                  <c:v>6.75</c:v>
                </c:pt>
                <c:pt idx="86">
                  <c:v>6.8</c:v>
                </c:pt>
                <c:pt idx="87">
                  <c:v>6.85</c:v>
                </c:pt>
                <c:pt idx="88">
                  <c:v>6.9</c:v>
                </c:pt>
                <c:pt idx="89">
                  <c:v>6.95</c:v>
                </c:pt>
                <c:pt idx="90">
                  <c:v>7</c:v>
                </c:pt>
                <c:pt idx="91">
                  <c:v>7.05</c:v>
                </c:pt>
                <c:pt idx="92">
                  <c:v>7.1</c:v>
                </c:pt>
                <c:pt idx="93">
                  <c:v>7.15</c:v>
                </c:pt>
                <c:pt idx="94">
                  <c:v>7.2</c:v>
                </c:pt>
                <c:pt idx="95">
                  <c:v>7.25</c:v>
                </c:pt>
                <c:pt idx="96">
                  <c:v>7.3</c:v>
                </c:pt>
                <c:pt idx="97">
                  <c:v>7.35</c:v>
                </c:pt>
                <c:pt idx="98">
                  <c:v>7.4</c:v>
                </c:pt>
                <c:pt idx="99">
                  <c:v>7.45</c:v>
                </c:pt>
                <c:pt idx="100">
                  <c:v>7.5</c:v>
                </c:pt>
                <c:pt idx="101">
                  <c:v>7.55</c:v>
                </c:pt>
                <c:pt idx="102">
                  <c:v>7.6</c:v>
                </c:pt>
                <c:pt idx="103">
                  <c:v>7.65</c:v>
                </c:pt>
                <c:pt idx="104">
                  <c:v>7.7</c:v>
                </c:pt>
                <c:pt idx="105">
                  <c:v>7.75</c:v>
                </c:pt>
                <c:pt idx="106">
                  <c:v>7.8</c:v>
                </c:pt>
                <c:pt idx="107">
                  <c:v>7.85</c:v>
                </c:pt>
                <c:pt idx="108">
                  <c:v>7.9</c:v>
                </c:pt>
                <c:pt idx="109">
                  <c:v>7.95</c:v>
                </c:pt>
                <c:pt idx="110">
                  <c:v>8</c:v>
                </c:pt>
                <c:pt idx="111">
                  <c:v>8.0500000000000007</c:v>
                </c:pt>
                <c:pt idx="112">
                  <c:v>8.1</c:v>
                </c:pt>
                <c:pt idx="113">
                  <c:v>8.15</c:v>
                </c:pt>
                <c:pt idx="114">
                  <c:v>8.1999999999999993</c:v>
                </c:pt>
                <c:pt idx="115">
                  <c:v>8.25</c:v>
                </c:pt>
                <c:pt idx="116">
                  <c:v>8.3000000000000007</c:v>
                </c:pt>
                <c:pt idx="117">
                  <c:v>8.35</c:v>
                </c:pt>
                <c:pt idx="118">
                  <c:v>8.4</c:v>
                </c:pt>
                <c:pt idx="119">
                  <c:v>8.4499999999999993</c:v>
                </c:pt>
                <c:pt idx="120">
                  <c:v>8.5</c:v>
                </c:pt>
                <c:pt idx="121">
                  <c:v>8.5500000000000007</c:v>
                </c:pt>
                <c:pt idx="122">
                  <c:v>8.6</c:v>
                </c:pt>
                <c:pt idx="123">
                  <c:v>8.65</c:v>
                </c:pt>
                <c:pt idx="124">
                  <c:v>8.6999999999999993</c:v>
                </c:pt>
                <c:pt idx="125">
                  <c:v>8.75</c:v>
                </c:pt>
                <c:pt idx="126">
                  <c:v>8.8000000000000007</c:v>
                </c:pt>
                <c:pt idx="127">
                  <c:v>8.85</c:v>
                </c:pt>
                <c:pt idx="128">
                  <c:v>8.9</c:v>
                </c:pt>
                <c:pt idx="129">
                  <c:v>8.9499999999999993</c:v>
                </c:pt>
                <c:pt idx="130">
                  <c:v>9</c:v>
                </c:pt>
                <c:pt idx="131">
                  <c:v>9.0500000000000007</c:v>
                </c:pt>
                <c:pt idx="132">
                  <c:v>9.1</c:v>
                </c:pt>
                <c:pt idx="133">
                  <c:v>9.15</c:v>
                </c:pt>
                <c:pt idx="134">
                  <c:v>9.1999999999999993</c:v>
                </c:pt>
                <c:pt idx="135">
                  <c:v>9.25</c:v>
                </c:pt>
                <c:pt idx="136">
                  <c:v>9.3000000000000007</c:v>
                </c:pt>
                <c:pt idx="137">
                  <c:v>9.35</c:v>
                </c:pt>
                <c:pt idx="138">
                  <c:v>9.4</c:v>
                </c:pt>
                <c:pt idx="139">
                  <c:v>9.4499999999999993</c:v>
                </c:pt>
                <c:pt idx="140">
                  <c:v>9.5</c:v>
                </c:pt>
                <c:pt idx="141">
                  <c:v>9.5500000000000007</c:v>
                </c:pt>
                <c:pt idx="142">
                  <c:v>9.6</c:v>
                </c:pt>
                <c:pt idx="143">
                  <c:v>9.65</c:v>
                </c:pt>
                <c:pt idx="144">
                  <c:v>9.6999999999999993</c:v>
                </c:pt>
                <c:pt idx="145">
                  <c:v>9.75</c:v>
                </c:pt>
                <c:pt idx="146">
                  <c:v>9.8000000000000007</c:v>
                </c:pt>
                <c:pt idx="147">
                  <c:v>9.85</c:v>
                </c:pt>
                <c:pt idx="148">
                  <c:v>9.9</c:v>
                </c:pt>
                <c:pt idx="149">
                  <c:v>9.9499999999999993</c:v>
                </c:pt>
                <c:pt idx="150">
                  <c:v>10</c:v>
                </c:pt>
              </c:numCache>
            </c:numRef>
          </c:xVal>
          <c:yVal>
            <c:numRef>
              <c:f>'graph data'!$D$54:$D$204</c:f>
              <c:numCache>
                <c:formatCode>General</c:formatCode>
                <c:ptCount val="151"/>
                <c:pt idx="0">
                  <c:v>5.7397</c:v>
                </c:pt>
                <c:pt idx="1">
                  <c:v>4.6381100000000002</c:v>
                </c:pt>
                <c:pt idx="2">
                  <c:v>3.7063899999999999</c:v>
                </c:pt>
                <c:pt idx="3">
                  <c:v>2.92014</c:v>
                </c:pt>
                <c:pt idx="4">
                  <c:v>2.2634099999999999</c:v>
                </c:pt>
                <c:pt idx="5">
                  <c:v>1.73848</c:v>
                </c:pt>
                <c:pt idx="6">
                  <c:v>1.35669</c:v>
                </c:pt>
                <c:pt idx="7">
                  <c:v>1.10267</c:v>
                </c:pt>
                <c:pt idx="8">
                  <c:v>0.91429000000000005</c:v>
                </c:pt>
                <c:pt idx="9">
                  <c:v>0.76082000000000005</c:v>
                </c:pt>
                <c:pt idx="10">
                  <c:v>0.63790999999999998</c:v>
                </c:pt>
                <c:pt idx="11">
                  <c:v>0.54117000000000004</c:v>
                </c:pt>
                <c:pt idx="12">
                  <c:v>0.46861999999999998</c:v>
                </c:pt>
                <c:pt idx="13">
                  <c:v>0.40898000000000001</c:v>
                </c:pt>
                <c:pt idx="14">
                  <c:v>0.35611999999999999</c:v>
                </c:pt>
                <c:pt idx="15">
                  <c:v>0.30867</c:v>
                </c:pt>
                <c:pt idx="16">
                  <c:v>0.26606000000000002</c:v>
                </c:pt>
                <c:pt idx="17">
                  <c:v>0.22831000000000001</c:v>
                </c:pt>
                <c:pt idx="18">
                  <c:v>0.19647000000000001</c:v>
                </c:pt>
                <c:pt idx="19">
                  <c:v>0.17169000000000001</c:v>
                </c:pt>
                <c:pt idx="20">
                  <c:v>0.15271999999999999</c:v>
                </c:pt>
                <c:pt idx="21">
                  <c:v>0.13952000000000001</c:v>
                </c:pt>
                <c:pt idx="22">
                  <c:v>0.12973000000000001</c:v>
                </c:pt>
                <c:pt idx="23">
                  <c:v>0.12121</c:v>
                </c:pt>
                <c:pt idx="24">
                  <c:v>0.11362</c:v>
                </c:pt>
                <c:pt idx="25">
                  <c:v>0.10680000000000001</c:v>
                </c:pt>
                <c:pt idx="26">
                  <c:v>0.10065</c:v>
                </c:pt>
                <c:pt idx="27">
                  <c:v>9.5079999999999998E-2</c:v>
                </c:pt>
                <c:pt idx="28">
                  <c:v>9.0029999999999999E-2</c:v>
                </c:pt>
                <c:pt idx="29">
                  <c:v>8.5300000000000001E-2</c:v>
                </c:pt>
                <c:pt idx="30">
                  <c:v>8.0790000000000001E-2</c:v>
                </c:pt>
                <c:pt idx="31">
                  <c:v>7.6509999999999995E-2</c:v>
                </c:pt>
                <c:pt idx="32">
                  <c:v>7.2450000000000001E-2</c:v>
                </c:pt>
                <c:pt idx="33">
                  <c:v>6.8610000000000004E-2</c:v>
                </c:pt>
                <c:pt idx="34">
                  <c:v>6.4990000000000006E-2</c:v>
                </c:pt>
                <c:pt idx="35">
                  <c:v>6.1589999999999999E-2</c:v>
                </c:pt>
                <c:pt idx="36">
                  <c:v>5.8400000000000001E-2</c:v>
                </c:pt>
                <c:pt idx="37">
                  <c:v>5.5370000000000003E-2</c:v>
                </c:pt>
                <c:pt idx="38">
                  <c:v>5.2510000000000001E-2</c:v>
                </c:pt>
                <c:pt idx="39">
                  <c:v>4.9820000000000003E-2</c:v>
                </c:pt>
                <c:pt idx="40">
                  <c:v>4.7289999999999999E-2</c:v>
                </c:pt>
                <c:pt idx="41">
                  <c:v>4.4929999999999998E-2</c:v>
                </c:pt>
                <c:pt idx="42">
                  <c:v>4.2729999999999997E-2</c:v>
                </c:pt>
                <c:pt idx="43">
                  <c:v>4.0680000000000001E-2</c:v>
                </c:pt>
                <c:pt idx="44">
                  <c:v>3.8769999999999999E-2</c:v>
                </c:pt>
                <c:pt idx="45">
                  <c:v>3.7010000000000001E-2</c:v>
                </c:pt>
                <c:pt idx="46">
                  <c:v>3.5369999999999999E-2</c:v>
                </c:pt>
                <c:pt idx="47">
                  <c:v>3.3860000000000001E-2</c:v>
                </c:pt>
                <c:pt idx="48">
                  <c:v>3.245E-2</c:v>
                </c:pt>
                <c:pt idx="49">
                  <c:v>3.1158999999999999E-2</c:v>
                </c:pt>
                <c:pt idx="50">
                  <c:v>2.9982999999999999E-2</c:v>
                </c:pt>
                <c:pt idx="51">
                  <c:v>2.8916000000000001E-2</c:v>
                </c:pt>
                <c:pt idx="52">
                  <c:v>2.7941000000000001E-2</c:v>
                </c:pt>
                <c:pt idx="53">
                  <c:v>2.7038E-2</c:v>
                </c:pt>
                <c:pt idx="54">
                  <c:v>2.6204000000000002E-2</c:v>
                </c:pt>
                <c:pt idx="55">
                  <c:v>2.5440999999999998E-2</c:v>
                </c:pt>
                <c:pt idx="56">
                  <c:v>2.4747000000000002E-2</c:v>
                </c:pt>
                <c:pt idx="57">
                  <c:v>2.4121E-2</c:v>
                </c:pt>
                <c:pt idx="58">
                  <c:v>2.3559E-2</c:v>
                </c:pt>
                <c:pt idx="59">
                  <c:v>2.3047999999999999E-2</c:v>
                </c:pt>
                <c:pt idx="60">
                  <c:v>2.256E-2</c:v>
                </c:pt>
                <c:pt idx="61">
                  <c:v>2.2085E-2</c:v>
                </c:pt>
                <c:pt idx="62">
                  <c:v>2.1623E-2</c:v>
                </c:pt>
                <c:pt idx="63">
                  <c:v>2.1173999999999998E-2</c:v>
                </c:pt>
                <c:pt idx="64">
                  <c:v>2.0736999999999998E-2</c:v>
                </c:pt>
                <c:pt idx="65">
                  <c:v>2.0312E-2</c:v>
                </c:pt>
                <c:pt idx="66">
                  <c:v>1.9897999999999999E-2</c:v>
                </c:pt>
                <c:pt idx="67">
                  <c:v>1.9497E-2</c:v>
                </c:pt>
                <c:pt idx="68">
                  <c:v>1.9108E-2</c:v>
                </c:pt>
                <c:pt idx="69">
                  <c:v>1.8731000000000001E-2</c:v>
                </c:pt>
                <c:pt idx="70">
                  <c:v>1.8364999999999999E-2</c:v>
                </c:pt>
                <c:pt idx="71">
                  <c:v>1.8012E-2</c:v>
                </c:pt>
                <c:pt idx="72">
                  <c:v>1.7670999999999999E-2</c:v>
                </c:pt>
                <c:pt idx="73">
                  <c:v>1.7340999999999999E-2</c:v>
                </c:pt>
                <c:pt idx="74">
                  <c:v>1.7024000000000001E-2</c:v>
                </c:pt>
                <c:pt idx="75">
                  <c:v>1.6718E-2</c:v>
                </c:pt>
                <c:pt idx="76">
                  <c:v>1.6424000000000001E-2</c:v>
                </c:pt>
                <c:pt idx="77">
                  <c:v>1.6143000000000001E-2</c:v>
                </c:pt>
                <c:pt idx="78">
                  <c:v>1.5873000000000002E-2</c:v>
                </c:pt>
                <c:pt idx="79">
                  <c:v>1.5615E-2</c:v>
                </c:pt>
                <c:pt idx="80">
                  <c:v>1.5369000000000001E-2</c:v>
                </c:pt>
                <c:pt idx="81">
                  <c:v>1.5134999999999999E-2</c:v>
                </c:pt>
                <c:pt idx="82">
                  <c:v>1.4912999999999999E-2</c:v>
                </c:pt>
                <c:pt idx="83">
                  <c:v>1.4703000000000001E-2</c:v>
                </c:pt>
                <c:pt idx="84">
                  <c:v>1.4505000000000001E-2</c:v>
                </c:pt>
                <c:pt idx="85">
                  <c:v>1.4318000000000001E-2</c:v>
                </c:pt>
                <c:pt idx="86">
                  <c:v>1.4144E-2</c:v>
                </c:pt>
                <c:pt idx="87">
                  <c:v>1.3981E-2</c:v>
                </c:pt>
                <c:pt idx="88">
                  <c:v>1.3828999999999999E-2</c:v>
                </c:pt>
                <c:pt idx="89">
                  <c:v>1.3688000000000001E-2</c:v>
                </c:pt>
                <c:pt idx="90">
                  <c:v>1.3557E-2</c:v>
                </c:pt>
                <c:pt idx="91">
                  <c:v>1.3438E-2</c:v>
                </c:pt>
                <c:pt idx="92">
                  <c:v>1.333E-2</c:v>
                </c:pt>
                <c:pt idx="93">
                  <c:v>1.3232000000000001E-2</c:v>
                </c:pt>
                <c:pt idx="94">
                  <c:v>1.3147000000000001E-2</c:v>
                </c:pt>
                <c:pt idx="95">
                  <c:v>1.3073E-2</c:v>
                </c:pt>
                <c:pt idx="96">
                  <c:v>1.3010000000000001E-2</c:v>
                </c:pt>
                <c:pt idx="97">
                  <c:v>1.2959E-2</c:v>
                </c:pt>
                <c:pt idx="98">
                  <c:v>1.2919E-2</c:v>
                </c:pt>
                <c:pt idx="99">
                  <c:v>1.289E-2</c:v>
                </c:pt>
                <c:pt idx="100">
                  <c:v>1.2869E-2</c:v>
                </c:pt>
                <c:pt idx="101">
                  <c:v>1.2855E-2</c:v>
                </c:pt>
                <c:pt idx="102">
                  <c:v>1.2846E-2</c:v>
                </c:pt>
                <c:pt idx="103">
                  <c:v>1.2843E-2</c:v>
                </c:pt>
                <c:pt idx="104">
                  <c:v>1.2843E-2</c:v>
                </c:pt>
                <c:pt idx="105">
                  <c:v>1.2843E-2</c:v>
                </c:pt>
                <c:pt idx="106">
                  <c:v>1.2843E-2</c:v>
                </c:pt>
                <c:pt idx="107">
                  <c:v>1.2843E-2</c:v>
                </c:pt>
                <c:pt idx="108">
                  <c:v>1.2843E-2</c:v>
                </c:pt>
                <c:pt idx="109">
                  <c:v>1.2843E-2</c:v>
                </c:pt>
                <c:pt idx="110">
                  <c:v>1.2843E-2</c:v>
                </c:pt>
                <c:pt idx="111">
                  <c:v>1.2843E-2</c:v>
                </c:pt>
                <c:pt idx="112">
                  <c:v>1.2843E-2</c:v>
                </c:pt>
                <c:pt idx="113">
                  <c:v>1.2843E-2</c:v>
                </c:pt>
                <c:pt idx="114">
                  <c:v>1.2843E-2</c:v>
                </c:pt>
                <c:pt idx="115">
                  <c:v>1.2843E-2</c:v>
                </c:pt>
                <c:pt idx="116">
                  <c:v>1.2843E-2</c:v>
                </c:pt>
                <c:pt idx="117">
                  <c:v>1.2843E-2</c:v>
                </c:pt>
                <c:pt idx="118">
                  <c:v>1.2843E-2</c:v>
                </c:pt>
                <c:pt idx="119">
                  <c:v>1.2843E-2</c:v>
                </c:pt>
                <c:pt idx="120">
                  <c:v>1.2843E-2</c:v>
                </c:pt>
                <c:pt idx="121">
                  <c:v>1.2843E-2</c:v>
                </c:pt>
                <c:pt idx="122">
                  <c:v>1.2843E-2</c:v>
                </c:pt>
                <c:pt idx="123">
                  <c:v>1.2843E-2</c:v>
                </c:pt>
                <c:pt idx="124">
                  <c:v>1.2843E-2</c:v>
                </c:pt>
                <c:pt idx="125">
                  <c:v>1.2843E-2</c:v>
                </c:pt>
                <c:pt idx="126">
                  <c:v>1.2843E-2</c:v>
                </c:pt>
                <c:pt idx="127">
                  <c:v>1.2843E-2</c:v>
                </c:pt>
                <c:pt idx="128">
                  <c:v>1.2843E-2</c:v>
                </c:pt>
                <c:pt idx="129">
                  <c:v>1.2843E-2</c:v>
                </c:pt>
                <c:pt idx="130">
                  <c:v>1.2843E-2</c:v>
                </c:pt>
                <c:pt idx="131">
                  <c:v>1.2843E-2</c:v>
                </c:pt>
                <c:pt idx="132">
                  <c:v>1.2843E-2</c:v>
                </c:pt>
                <c:pt idx="133">
                  <c:v>1.2843E-2</c:v>
                </c:pt>
                <c:pt idx="134">
                  <c:v>1.2843E-2</c:v>
                </c:pt>
                <c:pt idx="135">
                  <c:v>1.2843E-2</c:v>
                </c:pt>
                <c:pt idx="136">
                  <c:v>1.2843E-2</c:v>
                </c:pt>
                <c:pt idx="137">
                  <c:v>1.2843E-2</c:v>
                </c:pt>
                <c:pt idx="138">
                  <c:v>1.2843E-2</c:v>
                </c:pt>
                <c:pt idx="139">
                  <c:v>1.2843E-2</c:v>
                </c:pt>
                <c:pt idx="140">
                  <c:v>1.2843E-2</c:v>
                </c:pt>
                <c:pt idx="141">
                  <c:v>1.2843E-2</c:v>
                </c:pt>
                <c:pt idx="142">
                  <c:v>1.2843E-2</c:v>
                </c:pt>
                <c:pt idx="143">
                  <c:v>1.2843E-2</c:v>
                </c:pt>
                <c:pt idx="144">
                  <c:v>1.2843E-2</c:v>
                </c:pt>
                <c:pt idx="145">
                  <c:v>1.2843E-2</c:v>
                </c:pt>
                <c:pt idx="146">
                  <c:v>1.2843E-2</c:v>
                </c:pt>
                <c:pt idx="147">
                  <c:v>1.2843E-2</c:v>
                </c:pt>
                <c:pt idx="148">
                  <c:v>1.2843E-2</c:v>
                </c:pt>
                <c:pt idx="149">
                  <c:v>1.2843E-2</c:v>
                </c:pt>
                <c:pt idx="150">
                  <c:v>1.2843E-2</c:v>
                </c:pt>
              </c:numCache>
            </c:numRef>
          </c:yVal>
          <c:smooth val="0"/>
          <c:extLst>
            <c:ext xmlns:c16="http://schemas.microsoft.com/office/drawing/2014/chart" uri="{C3380CC4-5D6E-409C-BE32-E72D297353CC}">
              <c16:uniqueId val="{00000005-04AE-4B1F-9654-A7FC6912EB0D}"/>
            </c:ext>
          </c:extLst>
        </c:ser>
        <c:ser>
          <c:idx val="3"/>
          <c:order val="3"/>
          <c:tx>
            <c:strRef>
              <c:f>'graph data'!$E$3</c:f>
              <c:strCache>
                <c:ptCount val="1"/>
                <c:pt idx="0">
                  <c:v>All</c:v>
                </c:pt>
              </c:strCache>
            </c:strRef>
          </c:tx>
          <c:spPr>
            <a:ln w="24344">
              <a:solidFill>
                <a:srgbClr val="000000"/>
              </a:solidFill>
              <a:prstDash val="solid"/>
            </a:ln>
          </c:spPr>
          <c:marker>
            <c:symbol val="none"/>
          </c:marker>
          <c:dLbls>
            <c:dLbl>
              <c:idx val="86"/>
              <c:layout>
                <c:manualLayout>
                  <c:x val="0.14565133043898143"/>
                  <c:y val="-3.9722989071988228E-2"/>
                </c:manualLayout>
              </c:layout>
              <c:spPr>
                <a:noFill/>
                <a:ln w="24344">
                  <a:noFill/>
                </a:ln>
              </c:spPr>
              <c:txPr>
                <a:bodyPr/>
                <a:lstStyle/>
                <a:p>
                  <a:pPr>
                    <a:defRPr sz="1439" b="0" i="0" u="none" strike="noStrike" baseline="0">
                      <a:solidFill>
                        <a:srgbClr val="000000"/>
                      </a:solidFill>
                      <a:latin typeface="Arial"/>
                      <a:ea typeface="Arial"/>
                      <a:cs typeface="Arial"/>
                    </a:defRPr>
                  </a:pPr>
                  <a:endParaRPr lang="en-US"/>
                </a:p>
              </c:txPr>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6-04AE-4B1F-9654-A7FC6912EB0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xVal>
            <c:numRef>
              <c:f>'graph data'!$A$71:$A$204</c:f>
              <c:numCache>
                <c:formatCode>"$"#,##0.00</c:formatCode>
                <c:ptCount val="134"/>
                <c:pt idx="0">
                  <c:v>3.35</c:v>
                </c:pt>
                <c:pt idx="1">
                  <c:v>3.4</c:v>
                </c:pt>
                <c:pt idx="2">
                  <c:v>3.45</c:v>
                </c:pt>
                <c:pt idx="3">
                  <c:v>3.5</c:v>
                </c:pt>
                <c:pt idx="4">
                  <c:v>3.55</c:v>
                </c:pt>
                <c:pt idx="5">
                  <c:v>3.6</c:v>
                </c:pt>
                <c:pt idx="6">
                  <c:v>3.65</c:v>
                </c:pt>
                <c:pt idx="7">
                  <c:v>3.7</c:v>
                </c:pt>
                <c:pt idx="8">
                  <c:v>3.75</c:v>
                </c:pt>
                <c:pt idx="9">
                  <c:v>3.8</c:v>
                </c:pt>
                <c:pt idx="10">
                  <c:v>3.85</c:v>
                </c:pt>
                <c:pt idx="11">
                  <c:v>3.9</c:v>
                </c:pt>
                <c:pt idx="12">
                  <c:v>3.95</c:v>
                </c:pt>
                <c:pt idx="13">
                  <c:v>4</c:v>
                </c:pt>
                <c:pt idx="14">
                  <c:v>4.05</c:v>
                </c:pt>
                <c:pt idx="15">
                  <c:v>4.0999999999999996</c:v>
                </c:pt>
                <c:pt idx="16">
                  <c:v>4.1500000000000004</c:v>
                </c:pt>
                <c:pt idx="17">
                  <c:v>4.2</c:v>
                </c:pt>
                <c:pt idx="18">
                  <c:v>4.25</c:v>
                </c:pt>
                <c:pt idx="19">
                  <c:v>4.3</c:v>
                </c:pt>
                <c:pt idx="20">
                  <c:v>4.3499999999999996</c:v>
                </c:pt>
                <c:pt idx="21">
                  <c:v>4.4000000000000004</c:v>
                </c:pt>
                <c:pt idx="22">
                  <c:v>4.45</c:v>
                </c:pt>
                <c:pt idx="23">
                  <c:v>4.5</c:v>
                </c:pt>
                <c:pt idx="24">
                  <c:v>4.55</c:v>
                </c:pt>
                <c:pt idx="25">
                  <c:v>4.5999999999999996</c:v>
                </c:pt>
                <c:pt idx="26">
                  <c:v>4.6500000000000004</c:v>
                </c:pt>
                <c:pt idx="27">
                  <c:v>4.7</c:v>
                </c:pt>
                <c:pt idx="28">
                  <c:v>4.75</c:v>
                </c:pt>
                <c:pt idx="29">
                  <c:v>4.8</c:v>
                </c:pt>
                <c:pt idx="30">
                  <c:v>4.8499999999999996</c:v>
                </c:pt>
                <c:pt idx="31">
                  <c:v>4.9000000000000004</c:v>
                </c:pt>
                <c:pt idx="32">
                  <c:v>4.95</c:v>
                </c:pt>
                <c:pt idx="33">
                  <c:v>5</c:v>
                </c:pt>
                <c:pt idx="34">
                  <c:v>5.05</c:v>
                </c:pt>
                <c:pt idx="35">
                  <c:v>5.0999999999999996</c:v>
                </c:pt>
                <c:pt idx="36">
                  <c:v>5.15</c:v>
                </c:pt>
                <c:pt idx="37">
                  <c:v>5.2</c:v>
                </c:pt>
                <c:pt idx="38">
                  <c:v>5.25</c:v>
                </c:pt>
                <c:pt idx="39">
                  <c:v>5.3</c:v>
                </c:pt>
                <c:pt idx="40">
                  <c:v>5.35</c:v>
                </c:pt>
                <c:pt idx="41">
                  <c:v>5.4</c:v>
                </c:pt>
                <c:pt idx="42">
                  <c:v>5.45</c:v>
                </c:pt>
                <c:pt idx="43">
                  <c:v>5.5</c:v>
                </c:pt>
                <c:pt idx="44">
                  <c:v>5.55</c:v>
                </c:pt>
                <c:pt idx="45">
                  <c:v>5.6</c:v>
                </c:pt>
                <c:pt idx="46">
                  <c:v>5.65</c:v>
                </c:pt>
                <c:pt idx="47">
                  <c:v>5.7</c:v>
                </c:pt>
                <c:pt idx="48">
                  <c:v>5.75</c:v>
                </c:pt>
                <c:pt idx="49">
                  <c:v>5.8</c:v>
                </c:pt>
                <c:pt idx="50">
                  <c:v>5.85</c:v>
                </c:pt>
                <c:pt idx="51">
                  <c:v>5.9</c:v>
                </c:pt>
                <c:pt idx="52">
                  <c:v>5.95</c:v>
                </c:pt>
                <c:pt idx="53">
                  <c:v>6</c:v>
                </c:pt>
                <c:pt idx="54">
                  <c:v>6.05</c:v>
                </c:pt>
                <c:pt idx="55">
                  <c:v>6.1</c:v>
                </c:pt>
                <c:pt idx="56">
                  <c:v>6.15</c:v>
                </c:pt>
                <c:pt idx="57">
                  <c:v>6.2</c:v>
                </c:pt>
                <c:pt idx="58">
                  <c:v>6.25</c:v>
                </c:pt>
                <c:pt idx="59">
                  <c:v>6.3</c:v>
                </c:pt>
                <c:pt idx="60">
                  <c:v>6.35</c:v>
                </c:pt>
                <c:pt idx="61">
                  <c:v>6.4</c:v>
                </c:pt>
                <c:pt idx="62">
                  <c:v>6.45</c:v>
                </c:pt>
                <c:pt idx="63">
                  <c:v>6.5</c:v>
                </c:pt>
                <c:pt idx="64">
                  <c:v>6.55</c:v>
                </c:pt>
                <c:pt idx="65">
                  <c:v>6.6</c:v>
                </c:pt>
                <c:pt idx="66">
                  <c:v>6.65</c:v>
                </c:pt>
                <c:pt idx="67">
                  <c:v>6.7</c:v>
                </c:pt>
                <c:pt idx="68">
                  <c:v>6.75</c:v>
                </c:pt>
                <c:pt idx="69">
                  <c:v>6.8</c:v>
                </c:pt>
                <c:pt idx="70">
                  <c:v>6.85</c:v>
                </c:pt>
                <c:pt idx="71">
                  <c:v>6.9</c:v>
                </c:pt>
                <c:pt idx="72">
                  <c:v>6.95</c:v>
                </c:pt>
                <c:pt idx="73">
                  <c:v>7</c:v>
                </c:pt>
                <c:pt idx="74">
                  <c:v>7.05</c:v>
                </c:pt>
                <c:pt idx="75">
                  <c:v>7.1</c:v>
                </c:pt>
                <c:pt idx="76">
                  <c:v>7.15</c:v>
                </c:pt>
                <c:pt idx="77">
                  <c:v>7.2</c:v>
                </c:pt>
                <c:pt idx="78">
                  <c:v>7.25</c:v>
                </c:pt>
                <c:pt idx="79">
                  <c:v>7.3</c:v>
                </c:pt>
                <c:pt idx="80">
                  <c:v>7.35</c:v>
                </c:pt>
                <c:pt idx="81">
                  <c:v>7.4</c:v>
                </c:pt>
                <c:pt idx="82">
                  <c:v>7.45</c:v>
                </c:pt>
                <c:pt idx="83">
                  <c:v>7.5</c:v>
                </c:pt>
                <c:pt idx="84">
                  <c:v>7.55</c:v>
                </c:pt>
                <c:pt idx="85">
                  <c:v>7.6</c:v>
                </c:pt>
                <c:pt idx="86">
                  <c:v>7.65</c:v>
                </c:pt>
                <c:pt idx="87">
                  <c:v>7.7</c:v>
                </c:pt>
                <c:pt idx="88">
                  <c:v>7.75</c:v>
                </c:pt>
                <c:pt idx="89">
                  <c:v>7.8</c:v>
                </c:pt>
                <c:pt idx="90">
                  <c:v>7.85</c:v>
                </c:pt>
                <c:pt idx="91">
                  <c:v>7.9</c:v>
                </c:pt>
                <c:pt idx="92">
                  <c:v>7.95</c:v>
                </c:pt>
                <c:pt idx="93">
                  <c:v>8</c:v>
                </c:pt>
                <c:pt idx="94">
                  <c:v>8.0500000000000007</c:v>
                </c:pt>
                <c:pt idx="95">
                  <c:v>8.1</c:v>
                </c:pt>
                <c:pt idx="96">
                  <c:v>8.15</c:v>
                </c:pt>
                <c:pt idx="97">
                  <c:v>8.1999999999999993</c:v>
                </c:pt>
                <c:pt idx="98">
                  <c:v>8.25</c:v>
                </c:pt>
                <c:pt idx="99">
                  <c:v>8.3000000000000007</c:v>
                </c:pt>
                <c:pt idx="100">
                  <c:v>8.35</c:v>
                </c:pt>
                <c:pt idx="101">
                  <c:v>8.4</c:v>
                </c:pt>
                <c:pt idx="102">
                  <c:v>8.4499999999999993</c:v>
                </c:pt>
                <c:pt idx="103">
                  <c:v>8.5</c:v>
                </c:pt>
                <c:pt idx="104">
                  <c:v>8.5500000000000007</c:v>
                </c:pt>
                <c:pt idx="105">
                  <c:v>8.6</c:v>
                </c:pt>
                <c:pt idx="106">
                  <c:v>8.65</c:v>
                </c:pt>
                <c:pt idx="107">
                  <c:v>8.6999999999999993</c:v>
                </c:pt>
                <c:pt idx="108">
                  <c:v>8.75</c:v>
                </c:pt>
                <c:pt idx="109">
                  <c:v>8.8000000000000007</c:v>
                </c:pt>
                <c:pt idx="110">
                  <c:v>8.85</c:v>
                </c:pt>
                <c:pt idx="111">
                  <c:v>8.9</c:v>
                </c:pt>
                <c:pt idx="112">
                  <c:v>8.9499999999999993</c:v>
                </c:pt>
                <c:pt idx="113">
                  <c:v>9</c:v>
                </c:pt>
                <c:pt idx="114">
                  <c:v>9.0500000000000007</c:v>
                </c:pt>
                <c:pt idx="115">
                  <c:v>9.1</c:v>
                </c:pt>
                <c:pt idx="116">
                  <c:v>9.15</c:v>
                </c:pt>
                <c:pt idx="117">
                  <c:v>9.1999999999999993</c:v>
                </c:pt>
                <c:pt idx="118">
                  <c:v>9.25</c:v>
                </c:pt>
                <c:pt idx="119">
                  <c:v>9.3000000000000007</c:v>
                </c:pt>
                <c:pt idx="120">
                  <c:v>9.35</c:v>
                </c:pt>
                <c:pt idx="121">
                  <c:v>9.4</c:v>
                </c:pt>
                <c:pt idx="122">
                  <c:v>9.4499999999999993</c:v>
                </c:pt>
                <c:pt idx="123">
                  <c:v>9.5</c:v>
                </c:pt>
                <c:pt idx="124">
                  <c:v>9.5500000000000007</c:v>
                </c:pt>
                <c:pt idx="125">
                  <c:v>9.6</c:v>
                </c:pt>
                <c:pt idx="126">
                  <c:v>9.65</c:v>
                </c:pt>
                <c:pt idx="127">
                  <c:v>9.6999999999999993</c:v>
                </c:pt>
                <c:pt idx="128">
                  <c:v>9.75</c:v>
                </c:pt>
                <c:pt idx="129">
                  <c:v>9.8000000000000007</c:v>
                </c:pt>
                <c:pt idx="130">
                  <c:v>9.85</c:v>
                </c:pt>
                <c:pt idx="131">
                  <c:v>9.9</c:v>
                </c:pt>
                <c:pt idx="132">
                  <c:v>9.9499999999999993</c:v>
                </c:pt>
                <c:pt idx="133">
                  <c:v>10</c:v>
                </c:pt>
              </c:numCache>
            </c:numRef>
          </c:xVal>
          <c:yVal>
            <c:numRef>
              <c:f>'graph data'!$E$71:$E$204</c:f>
              <c:numCache>
                <c:formatCode>General</c:formatCode>
                <c:ptCount val="134"/>
                <c:pt idx="0">
                  <c:v>6.6331100000000003</c:v>
                </c:pt>
                <c:pt idx="1">
                  <c:v>6.3301699999999999</c:v>
                </c:pt>
                <c:pt idx="2">
                  <c:v>6.1222500000000002</c:v>
                </c:pt>
                <c:pt idx="3">
                  <c:v>5.9691900000000002</c:v>
                </c:pt>
                <c:pt idx="4">
                  <c:v>5.8350999999999997</c:v>
                </c:pt>
                <c:pt idx="5">
                  <c:v>5.7031700000000001</c:v>
                </c:pt>
                <c:pt idx="6">
                  <c:v>5.5734000000000004</c:v>
                </c:pt>
                <c:pt idx="7">
                  <c:v>5.4457899999999997</c:v>
                </c:pt>
                <c:pt idx="8">
                  <c:v>5.3207199999999997</c:v>
                </c:pt>
                <c:pt idx="9">
                  <c:v>5.2081200000000001</c:v>
                </c:pt>
                <c:pt idx="10">
                  <c:v>5.0984699999999998</c:v>
                </c:pt>
                <c:pt idx="11">
                  <c:v>4.9953399999999997</c:v>
                </c:pt>
                <c:pt idx="12">
                  <c:v>4.8969699999999996</c:v>
                </c:pt>
                <c:pt idx="13">
                  <c:v>4.80253</c:v>
                </c:pt>
                <c:pt idx="14">
                  <c:v>4.7120499999999996</c:v>
                </c:pt>
                <c:pt idx="15">
                  <c:v>4.6255199999999999</c:v>
                </c:pt>
                <c:pt idx="16">
                  <c:v>4.5429399999999998</c:v>
                </c:pt>
                <c:pt idx="17">
                  <c:v>4.4643100000000002</c:v>
                </c:pt>
                <c:pt idx="18">
                  <c:v>4.3891</c:v>
                </c:pt>
                <c:pt idx="19">
                  <c:v>4.3157699999999997</c:v>
                </c:pt>
                <c:pt idx="20">
                  <c:v>4.2442000000000002</c:v>
                </c:pt>
                <c:pt idx="21">
                  <c:v>4.1743800000000002</c:v>
                </c:pt>
                <c:pt idx="22">
                  <c:v>4.1063099999999997</c:v>
                </c:pt>
                <c:pt idx="23">
                  <c:v>4.0400099999999997</c:v>
                </c:pt>
                <c:pt idx="24">
                  <c:v>3.97559</c:v>
                </c:pt>
                <c:pt idx="25">
                  <c:v>3.91309</c:v>
                </c:pt>
                <c:pt idx="26">
                  <c:v>3.8525100000000001</c:v>
                </c:pt>
                <c:pt idx="27">
                  <c:v>3.7939699999999998</c:v>
                </c:pt>
                <c:pt idx="28">
                  <c:v>3.7400099999999998</c:v>
                </c:pt>
                <c:pt idx="29">
                  <c:v>3.68872</c:v>
                </c:pt>
                <c:pt idx="30">
                  <c:v>3.6381999999999999</c:v>
                </c:pt>
                <c:pt idx="31">
                  <c:v>3.58846</c:v>
                </c:pt>
                <c:pt idx="32">
                  <c:v>3.5396700000000001</c:v>
                </c:pt>
                <c:pt idx="33">
                  <c:v>3.4984500000000001</c:v>
                </c:pt>
                <c:pt idx="34">
                  <c:v>3.4588399999999999</c:v>
                </c:pt>
                <c:pt idx="35">
                  <c:v>3.41974</c:v>
                </c:pt>
                <c:pt idx="36">
                  <c:v>3.3811499999999999</c:v>
                </c:pt>
                <c:pt idx="37">
                  <c:v>3.34307</c:v>
                </c:pt>
                <c:pt idx="38">
                  <c:v>3.3058700000000001</c:v>
                </c:pt>
                <c:pt idx="39">
                  <c:v>3.2699799999999999</c:v>
                </c:pt>
                <c:pt idx="40">
                  <c:v>3.2345999999999999</c:v>
                </c:pt>
                <c:pt idx="41">
                  <c:v>3.1997200000000001</c:v>
                </c:pt>
                <c:pt idx="42">
                  <c:v>3.16534</c:v>
                </c:pt>
                <c:pt idx="43">
                  <c:v>3.1314700000000002</c:v>
                </c:pt>
                <c:pt idx="44">
                  <c:v>3.0981000000000001</c:v>
                </c:pt>
                <c:pt idx="45">
                  <c:v>3.0664899999999999</c:v>
                </c:pt>
                <c:pt idx="46">
                  <c:v>3.0371600000000001</c:v>
                </c:pt>
                <c:pt idx="47">
                  <c:v>3.0122499999999999</c:v>
                </c:pt>
                <c:pt idx="48">
                  <c:v>2.99112</c:v>
                </c:pt>
                <c:pt idx="49">
                  <c:v>2.97058</c:v>
                </c:pt>
                <c:pt idx="50">
                  <c:v>2.9503400000000002</c:v>
                </c:pt>
                <c:pt idx="51">
                  <c:v>2.93682</c:v>
                </c:pt>
                <c:pt idx="52">
                  <c:v>2.9257900000000001</c:v>
                </c:pt>
                <c:pt idx="53">
                  <c:v>2.9148499999999999</c:v>
                </c:pt>
                <c:pt idx="54">
                  <c:v>2.9039799999999998</c:v>
                </c:pt>
                <c:pt idx="55">
                  <c:v>2.89331</c:v>
                </c:pt>
                <c:pt idx="56">
                  <c:v>2.8835299999999999</c:v>
                </c:pt>
                <c:pt idx="57">
                  <c:v>2.87479</c:v>
                </c:pt>
                <c:pt idx="58">
                  <c:v>2.86707</c:v>
                </c:pt>
                <c:pt idx="59">
                  <c:v>2.8611900000000001</c:v>
                </c:pt>
                <c:pt idx="60">
                  <c:v>2.85602</c:v>
                </c:pt>
                <c:pt idx="61">
                  <c:v>2.85127</c:v>
                </c:pt>
                <c:pt idx="62">
                  <c:v>2.8474200000000001</c:v>
                </c:pt>
                <c:pt idx="63">
                  <c:v>2.8438099999999999</c:v>
                </c:pt>
                <c:pt idx="64">
                  <c:v>2.8402599999999998</c:v>
                </c:pt>
                <c:pt idx="65">
                  <c:v>2.8367800000000001</c:v>
                </c:pt>
                <c:pt idx="66">
                  <c:v>2.8333499999999998</c:v>
                </c:pt>
                <c:pt idx="67">
                  <c:v>2.8299799999999999</c:v>
                </c:pt>
                <c:pt idx="68">
                  <c:v>2.82667</c:v>
                </c:pt>
                <c:pt idx="69">
                  <c:v>2.8234300000000001</c:v>
                </c:pt>
                <c:pt idx="70">
                  <c:v>2.8204799999999999</c:v>
                </c:pt>
                <c:pt idx="71">
                  <c:v>2.8179099999999999</c:v>
                </c:pt>
                <c:pt idx="72">
                  <c:v>2.8157199999999998</c:v>
                </c:pt>
                <c:pt idx="73">
                  <c:v>2.8147799999999998</c:v>
                </c:pt>
                <c:pt idx="74">
                  <c:v>2.8147799999999998</c:v>
                </c:pt>
                <c:pt idx="75">
                  <c:v>2.8147799999999998</c:v>
                </c:pt>
                <c:pt idx="76">
                  <c:v>2.8147799999999998</c:v>
                </c:pt>
                <c:pt idx="77">
                  <c:v>2.8147799999999998</c:v>
                </c:pt>
                <c:pt idx="78">
                  <c:v>2.8147799999999998</c:v>
                </c:pt>
                <c:pt idx="79">
                  <c:v>2.8147799999999998</c:v>
                </c:pt>
                <c:pt idx="80">
                  <c:v>2.8147799999999998</c:v>
                </c:pt>
                <c:pt idx="81">
                  <c:v>2.8147799999999998</c:v>
                </c:pt>
                <c:pt idx="82">
                  <c:v>2.8147799999999998</c:v>
                </c:pt>
                <c:pt idx="83">
                  <c:v>2.8147799999999998</c:v>
                </c:pt>
                <c:pt idx="84">
                  <c:v>2.8147799999999998</c:v>
                </c:pt>
                <c:pt idx="85">
                  <c:v>2.8147799999999998</c:v>
                </c:pt>
                <c:pt idx="86">
                  <c:v>2.8147799999999998</c:v>
                </c:pt>
                <c:pt idx="87">
                  <c:v>2.8147799999999998</c:v>
                </c:pt>
                <c:pt idx="88">
                  <c:v>2.8147799999999998</c:v>
                </c:pt>
                <c:pt idx="89">
                  <c:v>2.8147799999999998</c:v>
                </c:pt>
                <c:pt idx="90">
                  <c:v>2.8147799999999998</c:v>
                </c:pt>
                <c:pt idx="91">
                  <c:v>2.8147799999999998</c:v>
                </c:pt>
                <c:pt idx="92">
                  <c:v>2.8147799999999998</c:v>
                </c:pt>
                <c:pt idx="93">
                  <c:v>2.8147799999999998</c:v>
                </c:pt>
                <c:pt idx="94">
                  <c:v>2.8147799999999998</c:v>
                </c:pt>
                <c:pt idx="95">
                  <c:v>2.8147799999999998</c:v>
                </c:pt>
                <c:pt idx="96">
                  <c:v>2.8147799999999998</c:v>
                </c:pt>
                <c:pt idx="97">
                  <c:v>2.8147799999999998</c:v>
                </c:pt>
                <c:pt idx="98">
                  <c:v>2.8147799999999998</c:v>
                </c:pt>
                <c:pt idx="99">
                  <c:v>2.8147799999999998</c:v>
                </c:pt>
                <c:pt idx="100">
                  <c:v>2.8147799999999998</c:v>
                </c:pt>
                <c:pt idx="101">
                  <c:v>2.8147799999999998</c:v>
                </c:pt>
                <c:pt idx="102">
                  <c:v>2.8147799999999998</c:v>
                </c:pt>
                <c:pt idx="103">
                  <c:v>2.8147799999999998</c:v>
                </c:pt>
                <c:pt idx="104">
                  <c:v>2.8147799999999998</c:v>
                </c:pt>
                <c:pt idx="105">
                  <c:v>2.8147799999999998</c:v>
                </c:pt>
                <c:pt idx="106">
                  <c:v>2.8147799999999998</c:v>
                </c:pt>
                <c:pt idx="107">
                  <c:v>2.8147799999999998</c:v>
                </c:pt>
                <c:pt idx="108">
                  <c:v>2.8147799999999998</c:v>
                </c:pt>
                <c:pt idx="109">
                  <c:v>2.8147799999999998</c:v>
                </c:pt>
                <c:pt idx="110">
                  <c:v>2.8147799999999998</c:v>
                </c:pt>
                <c:pt idx="111">
                  <c:v>2.8147799999999998</c:v>
                </c:pt>
                <c:pt idx="112">
                  <c:v>2.8147799999999998</c:v>
                </c:pt>
                <c:pt idx="113">
                  <c:v>2.8147799999999998</c:v>
                </c:pt>
                <c:pt idx="114">
                  <c:v>2.8147799999999998</c:v>
                </c:pt>
                <c:pt idx="115">
                  <c:v>2.8147799999999998</c:v>
                </c:pt>
                <c:pt idx="116">
                  <c:v>2.8147799999999998</c:v>
                </c:pt>
                <c:pt idx="117">
                  <c:v>2.8147799999999998</c:v>
                </c:pt>
                <c:pt idx="118">
                  <c:v>2.8147799999999998</c:v>
                </c:pt>
                <c:pt idx="119">
                  <c:v>2.8147799999999998</c:v>
                </c:pt>
                <c:pt idx="120">
                  <c:v>2.8147799999999998</c:v>
                </c:pt>
                <c:pt idx="121">
                  <c:v>2.8147799999999998</c:v>
                </c:pt>
                <c:pt idx="122">
                  <c:v>2.8147799999999998</c:v>
                </c:pt>
                <c:pt idx="123">
                  <c:v>2.8147799999999998</c:v>
                </c:pt>
                <c:pt idx="124">
                  <c:v>2.8147799999999998</c:v>
                </c:pt>
                <c:pt idx="125">
                  <c:v>2.8147799999999998</c:v>
                </c:pt>
                <c:pt idx="126">
                  <c:v>2.8147799999999998</c:v>
                </c:pt>
                <c:pt idx="127">
                  <c:v>2.8147799999999998</c:v>
                </c:pt>
                <c:pt idx="128">
                  <c:v>2.8147799999999998</c:v>
                </c:pt>
                <c:pt idx="129">
                  <c:v>2.8147799999999998</c:v>
                </c:pt>
                <c:pt idx="130">
                  <c:v>2.8147799999999998</c:v>
                </c:pt>
                <c:pt idx="131">
                  <c:v>2.8147799999999998</c:v>
                </c:pt>
                <c:pt idx="132">
                  <c:v>2.8147799999999998</c:v>
                </c:pt>
                <c:pt idx="133">
                  <c:v>2.8147799999999998</c:v>
                </c:pt>
              </c:numCache>
            </c:numRef>
          </c:yVal>
          <c:smooth val="0"/>
          <c:extLst>
            <c:ext xmlns:c16="http://schemas.microsoft.com/office/drawing/2014/chart" uri="{C3380CC4-5D6E-409C-BE32-E72D297353CC}">
              <c16:uniqueId val="{00000007-04AE-4B1F-9654-A7FC6912EB0D}"/>
            </c:ext>
          </c:extLst>
        </c:ser>
        <c:ser>
          <c:idx val="4"/>
          <c:order val="4"/>
          <c:spPr>
            <a:ln w="12172">
              <a:solidFill>
                <a:srgbClr val="800080"/>
              </a:solidFill>
              <a:prstDash val="solid"/>
            </a:ln>
          </c:spPr>
          <c:marker>
            <c:symbol val="circle"/>
            <c:size val="6"/>
            <c:spPr>
              <a:solidFill>
                <a:srgbClr val="000000"/>
              </a:solidFill>
              <a:ln>
                <a:solidFill>
                  <a:srgbClr val="000000"/>
                </a:solidFill>
                <a:prstDash val="solid"/>
              </a:ln>
            </c:spPr>
          </c:marker>
          <c:xVal>
            <c:numRef>
              <c:f>'graph data'!$A$82</c:f>
              <c:numCache>
                <c:formatCode>"$"#,##0.00</c:formatCode>
                <c:ptCount val="1"/>
                <c:pt idx="0">
                  <c:v>3.9</c:v>
                </c:pt>
              </c:numCache>
            </c:numRef>
          </c:xVal>
          <c:yVal>
            <c:numRef>
              <c:f>'graph data'!$F$82</c:f>
              <c:numCache>
                <c:formatCode>General</c:formatCode>
                <c:ptCount val="1"/>
                <c:pt idx="0">
                  <c:v>6.6537600000000001</c:v>
                </c:pt>
              </c:numCache>
            </c:numRef>
          </c:yVal>
          <c:smooth val="0"/>
          <c:extLst>
            <c:ext xmlns:c16="http://schemas.microsoft.com/office/drawing/2014/chart" uri="{C3380CC4-5D6E-409C-BE32-E72D297353CC}">
              <c16:uniqueId val="{00000008-04AE-4B1F-9654-A7FC6912EB0D}"/>
            </c:ext>
          </c:extLst>
        </c:ser>
        <c:dLbls>
          <c:showLegendKey val="0"/>
          <c:showVal val="0"/>
          <c:showCatName val="0"/>
          <c:showSerName val="0"/>
          <c:showPercent val="0"/>
          <c:showBubbleSize val="0"/>
        </c:dLbls>
        <c:axId val="116058752"/>
        <c:axId val="134706304"/>
      </c:scatterChart>
      <c:valAx>
        <c:axId val="116058752"/>
        <c:scaling>
          <c:orientation val="minMax"/>
        </c:scaling>
        <c:delete val="0"/>
        <c:axPos val="b"/>
        <c:title>
          <c:tx>
            <c:rich>
              <a:bodyPr/>
              <a:lstStyle/>
              <a:p>
                <a:pPr>
                  <a:defRPr sz="2400" b="1" i="0" u="none" strike="noStrike" baseline="0">
                    <a:solidFill>
                      <a:srgbClr val="000000"/>
                    </a:solidFill>
                    <a:latin typeface="Arial"/>
                    <a:ea typeface="Arial"/>
                    <a:cs typeface="Arial"/>
                  </a:defRPr>
                </a:pPr>
                <a:r>
                  <a:rPr lang="en-US" sz="2400"/>
                  <a:t>Cost</a:t>
                </a:r>
              </a:p>
            </c:rich>
          </c:tx>
          <c:layout>
            <c:manualLayout>
              <c:xMode val="edge"/>
              <c:yMode val="edge"/>
              <c:x val="0.49822815305981483"/>
              <c:y val="0.93930196897430829"/>
            </c:manualLayout>
          </c:layout>
          <c:overlay val="0"/>
          <c:spPr>
            <a:noFill/>
            <a:ln w="24344">
              <a:noFill/>
            </a:ln>
          </c:spPr>
        </c:title>
        <c:numFmt formatCode="&quot;$&quot;#,##0.00" sourceLinked="1"/>
        <c:majorTickMark val="out"/>
        <c:minorTickMark val="none"/>
        <c:tickLblPos val="nextTo"/>
        <c:spPr>
          <a:ln w="3043">
            <a:solidFill>
              <a:srgbClr val="000000"/>
            </a:solidFill>
            <a:prstDash val="solid"/>
          </a:ln>
        </c:spPr>
        <c:txPr>
          <a:bodyPr rot="0" vert="horz"/>
          <a:lstStyle/>
          <a:p>
            <a:pPr>
              <a:defRPr sz="1439" b="1" i="0" u="none" strike="noStrike" baseline="0">
                <a:solidFill>
                  <a:srgbClr val="000000"/>
                </a:solidFill>
                <a:latin typeface="Arial"/>
                <a:ea typeface="Arial"/>
                <a:cs typeface="Arial"/>
              </a:defRPr>
            </a:pPr>
            <a:endParaRPr lang="en-US"/>
          </a:p>
        </c:txPr>
        <c:crossAx val="134706304"/>
        <c:crosses val="autoZero"/>
        <c:crossBetween val="midCat"/>
      </c:valAx>
      <c:valAx>
        <c:axId val="134706304"/>
        <c:scaling>
          <c:orientation val="minMax"/>
        </c:scaling>
        <c:delete val="0"/>
        <c:axPos val="l"/>
        <c:title>
          <c:tx>
            <c:rich>
              <a:bodyPr/>
              <a:lstStyle/>
              <a:p>
                <a:pPr>
                  <a:defRPr sz="1434" b="1" i="0" u="none" strike="noStrike" baseline="0">
                    <a:solidFill>
                      <a:srgbClr val="000000"/>
                    </a:solidFill>
                    <a:latin typeface="Arial"/>
                    <a:ea typeface="Arial"/>
                    <a:cs typeface="Arial"/>
                  </a:defRPr>
                </a:pPr>
                <a:r>
                  <a:rPr lang="en-US" sz="2400" dirty="0"/>
                  <a:t>Distance</a:t>
                </a:r>
                <a:r>
                  <a:rPr lang="en-US" dirty="0"/>
                  <a:t> </a:t>
                </a:r>
                <a:r>
                  <a:rPr lang="en-US" sz="2400" dirty="0"/>
                  <a:t>Function</a:t>
                </a:r>
              </a:p>
            </c:rich>
          </c:tx>
          <c:layout>
            <c:manualLayout>
              <c:xMode val="edge"/>
              <c:yMode val="edge"/>
              <c:x val="7.7958834093106782E-3"/>
              <c:y val="0.36570560400380059"/>
            </c:manualLayout>
          </c:layout>
          <c:overlay val="0"/>
          <c:spPr>
            <a:noFill/>
            <a:ln w="24344">
              <a:noFill/>
            </a:ln>
          </c:spPr>
        </c:title>
        <c:numFmt formatCode="General" sourceLinked="1"/>
        <c:majorTickMark val="out"/>
        <c:minorTickMark val="none"/>
        <c:tickLblPos val="nextTo"/>
        <c:spPr>
          <a:ln w="3043">
            <a:solidFill>
              <a:srgbClr val="000000"/>
            </a:solidFill>
            <a:prstDash val="solid"/>
          </a:ln>
        </c:spPr>
        <c:txPr>
          <a:bodyPr rot="0" vert="horz"/>
          <a:lstStyle/>
          <a:p>
            <a:pPr>
              <a:defRPr sz="1439" b="1" i="0" u="none" strike="noStrike" baseline="0">
                <a:solidFill>
                  <a:srgbClr val="000000"/>
                </a:solidFill>
                <a:latin typeface="Arial"/>
                <a:ea typeface="Arial"/>
                <a:cs typeface="Arial"/>
              </a:defRPr>
            </a:pPr>
            <a:endParaRPr lang="en-US"/>
          </a:p>
        </c:txPr>
        <c:crossAx val="116058752"/>
        <c:crosses val="autoZero"/>
        <c:crossBetween val="midCat"/>
      </c:valAx>
      <c:spPr>
        <a:noFill/>
        <a:ln w="12172">
          <a:solidFill>
            <a:srgbClr val="808080"/>
          </a:solidFill>
          <a:prstDash val="solid"/>
        </a:ln>
      </c:spPr>
    </c:plotArea>
    <c:plotVisOnly val="1"/>
    <c:dispBlanksAs val="gap"/>
    <c:showDLblsOverMax val="0"/>
  </c:chart>
  <c:spPr>
    <a:noFill/>
    <a:ln>
      <a:noFill/>
    </a:ln>
  </c:spPr>
  <c:txPr>
    <a:bodyPr/>
    <a:lstStyle/>
    <a:p>
      <a:pPr>
        <a:defRPr sz="1029"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317894086768567"/>
          <c:y val="0.17131154179171967"/>
          <c:w val="0.76582205248761215"/>
          <c:h val="0.65466448445171854"/>
        </c:manualLayout>
      </c:layout>
      <c:scatterChart>
        <c:scatterStyle val="lineMarker"/>
        <c:varyColors val="0"/>
        <c:ser>
          <c:idx val="0"/>
          <c:order val="0"/>
          <c:tx>
            <c:strRef>
              <c:f>Data!$B$3</c:f>
              <c:strCache>
                <c:ptCount val="1"/>
                <c:pt idx="0">
                  <c:v>Food Insecurity</c:v>
                </c:pt>
              </c:strCache>
            </c:strRef>
          </c:tx>
          <c:spPr>
            <a:ln w="38100">
              <a:solidFill>
                <a:srgbClr val="000000"/>
              </a:solidFill>
              <a:prstDash val="solid"/>
            </a:ln>
          </c:spPr>
          <c:marker>
            <c:symbol val="none"/>
          </c:marker>
          <c:xVal>
            <c:numRef>
              <c:f>Data!$A$4:$A$7</c:f>
              <c:numCache>
                <c:formatCode>General</c:formatCode>
                <c:ptCount val="4"/>
                <c:pt idx="0">
                  <c:v>1995</c:v>
                </c:pt>
                <c:pt idx="1">
                  <c:v>1998</c:v>
                </c:pt>
                <c:pt idx="2">
                  <c:v>1999</c:v>
                </c:pt>
                <c:pt idx="3">
                  <c:v>2000</c:v>
                </c:pt>
              </c:numCache>
            </c:numRef>
          </c:xVal>
          <c:yVal>
            <c:numRef>
              <c:f>Data!$B$4:$B$7</c:f>
              <c:numCache>
                <c:formatCode>General</c:formatCode>
                <c:ptCount val="4"/>
                <c:pt idx="0">
                  <c:v>11.9</c:v>
                </c:pt>
                <c:pt idx="1">
                  <c:v>11.8</c:v>
                </c:pt>
                <c:pt idx="2">
                  <c:v>10.1</c:v>
                </c:pt>
                <c:pt idx="3">
                  <c:v>10.5</c:v>
                </c:pt>
              </c:numCache>
            </c:numRef>
          </c:yVal>
          <c:smooth val="0"/>
          <c:extLst>
            <c:ext xmlns:c16="http://schemas.microsoft.com/office/drawing/2014/chart" uri="{C3380CC4-5D6E-409C-BE32-E72D297353CC}">
              <c16:uniqueId val="{00000000-AE41-47F1-9C1D-48B9008AF790}"/>
            </c:ext>
          </c:extLst>
        </c:ser>
        <c:ser>
          <c:idx val="2"/>
          <c:order val="1"/>
          <c:tx>
            <c:strRef>
              <c:f>Data!$D$3</c:f>
              <c:strCache>
                <c:ptCount val="1"/>
                <c:pt idx="0">
                  <c:v>Federal Target for Food Insecurity</c:v>
                </c:pt>
              </c:strCache>
            </c:strRef>
          </c:tx>
          <c:spPr>
            <a:ln w="25400">
              <a:solidFill>
                <a:srgbClr val="000000"/>
              </a:solidFill>
              <a:prstDash val="solid"/>
            </a:ln>
          </c:spPr>
          <c:marker>
            <c:symbol val="none"/>
          </c:marker>
          <c:xVal>
            <c:numRef>
              <c:f>Data!$A$4:$A$17</c:f>
              <c:numCache>
                <c:formatCode>General</c:formatCode>
                <c:ptCount val="14"/>
                <c:pt idx="0">
                  <c:v>1995</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numCache>
            </c:numRef>
          </c:xVal>
          <c:yVal>
            <c:numRef>
              <c:f>Data!$D$4:$D$17</c:f>
              <c:numCache>
                <c:formatCode>General</c:formatCode>
                <c:ptCount val="14"/>
                <c:pt idx="0">
                  <c:v>12</c:v>
                </c:pt>
                <c:pt idx="1">
                  <c:v>10.8</c:v>
                </c:pt>
                <c:pt idx="2">
                  <c:v>10.4</c:v>
                </c:pt>
                <c:pt idx="3">
                  <c:v>10</c:v>
                </c:pt>
                <c:pt idx="4">
                  <c:v>9.6</c:v>
                </c:pt>
                <c:pt idx="5">
                  <c:v>9.1999999999999993</c:v>
                </c:pt>
                <c:pt idx="6">
                  <c:v>8.8000000000000007</c:v>
                </c:pt>
                <c:pt idx="7">
                  <c:v>8.4</c:v>
                </c:pt>
                <c:pt idx="8">
                  <c:v>8</c:v>
                </c:pt>
                <c:pt idx="9">
                  <c:v>7.6</c:v>
                </c:pt>
                <c:pt idx="10">
                  <c:v>7.2</c:v>
                </c:pt>
                <c:pt idx="11">
                  <c:v>6.8</c:v>
                </c:pt>
                <c:pt idx="12">
                  <c:v>6.3999999999999995</c:v>
                </c:pt>
                <c:pt idx="13">
                  <c:v>6</c:v>
                </c:pt>
              </c:numCache>
            </c:numRef>
          </c:yVal>
          <c:smooth val="0"/>
          <c:extLst>
            <c:ext xmlns:c16="http://schemas.microsoft.com/office/drawing/2014/chart" uri="{C3380CC4-5D6E-409C-BE32-E72D297353CC}">
              <c16:uniqueId val="{00000001-AE41-47F1-9C1D-48B9008AF790}"/>
            </c:ext>
          </c:extLst>
        </c:ser>
        <c:dLbls>
          <c:showLegendKey val="0"/>
          <c:showVal val="0"/>
          <c:showCatName val="0"/>
          <c:showSerName val="0"/>
          <c:showPercent val="0"/>
          <c:showBubbleSize val="0"/>
        </c:dLbls>
        <c:axId val="671631520"/>
        <c:axId val="1"/>
      </c:scatterChart>
      <c:valAx>
        <c:axId val="671631520"/>
        <c:scaling>
          <c:orientation val="minMax"/>
          <c:max val="2020"/>
          <c:min val="1994"/>
        </c:scaling>
        <c:delete val="0"/>
        <c:axPos val="b"/>
        <c:title>
          <c:tx>
            <c:rich>
              <a:bodyPr/>
              <a:lstStyle/>
              <a:p>
                <a:pPr>
                  <a:defRPr/>
                </a:pPr>
                <a:r>
                  <a:rPr lang="en-US" sz="1800"/>
                  <a:t>Year</a:t>
                </a:r>
              </a:p>
            </c:rich>
          </c:tx>
          <c:layout>
            <c:manualLayout>
              <c:xMode val="edge"/>
              <c:yMode val="edge"/>
              <c:x val="0.48388825561615484"/>
              <c:y val="0.93579631514964068"/>
            </c:manualLayout>
          </c:layout>
          <c:overlay val="0"/>
        </c:title>
        <c:numFmt formatCode="General" sourceLinked="1"/>
        <c:majorTickMark val="out"/>
        <c:minorTickMark val="none"/>
        <c:tickLblPos val="nextTo"/>
        <c:spPr>
          <a:ln w="3175">
            <a:solidFill>
              <a:srgbClr val="000000"/>
            </a:solidFill>
            <a:prstDash val="solid"/>
          </a:ln>
        </c:spPr>
        <c:txPr>
          <a:bodyPr rot="-2220000" vert="horz"/>
          <a:lstStyle/>
          <a:p>
            <a:pPr>
              <a:defRPr sz="1800" b="0" i="0" u="none" strike="noStrike" baseline="0">
                <a:solidFill>
                  <a:srgbClr val="000000"/>
                </a:solidFill>
                <a:latin typeface="Arial"/>
                <a:ea typeface="Arial"/>
                <a:cs typeface="Arial"/>
              </a:defRPr>
            </a:pPr>
            <a:endParaRPr lang="en-US"/>
          </a:p>
        </c:txPr>
        <c:crossAx val="1"/>
        <c:crosses val="autoZero"/>
        <c:crossBetween val="midCat"/>
        <c:majorUnit val="2"/>
      </c:valAx>
      <c:valAx>
        <c:axId val="1"/>
        <c:scaling>
          <c:orientation val="minMax"/>
          <c:max val="15"/>
          <c:min val="5"/>
        </c:scaling>
        <c:delete val="0"/>
        <c:axPos val="l"/>
        <c:title>
          <c:tx>
            <c:rich>
              <a:bodyPr/>
              <a:lstStyle/>
              <a:p>
                <a:pPr>
                  <a:defRPr sz="2800" b="1" i="0" u="none" strike="noStrike" baseline="0">
                    <a:solidFill>
                      <a:srgbClr val="000000"/>
                    </a:solidFill>
                    <a:latin typeface="Arial"/>
                    <a:ea typeface="Arial"/>
                    <a:cs typeface="Arial"/>
                  </a:defRPr>
                </a:pPr>
                <a:r>
                  <a:rPr lang="en-US" sz="2000" b="0"/>
                  <a:t>Percent of Households</a:t>
                </a:r>
              </a:p>
            </c:rich>
          </c:tx>
          <c:layout>
            <c:manualLayout>
              <c:xMode val="edge"/>
              <c:yMode val="edge"/>
              <c:x val="2.3307437349841292E-2"/>
              <c:y val="0.25055951475787291"/>
            </c:manualLayout>
          </c:layout>
          <c:overlay val="0"/>
          <c:spPr>
            <a:noFill/>
            <a:ln w="25400">
              <a:noFill/>
            </a:ln>
          </c:spPr>
        </c:title>
        <c:numFmt formatCode="0" sourceLinked="0"/>
        <c:majorTickMark val="out"/>
        <c:minorTickMark val="none"/>
        <c:tickLblPos val="nextTo"/>
        <c:spPr>
          <a:ln w="3175">
            <a:solidFill>
              <a:srgbClr val="000000"/>
            </a:solidFill>
            <a:prstDash val="solid"/>
          </a:ln>
        </c:spPr>
        <c:txPr>
          <a:bodyPr rot="0" vert="horz"/>
          <a:lstStyle/>
          <a:p>
            <a:pPr>
              <a:defRPr sz="1800" b="0" i="0" u="none" strike="noStrike" baseline="0">
                <a:solidFill>
                  <a:srgbClr val="000000"/>
                </a:solidFill>
                <a:latin typeface="Arial"/>
                <a:ea typeface="Arial"/>
                <a:cs typeface="Arial"/>
              </a:defRPr>
            </a:pPr>
            <a:endParaRPr lang="en-US"/>
          </a:p>
        </c:txPr>
        <c:crossAx val="671631520"/>
        <c:crosses val="autoZero"/>
        <c:crossBetween val="midCat"/>
        <c:majorUnit val="1"/>
      </c:valAx>
      <c:spPr>
        <a:noFill/>
        <a:ln w="38100">
          <a:solidFill>
            <a:srgbClr val="000000"/>
          </a:solidFill>
          <a:prstDash val="solid"/>
        </a:ln>
      </c:spPr>
    </c:plotArea>
    <c:plotVisOnly val="1"/>
    <c:dispBlanksAs val="gap"/>
    <c:showDLblsOverMax val="0"/>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317894086768567"/>
          <c:y val="0.17131154179171967"/>
          <c:w val="0.76582205248761215"/>
          <c:h val="0.65466448445171854"/>
        </c:manualLayout>
      </c:layout>
      <c:scatterChart>
        <c:scatterStyle val="lineMarker"/>
        <c:varyColors val="0"/>
        <c:ser>
          <c:idx val="0"/>
          <c:order val="0"/>
          <c:tx>
            <c:strRef>
              <c:f>Data!$B$3</c:f>
              <c:strCache>
                <c:ptCount val="1"/>
                <c:pt idx="0">
                  <c:v>Food Insecurity</c:v>
                </c:pt>
              </c:strCache>
            </c:strRef>
          </c:tx>
          <c:spPr>
            <a:ln w="38100">
              <a:solidFill>
                <a:srgbClr val="000000"/>
              </a:solidFill>
              <a:prstDash val="solid"/>
            </a:ln>
          </c:spPr>
          <c:marker>
            <c:symbol val="none"/>
          </c:marker>
          <c:xVal>
            <c:numRef>
              <c:f>Data!$A$4:$A$14</c:f>
              <c:numCache>
                <c:formatCode>General</c:formatCode>
                <c:ptCount val="11"/>
                <c:pt idx="0">
                  <c:v>1995</c:v>
                </c:pt>
                <c:pt idx="1">
                  <c:v>1998</c:v>
                </c:pt>
                <c:pt idx="2">
                  <c:v>1999</c:v>
                </c:pt>
                <c:pt idx="3">
                  <c:v>2000</c:v>
                </c:pt>
                <c:pt idx="4">
                  <c:v>2001</c:v>
                </c:pt>
                <c:pt idx="5">
                  <c:v>2002</c:v>
                </c:pt>
                <c:pt idx="6">
                  <c:v>2003</c:v>
                </c:pt>
                <c:pt idx="7">
                  <c:v>2004</c:v>
                </c:pt>
                <c:pt idx="8">
                  <c:v>2005</c:v>
                </c:pt>
                <c:pt idx="9">
                  <c:v>2006</c:v>
                </c:pt>
                <c:pt idx="10">
                  <c:v>2007</c:v>
                </c:pt>
              </c:numCache>
            </c:numRef>
          </c:xVal>
          <c:yVal>
            <c:numRef>
              <c:f>Data!$B$4:$B$14</c:f>
              <c:numCache>
                <c:formatCode>General</c:formatCode>
                <c:ptCount val="11"/>
                <c:pt idx="0">
                  <c:v>11.9</c:v>
                </c:pt>
                <c:pt idx="1">
                  <c:v>11.8</c:v>
                </c:pt>
                <c:pt idx="2">
                  <c:v>10.1</c:v>
                </c:pt>
                <c:pt idx="3">
                  <c:v>10.5</c:v>
                </c:pt>
                <c:pt idx="4">
                  <c:v>10.7</c:v>
                </c:pt>
                <c:pt idx="5">
                  <c:v>11.1</c:v>
                </c:pt>
                <c:pt idx="6">
                  <c:v>11.2</c:v>
                </c:pt>
                <c:pt idx="7">
                  <c:v>11.9</c:v>
                </c:pt>
                <c:pt idx="8">
                  <c:v>11</c:v>
                </c:pt>
                <c:pt idx="9">
                  <c:v>10.9</c:v>
                </c:pt>
                <c:pt idx="10">
                  <c:v>11.1</c:v>
                </c:pt>
              </c:numCache>
            </c:numRef>
          </c:yVal>
          <c:smooth val="0"/>
          <c:extLst>
            <c:ext xmlns:c16="http://schemas.microsoft.com/office/drawing/2014/chart" uri="{C3380CC4-5D6E-409C-BE32-E72D297353CC}">
              <c16:uniqueId val="{00000000-C68A-4A4B-B8EF-9171496EA37D}"/>
            </c:ext>
          </c:extLst>
        </c:ser>
        <c:ser>
          <c:idx val="2"/>
          <c:order val="1"/>
          <c:tx>
            <c:strRef>
              <c:f>Data!$D$3</c:f>
              <c:strCache>
                <c:ptCount val="1"/>
                <c:pt idx="0">
                  <c:v>Federal Target for Food Insecurity</c:v>
                </c:pt>
              </c:strCache>
            </c:strRef>
          </c:tx>
          <c:spPr>
            <a:ln w="25400">
              <a:solidFill>
                <a:srgbClr val="000000"/>
              </a:solidFill>
              <a:prstDash val="solid"/>
            </a:ln>
          </c:spPr>
          <c:marker>
            <c:symbol val="none"/>
          </c:marker>
          <c:xVal>
            <c:numRef>
              <c:f>Data!$A$4:$A$17</c:f>
              <c:numCache>
                <c:formatCode>General</c:formatCode>
                <c:ptCount val="14"/>
                <c:pt idx="0">
                  <c:v>1995</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numCache>
            </c:numRef>
          </c:xVal>
          <c:yVal>
            <c:numRef>
              <c:f>Data!$D$4:$D$17</c:f>
              <c:numCache>
                <c:formatCode>General</c:formatCode>
                <c:ptCount val="14"/>
                <c:pt idx="0">
                  <c:v>12</c:v>
                </c:pt>
                <c:pt idx="1">
                  <c:v>10.8</c:v>
                </c:pt>
                <c:pt idx="2">
                  <c:v>10.4</c:v>
                </c:pt>
                <c:pt idx="3">
                  <c:v>10</c:v>
                </c:pt>
                <c:pt idx="4">
                  <c:v>9.6</c:v>
                </c:pt>
                <c:pt idx="5">
                  <c:v>9.1999999999999993</c:v>
                </c:pt>
                <c:pt idx="6">
                  <c:v>8.8000000000000007</c:v>
                </c:pt>
                <c:pt idx="7">
                  <c:v>8.4</c:v>
                </c:pt>
                <c:pt idx="8">
                  <c:v>8</c:v>
                </c:pt>
                <c:pt idx="9">
                  <c:v>7.6</c:v>
                </c:pt>
                <c:pt idx="10">
                  <c:v>7.2</c:v>
                </c:pt>
                <c:pt idx="11">
                  <c:v>6.8</c:v>
                </c:pt>
                <c:pt idx="12">
                  <c:v>6.3999999999999995</c:v>
                </c:pt>
                <c:pt idx="13">
                  <c:v>6</c:v>
                </c:pt>
              </c:numCache>
            </c:numRef>
          </c:yVal>
          <c:smooth val="0"/>
          <c:extLst>
            <c:ext xmlns:c16="http://schemas.microsoft.com/office/drawing/2014/chart" uri="{C3380CC4-5D6E-409C-BE32-E72D297353CC}">
              <c16:uniqueId val="{00000001-C68A-4A4B-B8EF-9171496EA37D}"/>
            </c:ext>
          </c:extLst>
        </c:ser>
        <c:dLbls>
          <c:showLegendKey val="0"/>
          <c:showVal val="0"/>
          <c:showCatName val="0"/>
          <c:showSerName val="0"/>
          <c:showPercent val="0"/>
          <c:showBubbleSize val="0"/>
        </c:dLbls>
        <c:axId val="671631520"/>
        <c:axId val="1"/>
      </c:scatterChart>
      <c:valAx>
        <c:axId val="671631520"/>
        <c:scaling>
          <c:orientation val="minMax"/>
          <c:max val="2020"/>
          <c:min val="1994"/>
        </c:scaling>
        <c:delete val="0"/>
        <c:axPos val="b"/>
        <c:title>
          <c:tx>
            <c:rich>
              <a:bodyPr/>
              <a:lstStyle/>
              <a:p>
                <a:pPr>
                  <a:defRPr/>
                </a:pPr>
                <a:r>
                  <a:rPr lang="en-US" sz="1800"/>
                  <a:t>Year</a:t>
                </a:r>
              </a:p>
            </c:rich>
          </c:tx>
          <c:layout>
            <c:manualLayout>
              <c:xMode val="edge"/>
              <c:yMode val="edge"/>
              <c:x val="0.48388825561615484"/>
              <c:y val="0.93579631514964068"/>
            </c:manualLayout>
          </c:layout>
          <c:overlay val="0"/>
        </c:title>
        <c:numFmt formatCode="General" sourceLinked="1"/>
        <c:majorTickMark val="out"/>
        <c:minorTickMark val="none"/>
        <c:tickLblPos val="nextTo"/>
        <c:spPr>
          <a:ln w="3175">
            <a:solidFill>
              <a:srgbClr val="000000"/>
            </a:solidFill>
            <a:prstDash val="solid"/>
          </a:ln>
        </c:spPr>
        <c:txPr>
          <a:bodyPr rot="-2220000" vert="horz"/>
          <a:lstStyle/>
          <a:p>
            <a:pPr>
              <a:defRPr sz="1800" b="0" i="0" u="none" strike="noStrike" baseline="0">
                <a:solidFill>
                  <a:srgbClr val="000000"/>
                </a:solidFill>
                <a:latin typeface="Arial"/>
                <a:ea typeface="Arial"/>
                <a:cs typeface="Arial"/>
              </a:defRPr>
            </a:pPr>
            <a:endParaRPr lang="en-US"/>
          </a:p>
        </c:txPr>
        <c:crossAx val="1"/>
        <c:crosses val="autoZero"/>
        <c:crossBetween val="midCat"/>
        <c:majorUnit val="2"/>
      </c:valAx>
      <c:valAx>
        <c:axId val="1"/>
        <c:scaling>
          <c:orientation val="minMax"/>
          <c:max val="15"/>
          <c:min val="5"/>
        </c:scaling>
        <c:delete val="0"/>
        <c:axPos val="l"/>
        <c:title>
          <c:tx>
            <c:rich>
              <a:bodyPr/>
              <a:lstStyle/>
              <a:p>
                <a:pPr>
                  <a:defRPr sz="2800" b="1" i="0" u="none" strike="noStrike" baseline="0">
                    <a:solidFill>
                      <a:srgbClr val="000000"/>
                    </a:solidFill>
                    <a:latin typeface="Arial"/>
                    <a:ea typeface="Arial"/>
                    <a:cs typeface="Arial"/>
                  </a:defRPr>
                </a:pPr>
                <a:r>
                  <a:rPr lang="en-US" sz="2000" b="0"/>
                  <a:t>Percent of Households</a:t>
                </a:r>
              </a:p>
            </c:rich>
          </c:tx>
          <c:layout>
            <c:manualLayout>
              <c:xMode val="edge"/>
              <c:yMode val="edge"/>
              <c:x val="2.3307437349841292E-2"/>
              <c:y val="0.25055951475787291"/>
            </c:manualLayout>
          </c:layout>
          <c:overlay val="0"/>
          <c:spPr>
            <a:noFill/>
            <a:ln w="25400">
              <a:noFill/>
            </a:ln>
          </c:spPr>
        </c:title>
        <c:numFmt formatCode="0" sourceLinked="0"/>
        <c:majorTickMark val="out"/>
        <c:minorTickMark val="none"/>
        <c:tickLblPos val="nextTo"/>
        <c:spPr>
          <a:ln w="3175">
            <a:solidFill>
              <a:srgbClr val="000000"/>
            </a:solidFill>
            <a:prstDash val="solid"/>
          </a:ln>
        </c:spPr>
        <c:txPr>
          <a:bodyPr rot="0" vert="horz"/>
          <a:lstStyle/>
          <a:p>
            <a:pPr>
              <a:defRPr sz="1800" b="0" i="0" u="none" strike="noStrike" baseline="0">
                <a:solidFill>
                  <a:srgbClr val="000000"/>
                </a:solidFill>
                <a:latin typeface="Arial"/>
                <a:ea typeface="Arial"/>
                <a:cs typeface="Arial"/>
              </a:defRPr>
            </a:pPr>
            <a:endParaRPr lang="en-US"/>
          </a:p>
        </c:txPr>
        <c:crossAx val="671631520"/>
        <c:crosses val="autoZero"/>
        <c:crossBetween val="midCat"/>
        <c:majorUnit val="1"/>
      </c:valAx>
      <c:spPr>
        <a:noFill/>
        <a:ln w="38100">
          <a:solidFill>
            <a:srgbClr val="000000"/>
          </a:solidFill>
          <a:prstDash val="solid"/>
        </a:ln>
      </c:spPr>
    </c:plotArea>
    <c:plotVisOnly val="1"/>
    <c:dispBlanksAs val="gap"/>
    <c:showDLblsOverMax val="0"/>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317894086768567"/>
          <c:y val="0.17131154179171967"/>
          <c:w val="0.76582205248761215"/>
          <c:h val="0.65466448445171854"/>
        </c:manualLayout>
      </c:layout>
      <c:scatterChart>
        <c:scatterStyle val="lineMarker"/>
        <c:varyColors val="0"/>
        <c:ser>
          <c:idx val="0"/>
          <c:order val="0"/>
          <c:tx>
            <c:strRef>
              <c:f>Data!$B$3</c:f>
              <c:strCache>
                <c:ptCount val="1"/>
                <c:pt idx="0">
                  <c:v>Food Insecurity</c:v>
                </c:pt>
              </c:strCache>
            </c:strRef>
          </c:tx>
          <c:spPr>
            <a:ln w="38100">
              <a:solidFill>
                <a:srgbClr val="000000"/>
              </a:solidFill>
              <a:prstDash val="solid"/>
            </a:ln>
          </c:spPr>
          <c:marker>
            <c:symbol val="none"/>
          </c:marker>
          <c:xVal>
            <c:numRef>
              <c:f>Data!$A$4:$A$16</c:f>
              <c:numCache>
                <c:formatCode>General</c:formatCode>
                <c:ptCount val="13"/>
                <c:pt idx="0">
                  <c:v>1995</c:v>
                </c:pt>
                <c:pt idx="1">
                  <c:v>1998</c:v>
                </c:pt>
                <c:pt idx="2">
                  <c:v>1999</c:v>
                </c:pt>
                <c:pt idx="3">
                  <c:v>2000</c:v>
                </c:pt>
                <c:pt idx="4">
                  <c:v>2001</c:v>
                </c:pt>
                <c:pt idx="5">
                  <c:v>2002</c:v>
                </c:pt>
                <c:pt idx="6">
                  <c:v>2003</c:v>
                </c:pt>
                <c:pt idx="7">
                  <c:v>2004</c:v>
                </c:pt>
                <c:pt idx="8">
                  <c:v>2005</c:v>
                </c:pt>
                <c:pt idx="9">
                  <c:v>2006</c:v>
                </c:pt>
                <c:pt idx="10">
                  <c:v>2007</c:v>
                </c:pt>
                <c:pt idx="11">
                  <c:v>2008</c:v>
                </c:pt>
                <c:pt idx="12">
                  <c:v>2009</c:v>
                </c:pt>
              </c:numCache>
            </c:numRef>
          </c:xVal>
          <c:yVal>
            <c:numRef>
              <c:f>Data!$B$4:$B$16</c:f>
              <c:numCache>
                <c:formatCode>General</c:formatCode>
                <c:ptCount val="13"/>
                <c:pt idx="0">
                  <c:v>11.9</c:v>
                </c:pt>
                <c:pt idx="1">
                  <c:v>11.8</c:v>
                </c:pt>
                <c:pt idx="2">
                  <c:v>10.1</c:v>
                </c:pt>
                <c:pt idx="3">
                  <c:v>10.5</c:v>
                </c:pt>
                <c:pt idx="4">
                  <c:v>10.7</c:v>
                </c:pt>
                <c:pt idx="5">
                  <c:v>11.1</c:v>
                </c:pt>
                <c:pt idx="6">
                  <c:v>11.2</c:v>
                </c:pt>
                <c:pt idx="7">
                  <c:v>11.9</c:v>
                </c:pt>
                <c:pt idx="8">
                  <c:v>11</c:v>
                </c:pt>
                <c:pt idx="9">
                  <c:v>10.9</c:v>
                </c:pt>
                <c:pt idx="10">
                  <c:v>11.1</c:v>
                </c:pt>
                <c:pt idx="11">
                  <c:v>14.6</c:v>
                </c:pt>
                <c:pt idx="12">
                  <c:v>14.7</c:v>
                </c:pt>
              </c:numCache>
            </c:numRef>
          </c:yVal>
          <c:smooth val="0"/>
          <c:extLst>
            <c:ext xmlns:c16="http://schemas.microsoft.com/office/drawing/2014/chart" uri="{C3380CC4-5D6E-409C-BE32-E72D297353CC}">
              <c16:uniqueId val="{00000000-EEAF-4F24-8A9A-1E5830D1A7EC}"/>
            </c:ext>
          </c:extLst>
        </c:ser>
        <c:ser>
          <c:idx val="2"/>
          <c:order val="1"/>
          <c:tx>
            <c:strRef>
              <c:f>Data!$D$3</c:f>
              <c:strCache>
                <c:ptCount val="1"/>
                <c:pt idx="0">
                  <c:v>Federal Target for Food Insecurity</c:v>
                </c:pt>
              </c:strCache>
            </c:strRef>
          </c:tx>
          <c:spPr>
            <a:ln w="25400">
              <a:solidFill>
                <a:srgbClr val="000000"/>
              </a:solidFill>
              <a:prstDash val="solid"/>
            </a:ln>
          </c:spPr>
          <c:marker>
            <c:symbol val="none"/>
          </c:marker>
          <c:xVal>
            <c:numRef>
              <c:f>Data!$A$4:$A$17</c:f>
              <c:numCache>
                <c:formatCode>General</c:formatCode>
                <c:ptCount val="14"/>
                <c:pt idx="0">
                  <c:v>1995</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numCache>
            </c:numRef>
          </c:xVal>
          <c:yVal>
            <c:numRef>
              <c:f>Data!$D$4:$D$17</c:f>
              <c:numCache>
                <c:formatCode>General</c:formatCode>
                <c:ptCount val="14"/>
                <c:pt idx="0">
                  <c:v>12</c:v>
                </c:pt>
                <c:pt idx="1">
                  <c:v>10.8</c:v>
                </c:pt>
                <c:pt idx="2">
                  <c:v>10.4</c:v>
                </c:pt>
                <c:pt idx="3">
                  <c:v>10</c:v>
                </c:pt>
                <c:pt idx="4">
                  <c:v>9.6</c:v>
                </c:pt>
                <c:pt idx="5">
                  <c:v>9.1999999999999993</c:v>
                </c:pt>
                <c:pt idx="6">
                  <c:v>8.8000000000000007</c:v>
                </c:pt>
                <c:pt idx="7">
                  <c:v>8.4</c:v>
                </c:pt>
                <c:pt idx="8">
                  <c:v>8</c:v>
                </c:pt>
                <c:pt idx="9">
                  <c:v>7.6</c:v>
                </c:pt>
                <c:pt idx="10">
                  <c:v>7.2</c:v>
                </c:pt>
                <c:pt idx="11">
                  <c:v>6.8</c:v>
                </c:pt>
                <c:pt idx="12">
                  <c:v>6.3999999999999995</c:v>
                </c:pt>
                <c:pt idx="13">
                  <c:v>6</c:v>
                </c:pt>
              </c:numCache>
            </c:numRef>
          </c:yVal>
          <c:smooth val="0"/>
          <c:extLst>
            <c:ext xmlns:c16="http://schemas.microsoft.com/office/drawing/2014/chart" uri="{C3380CC4-5D6E-409C-BE32-E72D297353CC}">
              <c16:uniqueId val="{00000001-EEAF-4F24-8A9A-1E5830D1A7EC}"/>
            </c:ext>
          </c:extLst>
        </c:ser>
        <c:dLbls>
          <c:showLegendKey val="0"/>
          <c:showVal val="0"/>
          <c:showCatName val="0"/>
          <c:showSerName val="0"/>
          <c:showPercent val="0"/>
          <c:showBubbleSize val="0"/>
        </c:dLbls>
        <c:axId val="671631520"/>
        <c:axId val="1"/>
      </c:scatterChart>
      <c:valAx>
        <c:axId val="671631520"/>
        <c:scaling>
          <c:orientation val="minMax"/>
          <c:max val="2020"/>
          <c:min val="1994"/>
        </c:scaling>
        <c:delete val="0"/>
        <c:axPos val="b"/>
        <c:title>
          <c:tx>
            <c:rich>
              <a:bodyPr/>
              <a:lstStyle/>
              <a:p>
                <a:pPr>
                  <a:defRPr/>
                </a:pPr>
                <a:r>
                  <a:rPr lang="en-US" sz="1800"/>
                  <a:t>Year</a:t>
                </a:r>
              </a:p>
            </c:rich>
          </c:tx>
          <c:layout>
            <c:manualLayout>
              <c:xMode val="edge"/>
              <c:yMode val="edge"/>
              <c:x val="0.48388825561615484"/>
              <c:y val="0.93579631514964068"/>
            </c:manualLayout>
          </c:layout>
          <c:overlay val="0"/>
        </c:title>
        <c:numFmt formatCode="General" sourceLinked="1"/>
        <c:majorTickMark val="out"/>
        <c:minorTickMark val="none"/>
        <c:tickLblPos val="nextTo"/>
        <c:spPr>
          <a:ln w="3175">
            <a:solidFill>
              <a:srgbClr val="000000"/>
            </a:solidFill>
            <a:prstDash val="solid"/>
          </a:ln>
        </c:spPr>
        <c:txPr>
          <a:bodyPr rot="-2220000" vert="horz"/>
          <a:lstStyle/>
          <a:p>
            <a:pPr>
              <a:defRPr sz="1800" b="0" i="0" u="none" strike="noStrike" baseline="0">
                <a:solidFill>
                  <a:srgbClr val="000000"/>
                </a:solidFill>
                <a:latin typeface="Arial"/>
                <a:ea typeface="Arial"/>
                <a:cs typeface="Arial"/>
              </a:defRPr>
            </a:pPr>
            <a:endParaRPr lang="en-US"/>
          </a:p>
        </c:txPr>
        <c:crossAx val="1"/>
        <c:crosses val="autoZero"/>
        <c:crossBetween val="midCat"/>
        <c:majorUnit val="2"/>
      </c:valAx>
      <c:valAx>
        <c:axId val="1"/>
        <c:scaling>
          <c:orientation val="minMax"/>
          <c:max val="15"/>
          <c:min val="5"/>
        </c:scaling>
        <c:delete val="0"/>
        <c:axPos val="l"/>
        <c:title>
          <c:tx>
            <c:rich>
              <a:bodyPr/>
              <a:lstStyle/>
              <a:p>
                <a:pPr>
                  <a:defRPr sz="2800" b="1" i="0" u="none" strike="noStrike" baseline="0">
                    <a:solidFill>
                      <a:srgbClr val="000000"/>
                    </a:solidFill>
                    <a:latin typeface="Arial"/>
                    <a:ea typeface="Arial"/>
                    <a:cs typeface="Arial"/>
                  </a:defRPr>
                </a:pPr>
                <a:r>
                  <a:rPr lang="en-US" sz="2000" b="0"/>
                  <a:t>Percent of Households</a:t>
                </a:r>
              </a:p>
            </c:rich>
          </c:tx>
          <c:layout>
            <c:manualLayout>
              <c:xMode val="edge"/>
              <c:yMode val="edge"/>
              <c:x val="2.3307437349841292E-2"/>
              <c:y val="0.25055951475787291"/>
            </c:manualLayout>
          </c:layout>
          <c:overlay val="0"/>
          <c:spPr>
            <a:noFill/>
            <a:ln w="25400">
              <a:noFill/>
            </a:ln>
          </c:spPr>
        </c:title>
        <c:numFmt formatCode="0" sourceLinked="0"/>
        <c:majorTickMark val="out"/>
        <c:minorTickMark val="none"/>
        <c:tickLblPos val="nextTo"/>
        <c:spPr>
          <a:ln w="3175">
            <a:solidFill>
              <a:srgbClr val="000000"/>
            </a:solidFill>
            <a:prstDash val="solid"/>
          </a:ln>
        </c:spPr>
        <c:txPr>
          <a:bodyPr rot="0" vert="horz"/>
          <a:lstStyle/>
          <a:p>
            <a:pPr>
              <a:defRPr sz="1800" b="0" i="0" u="none" strike="noStrike" baseline="0">
                <a:solidFill>
                  <a:srgbClr val="000000"/>
                </a:solidFill>
                <a:latin typeface="Arial"/>
                <a:ea typeface="Arial"/>
                <a:cs typeface="Arial"/>
              </a:defRPr>
            </a:pPr>
            <a:endParaRPr lang="en-US"/>
          </a:p>
        </c:txPr>
        <c:crossAx val="671631520"/>
        <c:crosses val="autoZero"/>
        <c:crossBetween val="midCat"/>
        <c:majorUnit val="1"/>
      </c:valAx>
      <c:spPr>
        <a:noFill/>
        <a:ln w="38100">
          <a:solidFill>
            <a:srgbClr val="000000"/>
          </a:solidFill>
          <a:prstDash val="solid"/>
        </a:ln>
      </c:spPr>
    </c:plotArea>
    <c:plotVisOnly val="1"/>
    <c:dispBlanksAs val="gap"/>
    <c:showDLblsOverMax val="0"/>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317894086768567"/>
          <c:y val="0.17131154179171967"/>
          <c:w val="0.76582205248761215"/>
          <c:h val="0.65466448445171854"/>
        </c:manualLayout>
      </c:layout>
      <c:scatterChart>
        <c:scatterStyle val="lineMarker"/>
        <c:varyColors val="0"/>
        <c:ser>
          <c:idx val="0"/>
          <c:order val="0"/>
          <c:tx>
            <c:strRef>
              <c:f>Data!$B$3</c:f>
              <c:strCache>
                <c:ptCount val="1"/>
                <c:pt idx="0">
                  <c:v>Food Insecurity</c:v>
                </c:pt>
              </c:strCache>
            </c:strRef>
          </c:tx>
          <c:spPr>
            <a:ln w="38100">
              <a:solidFill>
                <a:srgbClr val="000000"/>
              </a:solidFill>
              <a:prstDash val="solid"/>
            </a:ln>
          </c:spPr>
          <c:marker>
            <c:symbol val="none"/>
          </c:marker>
          <c:xVal>
            <c:numRef>
              <c:f>Data!$A$4:$A$25</c:f>
              <c:numCache>
                <c:formatCode>General</c:formatCode>
                <c:ptCount val="22"/>
                <c:pt idx="0">
                  <c:v>1995</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pt idx="21">
                  <c:v>2018</c:v>
                </c:pt>
              </c:numCache>
            </c:numRef>
          </c:xVal>
          <c:yVal>
            <c:numRef>
              <c:f>Data!$B$4:$B$25</c:f>
              <c:numCache>
                <c:formatCode>General</c:formatCode>
                <c:ptCount val="22"/>
                <c:pt idx="0">
                  <c:v>11.9</c:v>
                </c:pt>
                <c:pt idx="1">
                  <c:v>11.8</c:v>
                </c:pt>
                <c:pt idx="2">
                  <c:v>10.1</c:v>
                </c:pt>
                <c:pt idx="3">
                  <c:v>10.5</c:v>
                </c:pt>
                <c:pt idx="4">
                  <c:v>10.7</c:v>
                </c:pt>
                <c:pt idx="5">
                  <c:v>11.1</c:v>
                </c:pt>
                <c:pt idx="6">
                  <c:v>11.2</c:v>
                </c:pt>
                <c:pt idx="7">
                  <c:v>11.9</c:v>
                </c:pt>
                <c:pt idx="8">
                  <c:v>11</c:v>
                </c:pt>
                <c:pt idx="9">
                  <c:v>10.9</c:v>
                </c:pt>
                <c:pt idx="10">
                  <c:v>11.1</c:v>
                </c:pt>
                <c:pt idx="11">
                  <c:v>14.6</c:v>
                </c:pt>
                <c:pt idx="12">
                  <c:v>14.7</c:v>
                </c:pt>
                <c:pt idx="13">
                  <c:v>14.5</c:v>
                </c:pt>
                <c:pt idx="14">
                  <c:v>14.9</c:v>
                </c:pt>
                <c:pt idx="15">
                  <c:v>14.5</c:v>
                </c:pt>
                <c:pt idx="16">
                  <c:v>14.3</c:v>
                </c:pt>
                <c:pt idx="17">
                  <c:v>14</c:v>
                </c:pt>
                <c:pt idx="18">
                  <c:v>12.7</c:v>
                </c:pt>
                <c:pt idx="19">
                  <c:v>12.3</c:v>
                </c:pt>
                <c:pt idx="20">
                  <c:v>11.8</c:v>
                </c:pt>
                <c:pt idx="21">
                  <c:v>11.1</c:v>
                </c:pt>
              </c:numCache>
            </c:numRef>
          </c:yVal>
          <c:smooth val="0"/>
          <c:extLst>
            <c:ext xmlns:c16="http://schemas.microsoft.com/office/drawing/2014/chart" uri="{C3380CC4-5D6E-409C-BE32-E72D297353CC}">
              <c16:uniqueId val="{00000000-E59E-40ED-AF0C-760C06D5C004}"/>
            </c:ext>
          </c:extLst>
        </c:ser>
        <c:ser>
          <c:idx val="2"/>
          <c:order val="1"/>
          <c:tx>
            <c:strRef>
              <c:f>Data!$D$3</c:f>
              <c:strCache>
                <c:ptCount val="1"/>
                <c:pt idx="0">
                  <c:v>Federal Target for Food Insecurity</c:v>
                </c:pt>
              </c:strCache>
            </c:strRef>
          </c:tx>
          <c:spPr>
            <a:ln w="25400">
              <a:solidFill>
                <a:srgbClr val="000000"/>
              </a:solidFill>
              <a:prstDash val="solid"/>
            </a:ln>
          </c:spPr>
          <c:marker>
            <c:symbol val="none"/>
          </c:marker>
          <c:xVal>
            <c:numRef>
              <c:f>Data!$A$4:$A$17</c:f>
              <c:numCache>
                <c:formatCode>General</c:formatCode>
                <c:ptCount val="14"/>
                <c:pt idx="0">
                  <c:v>1995</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numCache>
            </c:numRef>
          </c:xVal>
          <c:yVal>
            <c:numRef>
              <c:f>Data!$D$4:$D$17</c:f>
              <c:numCache>
                <c:formatCode>General</c:formatCode>
                <c:ptCount val="14"/>
                <c:pt idx="0">
                  <c:v>12</c:v>
                </c:pt>
                <c:pt idx="1">
                  <c:v>10.8</c:v>
                </c:pt>
                <c:pt idx="2">
                  <c:v>10.4</c:v>
                </c:pt>
                <c:pt idx="3">
                  <c:v>10</c:v>
                </c:pt>
                <c:pt idx="4">
                  <c:v>9.6</c:v>
                </c:pt>
                <c:pt idx="5">
                  <c:v>9.1999999999999993</c:v>
                </c:pt>
                <c:pt idx="6">
                  <c:v>8.8000000000000007</c:v>
                </c:pt>
                <c:pt idx="7">
                  <c:v>8.4</c:v>
                </c:pt>
                <c:pt idx="8">
                  <c:v>8</c:v>
                </c:pt>
                <c:pt idx="9">
                  <c:v>7.6</c:v>
                </c:pt>
                <c:pt idx="10">
                  <c:v>7.2</c:v>
                </c:pt>
                <c:pt idx="11">
                  <c:v>6.8</c:v>
                </c:pt>
                <c:pt idx="12">
                  <c:v>6.3999999999999995</c:v>
                </c:pt>
                <c:pt idx="13">
                  <c:v>6</c:v>
                </c:pt>
              </c:numCache>
            </c:numRef>
          </c:yVal>
          <c:smooth val="0"/>
          <c:extLst>
            <c:ext xmlns:c16="http://schemas.microsoft.com/office/drawing/2014/chart" uri="{C3380CC4-5D6E-409C-BE32-E72D297353CC}">
              <c16:uniqueId val="{00000001-E59E-40ED-AF0C-760C06D5C004}"/>
            </c:ext>
          </c:extLst>
        </c:ser>
        <c:dLbls>
          <c:showLegendKey val="0"/>
          <c:showVal val="0"/>
          <c:showCatName val="0"/>
          <c:showSerName val="0"/>
          <c:showPercent val="0"/>
          <c:showBubbleSize val="0"/>
        </c:dLbls>
        <c:axId val="671631520"/>
        <c:axId val="1"/>
      </c:scatterChart>
      <c:valAx>
        <c:axId val="671631520"/>
        <c:scaling>
          <c:orientation val="minMax"/>
          <c:min val="1994"/>
        </c:scaling>
        <c:delete val="0"/>
        <c:axPos val="b"/>
        <c:title>
          <c:tx>
            <c:rich>
              <a:bodyPr/>
              <a:lstStyle/>
              <a:p>
                <a:pPr>
                  <a:defRPr/>
                </a:pPr>
                <a:r>
                  <a:rPr lang="en-US" sz="1800"/>
                  <a:t>Year</a:t>
                </a:r>
              </a:p>
            </c:rich>
          </c:tx>
          <c:layout>
            <c:manualLayout>
              <c:xMode val="edge"/>
              <c:yMode val="edge"/>
              <c:x val="0.48388825561615484"/>
              <c:y val="0.93579631514964068"/>
            </c:manualLayout>
          </c:layout>
          <c:overlay val="0"/>
        </c:title>
        <c:numFmt formatCode="General" sourceLinked="1"/>
        <c:majorTickMark val="out"/>
        <c:minorTickMark val="none"/>
        <c:tickLblPos val="nextTo"/>
        <c:spPr>
          <a:ln w="3175">
            <a:solidFill>
              <a:srgbClr val="000000"/>
            </a:solidFill>
            <a:prstDash val="solid"/>
          </a:ln>
        </c:spPr>
        <c:txPr>
          <a:bodyPr rot="-2220000" vert="horz"/>
          <a:lstStyle/>
          <a:p>
            <a:pPr>
              <a:defRPr sz="1800" b="0" i="0" u="none" strike="noStrike" baseline="0">
                <a:solidFill>
                  <a:srgbClr val="000000"/>
                </a:solidFill>
                <a:latin typeface="Arial"/>
                <a:ea typeface="Arial"/>
                <a:cs typeface="Arial"/>
              </a:defRPr>
            </a:pPr>
            <a:endParaRPr lang="en-US"/>
          </a:p>
        </c:txPr>
        <c:crossAx val="1"/>
        <c:crosses val="autoZero"/>
        <c:crossBetween val="midCat"/>
        <c:majorUnit val="2"/>
      </c:valAx>
      <c:valAx>
        <c:axId val="1"/>
        <c:scaling>
          <c:orientation val="minMax"/>
          <c:max val="15"/>
          <c:min val="5"/>
        </c:scaling>
        <c:delete val="0"/>
        <c:axPos val="l"/>
        <c:title>
          <c:tx>
            <c:rich>
              <a:bodyPr/>
              <a:lstStyle/>
              <a:p>
                <a:pPr>
                  <a:defRPr sz="2800" b="1" i="0" u="none" strike="noStrike" baseline="0">
                    <a:solidFill>
                      <a:srgbClr val="000000"/>
                    </a:solidFill>
                    <a:latin typeface="Arial"/>
                    <a:ea typeface="Arial"/>
                    <a:cs typeface="Arial"/>
                  </a:defRPr>
                </a:pPr>
                <a:r>
                  <a:rPr lang="en-US" sz="2000" b="0"/>
                  <a:t>Percent of Households</a:t>
                </a:r>
              </a:p>
            </c:rich>
          </c:tx>
          <c:layout>
            <c:manualLayout>
              <c:xMode val="edge"/>
              <c:yMode val="edge"/>
              <c:x val="2.3307437349841292E-2"/>
              <c:y val="0.25055951475787291"/>
            </c:manualLayout>
          </c:layout>
          <c:overlay val="0"/>
          <c:spPr>
            <a:noFill/>
            <a:ln w="25400">
              <a:noFill/>
            </a:ln>
          </c:spPr>
        </c:title>
        <c:numFmt formatCode="0" sourceLinked="0"/>
        <c:majorTickMark val="out"/>
        <c:minorTickMark val="none"/>
        <c:tickLblPos val="nextTo"/>
        <c:spPr>
          <a:ln w="3175">
            <a:solidFill>
              <a:srgbClr val="000000"/>
            </a:solidFill>
            <a:prstDash val="solid"/>
          </a:ln>
        </c:spPr>
        <c:txPr>
          <a:bodyPr rot="0" vert="horz"/>
          <a:lstStyle/>
          <a:p>
            <a:pPr>
              <a:defRPr sz="1800" b="0" i="0" u="none" strike="noStrike" baseline="0">
                <a:solidFill>
                  <a:srgbClr val="000000"/>
                </a:solidFill>
                <a:latin typeface="Arial"/>
                <a:ea typeface="Arial"/>
                <a:cs typeface="Arial"/>
              </a:defRPr>
            </a:pPr>
            <a:endParaRPr lang="en-US"/>
          </a:p>
        </c:txPr>
        <c:crossAx val="671631520"/>
        <c:crosses val="autoZero"/>
        <c:crossBetween val="midCat"/>
        <c:majorUnit val="1"/>
      </c:valAx>
      <c:spPr>
        <a:noFill/>
        <a:ln w="38100">
          <a:solidFill>
            <a:srgbClr val="000000"/>
          </a:solidFill>
          <a:prstDash val="solid"/>
        </a:ln>
      </c:spPr>
    </c:plotArea>
    <c:plotVisOnly val="1"/>
    <c:dispBlanksAs val="gap"/>
    <c:showDLblsOverMax val="0"/>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0.36932</cdr:x>
      <cdr:y>0.13161</cdr:y>
    </cdr:from>
    <cdr:to>
      <cdr:x>0.37057</cdr:x>
      <cdr:y>0.86186</cdr:y>
    </cdr:to>
    <cdr:sp macro="" textlink="">
      <cdr:nvSpPr>
        <cdr:cNvPr id="1025" name="Line 1"/>
        <cdr:cNvSpPr>
          <a:spLocks xmlns:a="http://schemas.openxmlformats.org/drawingml/2006/main" noChangeShapeType="1"/>
        </cdr:cNvSpPr>
      </cdr:nvSpPr>
      <cdr:spPr bwMode="auto">
        <a:xfrm xmlns:a="http://schemas.openxmlformats.org/drawingml/2006/main" flipV="1">
          <a:off x="3339578" y="698674"/>
          <a:ext cx="11303" cy="3876605"/>
        </a:xfrm>
        <a:prstGeom xmlns:a="http://schemas.openxmlformats.org/drawingml/2006/main" prst="line">
          <a:avLst/>
        </a:prstGeom>
        <a:noFill xmlns:a="http://schemas.openxmlformats.org/drawingml/2006/main"/>
        <a:ln xmlns:a="http://schemas.openxmlformats.org/drawingml/2006/main" w="9525" cap="rnd">
          <a:solidFill>
            <a:srgbClr xmlns:mc="http://schemas.openxmlformats.org/markup-compatibility/2006" xmlns:a14="http://schemas.microsoft.com/office/drawing/2010/main" val="000000" mc:Ignorable="a14" a14:legacySpreadsheetColorIndex="64"/>
          </a:solidFill>
          <a:prstDash val="sysDot"/>
          <a:round/>
          <a:headEnd/>
          <a:tailEnd/>
        </a:ln>
        <a:extLst xmlns:a="http://schemas.openxmlformats.org/drawingml/2006/main">
          <a:ext uri="{909E8E84-426E-40DD-AFC4-6F175D3DCCD1}">
            <a14:hiddenFill xmlns:a14="http://schemas.microsoft.com/office/drawing/2010/main">
              <a:noFill/>
            </a14:hiddenFill>
          </a:ext>
        </a:extLst>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0.3736</cdr:x>
      <cdr:y>0.7512</cdr:y>
    </cdr:from>
    <cdr:to>
      <cdr:x>0.3951</cdr:x>
      <cdr:y>0.7512</cdr:y>
    </cdr:to>
    <cdr:sp macro="" textlink="">
      <cdr:nvSpPr>
        <cdr:cNvPr id="1027" name="Line 3"/>
        <cdr:cNvSpPr>
          <a:spLocks xmlns:a="http://schemas.openxmlformats.org/drawingml/2006/main" noChangeShapeType="1"/>
        </cdr:cNvSpPr>
      </cdr:nvSpPr>
      <cdr:spPr bwMode="auto">
        <a:xfrm xmlns:a="http://schemas.openxmlformats.org/drawingml/2006/main">
          <a:off x="3378200" y="3987800"/>
          <a:ext cx="194411" cy="0"/>
        </a:xfrm>
        <a:prstGeom xmlns:a="http://schemas.openxmlformats.org/drawingml/2006/main" prst="line">
          <a:avLst/>
        </a:prstGeom>
        <a:noFill xmlns:a="http://schemas.openxmlformats.org/drawingml/2006/main"/>
        <a:ln xmlns:a="http://schemas.openxmlformats.org/drawingml/2006/main" w="9525">
          <a:solidFill>
            <a:srgbClr xmlns:mc="http://schemas.openxmlformats.org/markup-compatibility/2006" xmlns:a14="http://schemas.microsoft.com/office/drawing/2010/main" val="000000" mc:Ignorable="a14" a14:legacySpreadsheetColorIndex="64"/>
          </a:solidFill>
          <a:round/>
          <a:headEnd/>
          <a:tailEnd type="triangle" w="med" len="med"/>
        </a:ln>
        <a:extLst xmlns:a="http://schemas.openxmlformats.org/drawingml/2006/main">
          <a:ext uri="{909E8E84-426E-40DD-AFC4-6F175D3DCCD1}">
            <a14:hiddenFill xmlns:a14="http://schemas.microsoft.com/office/drawing/2010/main">
              <a:noFill/>
            </a14:hiddenFill>
          </a:ext>
        </a:extLst>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0.39975</cdr:x>
      <cdr:y>0.71553</cdr:y>
    </cdr:from>
    <cdr:to>
      <cdr:x>0.5</cdr:x>
      <cdr:y>0.79953</cdr:y>
    </cdr:to>
    <cdr:sp macro="" textlink="">
      <cdr:nvSpPr>
        <cdr:cNvPr id="1028" name="Text Box 4"/>
        <cdr:cNvSpPr txBox="1">
          <a:spLocks xmlns:a="http://schemas.openxmlformats.org/drawingml/2006/main" noChangeArrowheads="1"/>
        </cdr:cNvSpPr>
      </cdr:nvSpPr>
      <cdr:spPr bwMode="auto">
        <a:xfrm xmlns:a="http://schemas.openxmlformats.org/drawingml/2006/main">
          <a:off x="3614700" y="3798467"/>
          <a:ext cx="906500" cy="445922"/>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36576" tIns="27432" rIns="0" bIns="0" anchor="t" upright="1"/>
        <a:lstStyle xmlns:a="http://schemas.openxmlformats.org/drawingml/2006/main"/>
        <a:p xmlns:a="http://schemas.openxmlformats.org/drawingml/2006/main">
          <a:pPr algn="l" rtl="0">
            <a:defRPr sz="1000"/>
          </a:pPr>
          <a:r>
            <a:rPr lang="en-US" sz="2400" b="0" i="0" u="none" strike="noStrike" baseline="0" dirty="0">
              <a:solidFill>
                <a:srgbClr val="000000"/>
              </a:solidFill>
              <a:latin typeface="Arial"/>
              <a:cs typeface="Arial"/>
            </a:rPr>
            <a:t>$3.89</a:t>
          </a:r>
          <a:endParaRPr lang="en-US" sz="2400" dirty="0"/>
        </a:p>
      </cdr:txBody>
    </cdr:sp>
  </cdr:relSizeAnchor>
  <cdr:relSizeAnchor xmlns:cdr="http://schemas.openxmlformats.org/drawingml/2006/chartDrawing">
    <cdr:from>
      <cdr:x>0.38202</cdr:x>
      <cdr:y>0.16268</cdr:y>
    </cdr:from>
    <cdr:to>
      <cdr:x>0.6463</cdr:x>
      <cdr:y>0.25318</cdr:y>
    </cdr:to>
    <cdr:sp macro="" textlink="">
      <cdr:nvSpPr>
        <cdr:cNvPr id="1029" name="Text Box 5"/>
        <cdr:cNvSpPr txBox="1">
          <a:spLocks xmlns:a="http://schemas.openxmlformats.org/drawingml/2006/main" noChangeArrowheads="1"/>
        </cdr:cNvSpPr>
      </cdr:nvSpPr>
      <cdr:spPr bwMode="auto">
        <a:xfrm xmlns:a="http://schemas.openxmlformats.org/drawingml/2006/main">
          <a:off x="3454377" y="863603"/>
          <a:ext cx="2389717" cy="480428"/>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36576" tIns="27432" rIns="0" bIns="0" anchor="t" upright="1"/>
        <a:lstStyle xmlns:a="http://schemas.openxmlformats.org/drawingml/2006/main"/>
        <a:p xmlns:a="http://schemas.openxmlformats.org/drawingml/2006/main">
          <a:pPr algn="l" rtl="0">
            <a:defRPr sz="1000"/>
          </a:pPr>
          <a:r>
            <a:rPr lang="en-US" sz="2400" b="0" i="0" u="none" strike="noStrike" baseline="0" dirty="0">
              <a:solidFill>
                <a:srgbClr val="000000"/>
              </a:solidFill>
              <a:latin typeface="Arial"/>
              <a:cs typeface="Arial"/>
            </a:rPr>
            <a:t>TFP=6.7</a:t>
          </a:r>
          <a:endParaRPr lang="en-US" sz="2400" dirty="0"/>
        </a:p>
      </cdr:txBody>
    </cdr:sp>
  </cdr:relSizeAnchor>
</c:userShapes>
</file>

<file path=ppt/drawings/drawing2.xml><?xml version="1.0" encoding="utf-8"?>
<c:userShapes xmlns:c="http://schemas.openxmlformats.org/drawingml/2006/chart">
  <cdr:relSizeAnchor xmlns:cdr="http://schemas.openxmlformats.org/drawingml/2006/chartDrawing">
    <cdr:from>
      <cdr:x>0.0535</cdr:x>
      <cdr:y>0.8105</cdr:y>
    </cdr:from>
    <cdr:to>
      <cdr:x>0.0805</cdr:x>
      <cdr:y>0.84825</cdr:y>
    </cdr:to>
    <cdr:sp macro="" textlink="">
      <cdr:nvSpPr>
        <cdr:cNvPr id="2050" name="Rectangle 2"/>
        <cdr:cNvSpPr>
          <a:spLocks xmlns:a="http://schemas.openxmlformats.org/drawingml/2006/main" noChangeArrowheads="1"/>
        </cdr:cNvSpPr>
      </cdr:nvSpPr>
      <cdr:spPr bwMode="auto">
        <a:xfrm xmlns:a="http://schemas.openxmlformats.org/drawingml/2006/main">
          <a:off x="459138" y="4709653"/>
          <a:ext cx="231715" cy="218241"/>
        </a:xfrm>
        <a:prstGeom xmlns:a="http://schemas.openxmlformats.org/drawingml/2006/main" prst="rect">
          <a:avLst/>
        </a:prstGeom>
        <a:solidFill xmlns:a="http://schemas.openxmlformats.org/drawingml/2006/main">
          <a:srgbClr xmlns:mc="http://schemas.openxmlformats.org/markup-compatibility/2006" xmlns:a14="http://schemas.microsoft.com/office/drawing/2010/main" val="FFFFFF" mc:Ignorable="a14" a14:legacySpreadsheetColorIndex="9"/>
        </a:solidFill>
        <a:ln xmlns:a="http://schemas.openxmlformats.org/drawingml/2006/main">
          <a:noFill/>
        </a:ln>
        <a:extLst xmlns:a="http://schemas.openxmlformats.org/drawingml/2006/main">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0.12466</cdr:x>
      <cdr:y>0.80204</cdr:y>
    </cdr:from>
    <cdr:to>
      <cdr:x>0.14191</cdr:x>
      <cdr:y>0.81355</cdr:y>
    </cdr:to>
    <cdr:sp macro="" textlink="">
      <cdr:nvSpPr>
        <cdr:cNvPr id="2051" name="Line 3"/>
        <cdr:cNvSpPr>
          <a:spLocks xmlns:a="http://schemas.openxmlformats.org/drawingml/2006/main" noChangeShapeType="1"/>
        </cdr:cNvSpPr>
      </cdr:nvSpPr>
      <cdr:spPr bwMode="auto">
        <a:xfrm xmlns:a="http://schemas.openxmlformats.org/drawingml/2006/main">
          <a:off x="1069852" y="4660034"/>
          <a:ext cx="148040" cy="66876"/>
        </a:xfrm>
        <a:prstGeom xmlns:a="http://schemas.openxmlformats.org/drawingml/2006/main" prst="line">
          <a:avLst/>
        </a:prstGeom>
        <a:noFill xmlns:a="http://schemas.openxmlformats.org/drawingml/2006/main"/>
        <a:ln xmlns:a="http://schemas.openxmlformats.org/drawingml/2006/main" w="19050">
          <a:solidFill>
            <a:srgbClr xmlns:mc="http://schemas.openxmlformats.org/markup-compatibility/2006" xmlns:a14="http://schemas.microsoft.com/office/drawing/2010/main" val="000000" mc:Ignorable="a14" a14:legacySpreadsheetColorIndex="64"/>
          </a:solidFill>
          <a:round/>
          <a:headEnd/>
          <a:tailEnd/>
        </a:ln>
        <a:extLst xmlns:a="http://schemas.openxmlformats.org/drawingml/2006/main">
          <a:ext uri="{909E8E84-426E-40DD-AFC4-6F175D3DCCD1}">
            <a14:hiddenFill xmlns:a14="http://schemas.microsoft.com/office/drawing/2010/main">
              <a:noFill/>
            </a14:hiddenFill>
          </a:ext>
        </a:extLst>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0.12552</cdr:x>
      <cdr:y>0.78912</cdr:y>
    </cdr:from>
    <cdr:to>
      <cdr:x>0.14277</cdr:x>
      <cdr:y>0.80062</cdr:y>
    </cdr:to>
    <cdr:sp macro="" textlink="">
      <cdr:nvSpPr>
        <cdr:cNvPr id="2052" name="Line 4"/>
        <cdr:cNvSpPr>
          <a:spLocks xmlns:a="http://schemas.openxmlformats.org/drawingml/2006/main" noChangeShapeType="1"/>
        </cdr:cNvSpPr>
      </cdr:nvSpPr>
      <cdr:spPr bwMode="auto">
        <a:xfrm xmlns:a="http://schemas.openxmlformats.org/drawingml/2006/main">
          <a:off x="1077233" y="4584965"/>
          <a:ext cx="148039" cy="66818"/>
        </a:xfrm>
        <a:prstGeom xmlns:a="http://schemas.openxmlformats.org/drawingml/2006/main" prst="line">
          <a:avLst/>
        </a:prstGeom>
        <a:noFill xmlns:a="http://schemas.openxmlformats.org/drawingml/2006/main"/>
        <a:ln xmlns:a="http://schemas.openxmlformats.org/drawingml/2006/main" w="19050">
          <a:solidFill>
            <a:srgbClr xmlns:mc="http://schemas.openxmlformats.org/markup-compatibility/2006" xmlns:a14="http://schemas.microsoft.com/office/drawing/2010/main" val="000000" mc:Ignorable="a14" a14:legacySpreadsheetColorIndex="64"/>
          </a:solidFill>
          <a:round/>
          <a:headEnd/>
          <a:tailEnd/>
        </a:ln>
        <a:extLst xmlns:a="http://schemas.openxmlformats.org/drawingml/2006/main">
          <a:ext uri="{909E8E84-426E-40DD-AFC4-6F175D3DCCD1}">
            <a14:hiddenFill xmlns:a14="http://schemas.microsoft.com/office/drawing/2010/main">
              <a:noFill/>
            </a14:hiddenFill>
          </a:ext>
        </a:extLst>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0.60798</cdr:x>
      <cdr:y>0.26686</cdr:y>
    </cdr:from>
    <cdr:to>
      <cdr:x>0.7941</cdr:x>
      <cdr:y>0.41749</cdr:y>
    </cdr:to>
    <cdr:sp macro="" textlink="">
      <cdr:nvSpPr>
        <cdr:cNvPr id="2054" name="Text Box 6"/>
        <cdr:cNvSpPr txBox="1">
          <a:spLocks xmlns:a="http://schemas.openxmlformats.org/drawingml/2006/main" noChangeArrowheads="1"/>
        </cdr:cNvSpPr>
      </cdr:nvSpPr>
      <cdr:spPr bwMode="auto">
        <a:xfrm xmlns:a="http://schemas.openxmlformats.org/drawingml/2006/main">
          <a:off x="5217732" y="1558157"/>
          <a:ext cx="1597229" cy="879519"/>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none" lIns="54864" tIns="50292" rIns="0" bIns="0" anchor="t" upright="1">
          <a:spAutoFit/>
        </a:bodyPr>
        <a:lstStyle xmlns:a="http://schemas.openxmlformats.org/drawingml/2006/main"/>
        <a:p xmlns:a="http://schemas.openxmlformats.org/drawingml/2006/main">
          <a:pPr algn="l" rtl="0">
            <a:defRPr sz="1000"/>
          </a:pPr>
          <a:r>
            <a:rPr lang="en-US" sz="2800" b="0" i="0" u="none" strike="noStrike" baseline="0">
              <a:solidFill>
                <a:srgbClr val="000000"/>
              </a:solidFill>
              <a:latin typeface="Arial"/>
              <a:cs typeface="Arial"/>
            </a:rPr>
            <a:t>Food </a:t>
          </a:r>
        </a:p>
        <a:p xmlns:a="http://schemas.openxmlformats.org/drawingml/2006/main">
          <a:pPr algn="l" rtl="0">
            <a:defRPr sz="1000"/>
          </a:pPr>
          <a:r>
            <a:rPr lang="en-US" sz="2800" b="0" i="0" u="none" strike="noStrike" baseline="0">
              <a:solidFill>
                <a:srgbClr val="000000"/>
              </a:solidFill>
              <a:latin typeface="Arial"/>
              <a:cs typeface="Arial"/>
            </a:rPr>
            <a:t>Insecurity</a:t>
          </a:r>
        </a:p>
      </cdr:txBody>
    </cdr:sp>
  </cdr:relSizeAnchor>
  <cdr:relSizeAnchor xmlns:cdr="http://schemas.openxmlformats.org/drawingml/2006/chartDrawing">
    <cdr:from>
      <cdr:x>0.29436</cdr:x>
      <cdr:y>0.66854</cdr:y>
    </cdr:from>
    <cdr:to>
      <cdr:x>0.61786</cdr:x>
      <cdr:y>0.764</cdr:y>
    </cdr:to>
    <cdr:sp macro="" textlink="">
      <cdr:nvSpPr>
        <cdr:cNvPr id="2055" name="Text Box 7"/>
        <cdr:cNvSpPr txBox="1">
          <a:spLocks xmlns:a="http://schemas.openxmlformats.org/drawingml/2006/main" noChangeArrowheads="1"/>
        </cdr:cNvSpPr>
      </cdr:nvSpPr>
      <cdr:spPr bwMode="auto">
        <a:xfrm xmlns:a="http://schemas.openxmlformats.org/drawingml/2006/main">
          <a:off x="2526171" y="3903477"/>
          <a:ext cx="2776286" cy="557374"/>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64008" tIns="50292" rIns="0" bIns="0" anchor="t" upright="1"/>
        <a:lstStyle xmlns:a="http://schemas.openxmlformats.org/drawingml/2006/main"/>
        <a:p xmlns:a="http://schemas.openxmlformats.org/drawingml/2006/main">
          <a:pPr algn="l" rtl="0">
            <a:defRPr sz="1000"/>
          </a:pPr>
          <a:r>
            <a:rPr lang="en-US" sz="2800" b="0" i="0" u="none" strike="noStrike" baseline="0">
              <a:solidFill>
                <a:srgbClr val="000000"/>
              </a:solidFill>
              <a:latin typeface="Arial"/>
              <a:cs typeface="Arial"/>
            </a:rPr>
            <a:t>U.S. Target</a:t>
          </a:r>
        </a:p>
      </cdr:txBody>
    </cdr:sp>
  </cdr:relSizeAnchor>
  <cdr:relSizeAnchor xmlns:cdr="http://schemas.openxmlformats.org/drawingml/2006/chartDrawing">
    <cdr:from>
      <cdr:x>0.08694</cdr:x>
      <cdr:y>0.79729</cdr:y>
    </cdr:from>
    <cdr:to>
      <cdr:x>0.12392</cdr:x>
      <cdr:y>0.85173</cdr:y>
    </cdr:to>
    <cdr:sp macro="" textlink="">
      <cdr:nvSpPr>
        <cdr:cNvPr id="2" name="Rectangle 1"/>
        <cdr:cNvSpPr/>
      </cdr:nvSpPr>
      <cdr:spPr bwMode="auto">
        <a:xfrm xmlns:a="http://schemas.openxmlformats.org/drawingml/2006/main">
          <a:off x="746137" y="4632454"/>
          <a:ext cx="317363" cy="316310"/>
        </a:xfrm>
        <a:prstGeom xmlns:a="http://schemas.openxmlformats.org/drawingml/2006/main" prst="rect">
          <a:avLst/>
        </a:prstGeom>
        <a:solidFill xmlns:a="http://schemas.openxmlformats.org/drawingml/2006/main">
          <a:srgbClr xmlns:mc="http://schemas.openxmlformats.org/markup-compatibility/2006" xmlns:a14="http://schemas.microsoft.com/office/drawing/2010/main" val="FFFFFF" mc:Ignorable="a14" a14:legacySpreadsheetColorIndex="9"/>
        </a:solidFill>
        <a:ln xmlns:a="http://schemas.openxmlformats.org/drawingml/2006/main" w="9525" cap="flat" cmpd="sng" algn="ctr">
          <a:noFill/>
          <a:prstDash val="solid"/>
          <a:round/>
          <a:headEnd type="none" w="med" len="med"/>
          <a:tailEnd type="none" w="med" len="med"/>
        </a:ln>
        <a:effectLst xmlns:a="http://schemas.openxmlformats.org/drawingml/2006/main"/>
      </cdr:spPr>
      <cdr:txBody>
        <a:bodyPr xmlns:a="http://schemas.openxmlformats.org/drawingml/2006/main" vertOverflow="clip" wrap="square" lIns="18288" tIns="0" rIns="0" bIns="0" upright="1"/>
        <a:lstStyle xmlns:a="http://schemas.openxmlformats.org/drawingml/2006/main"/>
        <a:p xmlns:a="http://schemas.openxmlformats.org/drawingml/2006/main">
          <a:endParaRPr lang="en-US"/>
        </a:p>
      </cdr:txBody>
    </cdr:sp>
  </cdr:relSizeAnchor>
</c:userShapes>
</file>

<file path=ppt/drawings/drawing3.xml><?xml version="1.0" encoding="utf-8"?>
<c:userShapes xmlns:c="http://schemas.openxmlformats.org/drawingml/2006/chart">
  <cdr:relSizeAnchor xmlns:cdr="http://schemas.openxmlformats.org/drawingml/2006/chartDrawing">
    <cdr:from>
      <cdr:x>0.0535</cdr:x>
      <cdr:y>0.8105</cdr:y>
    </cdr:from>
    <cdr:to>
      <cdr:x>0.0805</cdr:x>
      <cdr:y>0.84825</cdr:y>
    </cdr:to>
    <cdr:sp macro="" textlink="">
      <cdr:nvSpPr>
        <cdr:cNvPr id="2050" name="Rectangle 2"/>
        <cdr:cNvSpPr>
          <a:spLocks xmlns:a="http://schemas.openxmlformats.org/drawingml/2006/main" noChangeArrowheads="1"/>
        </cdr:cNvSpPr>
      </cdr:nvSpPr>
      <cdr:spPr bwMode="auto">
        <a:xfrm xmlns:a="http://schemas.openxmlformats.org/drawingml/2006/main">
          <a:off x="459138" y="4709653"/>
          <a:ext cx="231715" cy="218241"/>
        </a:xfrm>
        <a:prstGeom xmlns:a="http://schemas.openxmlformats.org/drawingml/2006/main" prst="rect">
          <a:avLst/>
        </a:prstGeom>
        <a:solidFill xmlns:a="http://schemas.openxmlformats.org/drawingml/2006/main">
          <a:srgbClr xmlns:mc="http://schemas.openxmlformats.org/markup-compatibility/2006" xmlns:a14="http://schemas.microsoft.com/office/drawing/2010/main" val="FFFFFF" mc:Ignorable="a14" a14:legacySpreadsheetColorIndex="9"/>
        </a:solidFill>
        <a:ln xmlns:a="http://schemas.openxmlformats.org/drawingml/2006/main">
          <a:noFill/>
        </a:ln>
        <a:extLst xmlns:a="http://schemas.openxmlformats.org/drawingml/2006/main">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0.12466</cdr:x>
      <cdr:y>0.80204</cdr:y>
    </cdr:from>
    <cdr:to>
      <cdr:x>0.14191</cdr:x>
      <cdr:y>0.81355</cdr:y>
    </cdr:to>
    <cdr:sp macro="" textlink="">
      <cdr:nvSpPr>
        <cdr:cNvPr id="2051" name="Line 3"/>
        <cdr:cNvSpPr>
          <a:spLocks xmlns:a="http://schemas.openxmlformats.org/drawingml/2006/main" noChangeShapeType="1"/>
        </cdr:cNvSpPr>
      </cdr:nvSpPr>
      <cdr:spPr bwMode="auto">
        <a:xfrm xmlns:a="http://schemas.openxmlformats.org/drawingml/2006/main">
          <a:off x="1069852" y="4660034"/>
          <a:ext cx="148040" cy="66876"/>
        </a:xfrm>
        <a:prstGeom xmlns:a="http://schemas.openxmlformats.org/drawingml/2006/main" prst="line">
          <a:avLst/>
        </a:prstGeom>
        <a:noFill xmlns:a="http://schemas.openxmlformats.org/drawingml/2006/main"/>
        <a:ln xmlns:a="http://schemas.openxmlformats.org/drawingml/2006/main" w="19050">
          <a:solidFill>
            <a:srgbClr xmlns:mc="http://schemas.openxmlformats.org/markup-compatibility/2006" xmlns:a14="http://schemas.microsoft.com/office/drawing/2010/main" val="000000" mc:Ignorable="a14" a14:legacySpreadsheetColorIndex="64"/>
          </a:solidFill>
          <a:round/>
          <a:headEnd/>
          <a:tailEnd/>
        </a:ln>
        <a:extLst xmlns:a="http://schemas.openxmlformats.org/drawingml/2006/main">
          <a:ext uri="{909E8E84-426E-40DD-AFC4-6F175D3DCCD1}">
            <a14:hiddenFill xmlns:a14="http://schemas.microsoft.com/office/drawing/2010/main">
              <a:noFill/>
            </a14:hiddenFill>
          </a:ext>
        </a:extLst>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0.12552</cdr:x>
      <cdr:y>0.78912</cdr:y>
    </cdr:from>
    <cdr:to>
      <cdr:x>0.14277</cdr:x>
      <cdr:y>0.80062</cdr:y>
    </cdr:to>
    <cdr:sp macro="" textlink="">
      <cdr:nvSpPr>
        <cdr:cNvPr id="2052" name="Line 4"/>
        <cdr:cNvSpPr>
          <a:spLocks xmlns:a="http://schemas.openxmlformats.org/drawingml/2006/main" noChangeShapeType="1"/>
        </cdr:cNvSpPr>
      </cdr:nvSpPr>
      <cdr:spPr bwMode="auto">
        <a:xfrm xmlns:a="http://schemas.openxmlformats.org/drawingml/2006/main">
          <a:off x="1077233" y="4584965"/>
          <a:ext cx="148039" cy="66818"/>
        </a:xfrm>
        <a:prstGeom xmlns:a="http://schemas.openxmlformats.org/drawingml/2006/main" prst="line">
          <a:avLst/>
        </a:prstGeom>
        <a:noFill xmlns:a="http://schemas.openxmlformats.org/drawingml/2006/main"/>
        <a:ln xmlns:a="http://schemas.openxmlformats.org/drawingml/2006/main" w="19050">
          <a:solidFill>
            <a:srgbClr xmlns:mc="http://schemas.openxmlformats.org/markup-compatibility/2006" xmlns:a14="http://schemas.microsoft.com/office/drawing/2010/main" val="000000" mc:Ignorable="a14" a14:legacySpreadsheetColorIndex="64"/>
          </a:solidFill>
          <a:round/>
          <a:headEnd/>
          <a:tailEnd/>
        </a:ln>
        <a:extLst xmlns:a="http://schemas.openxmlformats.org/drawingml/2006/main">
          <a:ext uri="{909E8E84-426E-40DD-AFC4-6F175D3DCCD1}">
            <a14:hiddenFill xmlns:a14="http://schemas.microsoft.com/office/drawing/2010/main">
              <a:noFill/>
            </a14:hiddenFill>
          </a:ext>
        </a:extLst>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0.60798</cdr:x>
      <cdr:y>0.26686</cdr:y>
    </cdr:from>
    <cdr:to>
      <cdr:x>0.7941</cdr:x>
      <cdr:y>0.41749</cdr:y>
    </cdr:to>
    <cdr:sp macro="" textlink="">
      <cdr:nvSpPr>
        <cdr:cNvPr id="2054" name="Text Box 6"/>
        <cdr:cNvSpPr txBox="1">
          <a:spLocks xmlns:a="http://schemas.openxmlformats.org/drawingml/2006/main" noChangeArrowheads="1"/>
        </cdr:cNvSpPr>
      </cdr:nvSpPr>
      <cdr:spPr bwMode="auto">
        <a:xfrm xmlns:a="http://schemas.openxmlformats.org/drawingml/2006/main">
          <a:off x="5217732" y="1558157"/>
          <a:ext cx="1597229" cy="879519"/>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none" lIns="54864" tIns="50292" rIns="0" bIns="0" anchor="t" upright="1">
          <a:spAutoFit/>
        </a:bodyPr>
        <a:lstStyle xmlns:a="http://schemas.openxmlformats.org/drawingml/2006/main"/>
        <a:p xmlns:a="http://schemas.openxmlformats.org/drawingml/2006/main">
          <a:pPr algn="l" rtl="0">
            <a:defRPr sz="1000"/>
          </a:pPr>
          <a:r>
            <a:rPr lang="en-US" sz="2800" b="0" i="0" u="none" strike="noStrike" baseline="0">
              <a:solidFill>
                <a:srgbClr val="000000"/>
              </a:solidFill>
              <a:latin typeface="Arial"/>
              <a:cs typeface="Arial"/>
            </a:rPr>
            <a:t>Food </a:t>
          </a:r>
        </a:p>
        <a:p xmlns:a="http://schemas.openxmlformats.org/drawingml/2006/main">
          <a:pPr algn="l" rtl="0">
            <a:defRPr sz="1000"/>
          </a:pPr>
          <a:r>
            <a:rPr lang="en-US" sz="2800" b="0" i="0" u="none" strike="noStrike" baseline="0">
              <a:solidFill>
                <a:srgbClr val="000000"/>
              </a:solidFill>
              <a:latin typeface="Arial"/>
              <a:cs typeface="Arial"/>
            </a:rPr>
            <a:t>Insecurity</a:t>
          </a:r>
        </a:p>
      </cdr:txBody>
    </cdr:sp>
  </cdr:relSizeAnchor>
  <cdr:relSizeAnchor xmlns:cdr="http://schemas.openxmlformats.org/drawingml/2006/chartDrawing">
    <cdr:from>
      <cdr:x>0.29436</cdr:x>
      <cdr:y>0.66854</cdr:y>
    </cdr:from>
    <cdr:to>
      <cdr:x>0.61786</cdr:x>
      <cdr:y>0.764</cdr:y>
    </cdr:to>
    <cdr:sp macro="" textlink="">
      <cdr:nvSpPr>
        <cdr:cNvPr id="2055" name="Text Box 7"/>
        <cdr:cNvSpPr txBox="1">
          <a:spLocks xmlns:a="http://schemas.openxmlformats.org/drawingml/2006/main" noChangeArrowheads="1"/>
        </cdr:cNvSpPr>
      </cdr:nvSpPr>
      <cdr:spPr bwMode="auto">
        <a:xfrm xmlns:a="http://schemas.openxmlformats.org/drawingml/2006/main">
          <a:off x="2526171" y="3903477"/>
          <a:ext cx="2776286" cy="557374"/>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64008" tIns="50292" rIns="0" bIns="0" anchor="t" upright="1"/>
        <a:lstStyle xmlns:a="http://schemas.openxmlformats.org/drawingml/2006/main"/>
        <a:p xmlns:a="http://schemas.openxmlformats.org/drawingml/2006/main">
          <a:pPr algn="l" rtl="0">
            <a:defRPr sz="1000"/>
          </a:pPr>
          <a:r>
            <a:rPr lang="en-US" sz="2800" b="0" i="0" u="none" strike="noStrike" baseline="0">
              <a:solidFill>
                <a:srgbClr val="000000"/>
              </a:solidFill>
              <a:latin typeface="Arial"/>
              <a:cs typeface="Arial"/>
            </a:rPr>
            <a:t>U.S. Target</a:t>
          </a:r>
        </a:p>
      </cdr:txBody>
    </cdr:sp>
  </cdr:relSizeAnchor>
  <cdr:relSizeAnchor xmlns:cdr="http://schemas.openxmlformats.org/drawingml/2006/chartDrawing">
    <cdr:from>
      <cdr:x>0.08694</cdr:x>
      <cdr:y>0.79729</cdr:y>
    </cdr:from>
    <cdr:to>
      <cdr:x>0.12392</cdr:x>
      <cdr:y>0.85173</cdr:y>
    </cdr:to>
    <cdr:sp macro="" textlink="">
      <cdr:nvSpPr>
        <cdr:cNvPr id="2" name="Rectangle 1"/>
        <cdr:cNvSpPr/>
      </cdr:nvSpPr>
      <cdr:spPr bwMode="auto">
        <a:xfrm xmlns:a="http://schemas.openxmlformats.org/drawingml/2006/main">
          <a:off x="746137" y="4632454"/>
          <a:ext cx="317363" cy="316310"/>
        </a:xfrm>
        <a:prstGeom xmlns:a="http://schemas.openxmlformats.org/drawingml/2006/main" prst="rect">
          <a:avLst/>
        </a:prstGeom>
        <a:solidFill xmlns:a="http://schemas.openxmlformats.org/drawingml/2006/main">
          <a:srgbClr xmlns:mc="http://schemas.openxmlformats.org/markup-compatibility/2006" xmlns:a14="http://schemas.microsoft.com/office/drawing/2010/main" val="FFFFFF" mc:Ignorable="a14" a14:legacySpreadsheetColorIndex="9"/>
        </a:solidFill>
        <a:ln xmlns:a="http://schemas.openxmlformats.org/drawingml/2006/main" w="9525" cap="flat" cmpd="sng" algn="ctr">
          <a:noFill/>
          <a:prstDash val="solid"/>
          <a:round/>
          <a:headEnd type="none" w="med" len="med"/>
          <a:tailEnd type="none" w="med" len="med"/>
        </a:ln>
        <a:effectLst xmlns:a="http://schemas.openxmlformats.org/drawingml/2006/main"/>
      </cdr:spPr>
      <cdr:txBody>
        <a:bodyPr xmlns:a="http://schemas.openxmlformats.org/drawingml/2006/main" vertOverflow="clip" wrap="square" lIns="18288" tIns="0" rIns="0" bIns="0" upright="1"/>
        <a:lstStyle xmlns:a="http://schemas.openxmlformats.org/drawingml/2006/main"/>
        <a:p xmlns:a="http://schemas.openxmlformats.org/drawingml/2006/main">
          <a:endParaRPr lang="en-US"/>
        </a:p>
      </cdr:txBody>
    </cdr:sp>
  </cdr:relSizeAnchor>
</c:userShapes>
</file>

<file path=ppt/drawings/drawing4.xml><?xml version="1.0" encoding="utf-8"?>
<c:userShapes xmlns:c="http://schemas.openxmlformats.org/drawingml/2006/chart">
  <cdr:relSizeAnchor xmlns:cdr="http://schemas.openxmlformats.org/drawingml/2006/chartDrawing">
    <cdr:from>
      <cdr:x>0.0535</cdr:x>
      <cdr:y>0.8105</cdr:y>
    </cdr:from>
    <cdr:to>
      <cdr:x>0.0805</cdr:x>
      <cdr:y>0.84825</cdr:y>
    </cdr:to>
    <cdr:sp macro="" textlink="">
      <cdr:nvSpPr>
        <cdr:cNvPr id="2050" name="Rectangle 2"/>
        <cdr:cNvSpPr>
          <a:spLocks xmlns:a="http://schemas.openxmlformats.org/drawingml/2006/main" noChangeArrowheads="1"/>
        </cdr:cNvSpPr>
      </cdr:nvSpPr>
      <cdr:spPr bwMode="auto">
        <a:xfrm xmlns:a="http://schemas.openxmlformats.org/drawingml/2006/main">
          <a:off x="459138" y="4709653"/>
          <a:ext cx="231715" cy="218241"/>
        </a:xfrm>
        <a:prstGeom xmlns:a="http://schemas.openxmlformats.org/drawingml/2006/main" prst="rect">
          <a:avLst/>
        </a:prstGeom>
        <a:solidFill xmlns:a="http://schemas.openxmlformats.org/drawingml/2006/main">
          <a:srgbClr xmlns:mc="http://schemas.openxmlformats.org/markup-compatibility/2006" xmlns:a14="http://schemas.microsoft.com/office/drawing/2010/main" val="FFFFFF" mc:Ignorable="a14" a14:legacySpreadsheetColorIndex="9"/>
        </a:solidFill>
        <a:ln xmlns:a="http://schemas.openxmlformats.org/drawingml/2006/main">
          <a:noFill/>
        </a:ln>
        <a:extLst xmlns:a="http://schemas.openxmlformats.org/drawingml/2006/main">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0.12466</cdr:x>
      <cdr:y>0.80204</cdr:y>
    </cdr:from>
    <cdr:to>
      <cdr:x>0.14191</cdr:x>
      <cdr:y>0.81355</cdr:y>
    </cdr:to>
    <cdr:sp macro="" textlink="">
      <cdr:nvSpPr>
        <cdr:cNvPr id="2051" name="Line 3"/>
        <cdr:cNvSpPr>
          <a:spLocks xmlns:a="http://schemas.openxmlformats.org/drawingml/2006/main" noChangeShapeType="1"/>
        </cdr:cNvSpPr>
      </cdr:nvSpPr>
      <cdr:spPr bwMode="auto">
        <a:xfrm xmlns:a="http://schemas.openxmlformats.org/drawingml/2006/main">
          <a:off x="1069852" y="4660034"/>
          <a:ext cx="148040" cy="66876"/>
        </a:xfrm>
        <a:prstGeom xmlns:a="http://schemas.openxmlformats.org/drawingml/2006/main" prst="line">
          <a:avLst/>
        </a:prstGeom>
        <a:noFill xmlns:a="http://schemas.openxmlformats.org/drawingml/2006/main"/>
        <a:ln xmlns:a="http://schemas.openxmlformats.org/drawingml/2006/main" w="19050">
          <a:solidFill>
            <a:srgbClr xmlns:mc="http://schemas.openxmlformats.org/markup-compatibility/2006" xmlns:a14="http://schemas.microsoft.com/office/drawing/2010/main" val="000000" mc:Ignorable="a14" a14:legacySpreadsheetColorIndex="64"/>
          </a:solidFill>
          <a:round/>
          <a:headEnd/>
          <a:tailEnd/>
        </a:ln>
        <a:extLst xmlns:a="http://schemas.openxmlformats.org/drawingml/2006/main">
          <a:ext uri="{909E8E84-426E-40DD-AFC4-6F175D3DCCD1}">
            <a14:hiddenFill xmlns:a14="http://schemas.microsoft.com/office/drawing/2010/main">
              <a:noFill/>
            </a14:hiddenFill>
          </a:ext>
        </a:extLst>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0.12552</cdr:x>
      <cdr:y>0.78912</cdr:y>
    </cdr:from>
    <cdr:to>
      <cdr:x>0.14277</cdr:x>
      <cdr:y>0.80062</cdr:y>
    </cdr:to>
    <cdr:sp macro="" textlink="">
      <cdr:nvSpPr>
        <cdr:cNvPr id="2052" name="Line 4"/>
        <cdr:cNvSpPr>
          <a:spLocks xmlns:a="http://schemas.openxmlformats.org/drawingml/2006/main" noChangeShapeType="1"/>
        </cdr:cNvSpPr>
      </cdr:nvSpPr>
      <cdr:spPr bwMode="auto">
        <a:xfrm xmlns:a="http://schemas.openxmlformats.org/drawingml/2006/main">
          <a:off x="1077233" y="4584965"/>
          <a:ext cx="148039" cy="66818"/>
        </a:xfrm>
        <a:prstGeom xmlns:a="http://schemas.openxmlformats.org/drawingml/2006/main" prst="line">
          <a:avLst/>
        </a:prstGeom>
        <a:noFill xmlns:a="http://schemas.openxmlformats.org/drawingml/2006/main"/>
        <a:ln xmlns:a="http://schemas.openxmlformats.org/drawingml/2006/main" w="19050">
          <a:solidFill>
            <a:srgbClr xmlns:mc="http://schemas.openxmlformats.org/markup-compatibility/2006" xmlns:a14="http://schemas.microsoft.com/office/drawing/2010/main" val="000000" mc:Ignorable="a14" a14:legacySpreadsheetColorIndex="64"/>
          </a:solidFill>
          <a:round/>
          <a:headEnd/>
          <a:tailEnd/>
        </a:ln>
        <a:extLst xmlns:a="http://schemas.openxmlformats.org/drawingml/2006/main">
          <a:ext uri="{909E8E84-426E-40DD-AFC4-6F175D3DCCD1}">
            <a14:hiddenFill xmlns:a14="http://schemas.microsoft.com/office/drawing/2010/main">
              <a:noFill/>
            </a14:hiddenFill>
          </a:ext>
        </a:extLst>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0.60798</cdr:x>
      <cdr:y>0.26686</cdr:y>
    </cdr:from>
    <cdr:to>
      <cdr:x>0.7941</cdr:x>
      <cdr:y>0.41749</cdr:y>
    </cdr:to>
    <cdr:sp macro="" textlink="">
      <cdr:nvSpPr>
        <cdr:cNvPr id="2054" name="Text Box 6"/>
        <cdr:cNvSpPr txBox="1">
          <a:spLocks xmlns:a="http://schemas.openxmlformats.org/drawingml/2006/main" noChangeArrowheads="1"/>
        </cdr:cNvSpPr>
      </cdr:nvSpPr>
      <cdr:spPr bwMode="auto">
        <a:xfrm xmlns:a="http://schemas.openxmlformats.org/drawingml/2006/main">
          <a:off x="5217732" y="1558157"/>
          <a:ext cx="1597229" cy="879519"/>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none" lIns="54864" tIns="50292" rIns="0" bIns="0" anchor="t" upright="1">
          <a:spAutoFit/>
        </a:bodyPr>
        <a:lstStyle xmlns:a="http://schemas.openxmlformats.org/drawingml/2006/main"/>
        <a:p xmlns:a="http://schemas.openxmlformats.org/drawingml/2006/main">
          <a:pPr algn="l" rtl="0">
            <a:defRPr sz="1000"/>
          </a:pPr>
          <a:r>
            <a:rPr lang="en-US" sz="2800" b="0" i="0" u="none" strike="noStrike" baseline="0">
              <a:solidFill>
                <a:srgbClr val="000000"/>
              </a:solidFill>
              <a:latin typeface="Arial"/>
              <a:cs typeface="Arial"/>
            </a:rPr>
            <a:t>Food </a:t>
          </a:r>
        </a:p>
        <a:p xmlns:a="http://schemas.openxmlformats.org/drawingml/2006/main">
          <a:pPr algn="l" rtl="0">
            <a:defRPr sz="1000"/>
          </a:pPr>
          <a:r>
            <a:rPr lang="en-US" sz="2800" b="0" i="0" u="none" strike="noStrike" baseline="0">
              <a:solidFill>
                <a:srgbClr val="000000"/>
              </a:solidFill>
              <a:latin typeface="Arial"/>
              <a:cs typeface="Arial"/>
            </a:rPr>
            <a:t>Insecurity</a:t>
          </a:r>
        </a:p>
      </cdr:txBody>
    </cdr:sp>
  </cdr:relSizeAnchor>
  <cdr:relSizeAnchor xmlns:cdr="http://schemas.openxmlformats.org/drawingml/2006/chartDrawing">
    <cdr:from>
      <cdr:x>0.29436</cdr:x>
      <cdr:y>0.66854</cdr:y>
    </cdr:from>
    <cdr:to>
      <cdr:x>0.61786</cdr:x>
      <cdr:y>0.764</cdr:y>
    </cdr:to>
    <cdr:sp macro="" textlink="">
      <cdr:nvSpPr>
        <cdr:cNvPr id="2055" name="Text Box 7"/>
        <cdr:cNvSpPr txBox="1">
          <a:spLocks xmlns:a="http://schemas.openxmlformats.org/drawingml/2006/main" noChangeArrowheads="1"/>
        </cdr:cNvSpPr>
      </cdr:nvSpPr>
      <cdr:spPr bwMode="auto">
        <a:xfrm xmlns:a="http://schemas.openxmlformats.org/drawingml/2006/main">
          <a:off x="2526171" y="3903477"/>
          <a:ext cx="2776286" cy="557374"/>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64008" tIns="50292" rIns="0" bIns="0" anchor="t" upright="1"/>
        <a:lstStyle xmlns:a="http://schemas.openxmlformats.org/drawingml/2006/main"/>
        <a:p xmlns:a="http://schemas.openxmlformats.org/drawingml/2006/main">
          <a:pPr algn="l" rtl="0">
            <a:defRPr sz="1000"/>
          </a:pPr>
          <a:r>
            <a:rPr lang="en-US" sz="2800" b="0" i="0" u="none" strike="noStrike" baseline="0">
              <a:solidFill>
                <a:srgbClr val="000000"/>
              </a:solidFill>
              <a:latin typeface="Arial"/>
              <a:cs typeface="Arial"/>
            </a:rPr>
            <a:t>U.S. Target</a:t>
          </a:r>
        </a:p>
      </cdr:txBody>
    </cdr:sp>
  </cdr:relSizeAnchor>
  <cdr:relSizeAnchor xmlns:cdr="http://schemas.openxmlformats.org/drawingml/2006/chartDrawing">
    <cdr:from>
      <cdr:x>0.08694</cdr:x>
      <cdr:y>0.79729</cdr:y>
    </cdr:from>
    <cdr:to>
      <cdr:x>0.12392</cdr:x>
      <cdr:y>0.85173</cdr:y>
    </cdr:to>
    <cdr:sp macro="" textlink="">
      <cdr:nvSpPr>
        <cdr:cNvPr id="2" name="Rectangle 1"/>
        <cdr:cNvSpPr/>
      </cdr:nvSpPr>
      <cdr:spPr bwMode="auto">
        <a:xfrm xmlns:a="http://schemas.openxmlformats.org/drawingml/2006/main">
          <a:off x="746137" y="4632454"/>
          <a:ext cx="317363" cy="316310"/>
        </a:xfrm>
        <a:prstGeom xmlns:a="http://schemas.openxmlformats.org/drawingml/2006/main" prst="rect">
          <a:avLst/>
        </a:prstGeom>
        <a:solidFill xmlns:a="http://schemas.openxmlformats.org/drawingml/2006/main">
          <a:srgbClr xmlns:mc="http://schemas.openxmlformats.org/markup-compatibility/2006" xmlns:a14="http://schemas.microsoft.com/office/drawing/2010/main" val="FFFFFF" mc:Ignorable="a14" a14:legacySpreadsheetColorIndex="9"/>
        </a:solidFill>
        <a:ln xmlns:a="http://schemas.openxmlformats.org/drawingml/2006/main" w="9525" cap="flat" cmpd="sng" algn="ctr">
          <a:noFill/>
          <a:prstDash val="solid"/>
          <a:round/>
          <a:headEnd type="none" w="med" len="med"/>
          <a:tailEnd type="none" w="med" len="med"/>
        </a:ln>
        <a:effectLst xmlns:a="http://schemas.openxmlformats.org/drawingml/2006/main"/>
      </cdr:spPr>
      <cdr:txBody>
        <a:bodyPr xmlns:a="http://schemas.openxmlformats.org/drawingml/2006/main" vertOverflow="clip" wrap="square" lIns="18288" tIns="0" rIns="0" bIns="0" upright="1"/>
        <a:lstStyle xmlns:a="http://schemas.openxmlformats.org/drawingml/2006/main"/>
        <a:p xmlns:a="http://schemas.openxmlformats.org/drawingml/2006/main">
          <a:endParaRPr lang="en-US"/>
        </a:p>
      </cdr:txBody>
    </cdr:sp>
  </cdr:relSizeAnchor>
</c:userShapes>
</file>

<file path=ppt/drawings/drawing5.xml><?xml version="1.0" encoding="utf-8"?>
<c:userShapes xmlns:c="http://schemas.openxmlformats.org/drawingml/2006/chart">
  <cdr:relSizeAnchor xmlns:cdr="http://schemas.openxmlformats.org/drawingml/2006/chartDrawing">
    <cdr:from>
      <cdr:x>0.0535</cdr:x>
      <cdr:y>0.8105</cdr:y>
    </cdr:from>
    <cdr:to>
      <cdr:x>0.0805</cdr:x>
      <cdr:y>0.84825</cdr:y>
    </cdr:to>
    <cdr:sp macro="" textlink="">
      <cdr:nvSpPr>
        <cdr:cNvPr id="2050" name="Rectangle 2"/>
        <cdr:cNvSpPr>
          <a:spLocks xmlns:a="http://schemas.openxmlformats.org/drawingml/2006/main" noChangeArrowheads="1"/>
        </cdr:cNvSpPr>
      </cdr:nvSpPr>
      <cdr:spPr bwMode="auto">
        <a:xfrm xmlns:a="http://schemas.openxmlformats.org/drawingml/2006/main">
          <a:off x="459138" y="4709653"/>
          <a:ext cx="231715" cy="218241"/>
        </a:xfrm>
        <a:prstGeom xmlns:a="http://schemas.openxmlformats.org/drawingml/2006/main" prst="rect">
          <a:avLst/>
        </a:prstGeom>
        <a:solidFill xmlns:a="http://schemas.openxmlformats.org/drawingml/2006/main">
          <a:srgbClr xmlns:mc="http://schemas.openxmlformats.org/markup-compatibility/2006" xmlns:a14="http://schemas.microsoft.com/office/drawing/2010/main" val="FFFFFF" mc:Ignorable="a14" a14:legacySpreadsheetColorIndex="9"/>
        </a:solidFill>
        <a:ln xmlns:a="http://schemas.openxmlformats.org/drawingml/2006/main">
          <a:noFill/>
        </a:ln>
        <a:extLst xmlns:a="http://schemas.openxmlformats.org/drawingml/2006/main">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0.12466</cdr:x>
      <cdr:y>0.80204</cdr:y>
    </cdr:from>
    <cdr:to>
      <cdr:x>0.14191</cdr:x>
      <cdr:y>0.81355</cdr:y>
    </cdr:to>
    <cdr:sp macro="" textlink="">
      <cdr:nvSpPr>
        <cdr:cNvPr id="2051" name="Line 3"/>
        <cdr:cNvSpPr>
          <a:spLocks xmlns:a="http://schemas.openxmlformats.org/drawingml/2006/main" noChangeShapeType="1"/>
        </cdr:cNvSpPr>
      </cdr:nvSpPr>
      <cdr:spPr bwMode="auto">
        <a:xfrm xmlns:a="http://schemas.openxmlformats.org/drawingml/2006/main">
          <a:off x="1069852" y="4660034"/>
          <a:ext cx="148040" cy="66876"/>
        </a:xfrm>
        <a:prstGeom xmlns:a="http://schemas.openxmlformats.org/drawingml/2006/main" prst="line">
          <a:avLst/>
        </a:prstGeom>
        <a:noFill xmlns:a="http://schemas.openxmlformats.org/drawingml/2006/main"/>
        <a:ln xmlns:a="http://schemas.openxmlformats.org/drawingml/2006/main" w="19050">
          <a:solidFill>
            <a:srgbClr xmlns:mc="http://schemas.openxmlformats.org/markup-compatibility/2006" xmlns:a14="http://schemas.microsoft.com/office/drawing/2010/main" val="000000" mc:Ignorable="a14" a14:legacySpreadsheetColorIndex="64"/>
          </a:solidFill>
          <a:round/>
          <a:headEnd/>
          <a:tailEnd/>
        </a:ln>
        <a:extLst xmlns:a="http://schemas.openxmlformats.org/drawingml/2006/main">
          <a:ext uri="{909E8E84-426E-40DD-AFC4-6F175D3DCCD1}">
            <a14:hiddenFill xmlns:a14="http://schemas.microsoft.com/office/drawing/2010/main">
              <a:noFill/>
            </a14:hiddenFill>
          </a:ext>
        </a:extLst>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0.12552</cdr:x>
      <cdr:y>0.78912</cdr:y>
    </cdr:from>
    <cdr:to>
      <cdr:x>0.14277</cdr:x>
      <cdr:y>0.80062</cdr:y>
    </cdr:to>
    <cdr:sp macro="" textlink="">
      <cdr:nvSpPr>
        <cdr:cNvPr id="2052" name="Line 4"/>
        <cdr:cNvSpPr>
          <a:spLocks xmlns:a="http://schemas.openxmlformats.org/drawingml/2006/main" noChangeShapeType="1"/>
        </cdr:cNvSpPr>
      </cdr:nvSpPr>
      <cdr:spPr bwMode="auto">
        <a:xfrm xmlns:a="http://schemas.openxmlformats.org/drawingml/2006/main">
          <a:off x="1077233" y="4584965"/>
          <a:ext cx="148039" cy="66818"/>
        </a:xfrm>
        <a:prstGeom xmlns:a="http://schemas.openxmlformats.org/drawingml/2006/main" prst="line">
          <a:avLst/>
        </a:prstGeom>
        <a:noFill xmlns:a="http://schemas.openxmlformats.org/drawingml/2006/main"/>
        <a:ln xmlns:a="http://schemas.openxmlformats.org/drawingml/2006/main" w="19050">
          <a:solidFill>
            <a:srgbClr xmlns:mc="http://schemas.openxmlformats.org/markup-compatibility/2006" xmlns:a14="http://schemas.microsoft.com/office/drawing/2010/main" val="000000" mc:Ignorable="a14" a14:legacySpreadsheetColorIndex="64"/>
          </a:solidFill>
          <a:round/>
          <a:headEnd/>
          <a:tailEnd/>
        </a:ln>
        <a:extLst xmlns:a="http://schemas.openxmlformats.org/drawingml/2006/main">
          <a:ext uri="{909E8E84-426E-40DD-AFC4-6F175D3DCCD1}">
            <a14:hiddenFill xmlns:a14="http://schemas.microsoft.com/office/drawing/2010/main">
              <a:noFill/>
            </a14:hiddenFill>
          </a:ext>
        </a:extLst>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0.60798</cdr:x>
      <cdr:y>0.26686</cdr:y>
    </cdr:from>
    <cdr:to>
      <cdr:x>0.7941</cdr:x>
      <cdr:y>0.41749</cdr:y>
    </cdr:to>
    <cdr:sp macro="" textlink="">
      <cdr:nvSpPr>
        <cdr:cNvPr id="2054" name="Text Box 6"/>
        <cdr:cNvSpPr txBox="1">
          <a:spLocks xmlns:a="http://schemas.openxmlformats.org/drawingml/2006/main" noChangeArrowheads="1"/>
        </cdr:cNvSpPr>
      </cdr:nvSpPr>
      <cdr:spPr bwMode="auto">
        <a:xfrm xmlns:a="http://schemas.openxmlformats.org/drawingml/2006/main">
          <a:off x="5217732" y="1558157"/>
          <a:ext cx="1597229" cy="879519"/>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none" lIns="54864" tIns="50292" rIns="0" bIns="0" anchor="t" upright="1">
          <a:spAutoFit/>
        </a:bodyPr>
        <a:lstStyle xmlns:a="http://schemas.openxmlformats.org/drawingml/2006/main"/>
        <a:p xmlns:a="http://schemas.openxmlformats.org/drawingml/2006/main">
          <a:pPr algn="l" rtl="0">
            <a:defRPr sz="1000"/>
          </a:pPr>
          <a:r>
            <a:rPr lang="en-US" sz="2800" b="0" i="0" u="none" strike="noStrike" baseline="0">
              <a:solidFill>
                <a:srgbClr val="000000"/>
              </a:solidFill>
              <a:latin typeface="Arial"/>
              <a:cs typeface="Arial"/>
            </a:rPr>
            <a:t>Food </a:t>
          </a:r>
        </a:p>
        <a:p xmlns:a="http://schemas.openxmlformats.org/drawingml/2006/main">
          <a:pPr algn="l" rtl="0">
            <a:defRPr sz="1000"/>
          </a:pPr>
          <a:r>
            <a:rPr lang="en-US" sz="2800" b="0" i="0" u="none" strike="noStrike" baseline="0">
              <a:solidFill>
                <a:srgbClr val="000000"/>
              </a:solidFill>
              <a:latin typeface="Arial"/>
              <a:cs typeface="Arial"/>
            </a:rPr>
            <a:t>Insecurity</a:t>
          </a:r>
        </a:p>
      </cdr:txBody>
    </cdr:sp>
  </cdr:relSizeAnchor>
  <cdr:relSizeAnchor xmlns:cdr="http://schemas.openxmlformats.org/drawingml/2006/chartDrawing">
    <cdr:from>
      <cdr:x>0.29436</cdr:x>
      <cdr:y>0.66854</cdr:y>
    </cdr:from>
    <cdr:to>
      <cdr:x>0.61786</cdr:x>
      <cdr:y>0.764</cdr:y>
    </cdr:to>
    <cdr:sp macro="" textlink="">
      <cdr:nvSpPr>
        <cdr:cNvPr id="2055" name="Text Box 7"/>
        <cdr:cNvSpPr txBox="1">
          <a:spLocks xmlns:a="http://schemas.openxmlformats.org/drawingml/2006/main" noChangeArrowheads="1"/>
        </cdr:cNvSpPr>
      </cdr:nvSpPr>
      <cdr:spPr bwMode="auto">
        <a:xfrm xmlns:a="http://schemas.openxmlformats.org/drawingml/2006/main">
          <a:off x="2526171" y="3903477"/>
          <a:ext cx="2776286" cy="557374"/>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64008" tIns="50292" rIns="0" bIns="0" anchor="t" upright="1"/>
        <a:lstStyle xmlns:a="http://schemas.openxmlformats.org/drawingml/2006/main"/>
        <a:p xmlns:a="http://schemas.openxmlformats.org/drawingml/2006/main">
          <a:pPr algn="l" rtl="0">
            <a:defRPr sz="1000"/>
          </a:pPr>
          <a:r>
            <a:rPr lang="en-US" sz="2800" b="0" i="0" u="none" strike="noStrike" baseline="0">
              <a:solidFill>
                <a:srgbClr val="000000"/>
              </a:solidFill>
              <a:latin typeface="Arial"/>
              <a:cs typeface="Arial"/>
            </a:rPr>
            <a:t>U.S. Target</a:t>
          </a:r>
        </a:p>
      </cdr:txBody>
    </cdr:sp>
  </cdr:relSizeAnchor>
  <cdr:relSizeAnchor xmlns:cdr="http://schemas.openxmlformats.org/drawingml/2006/chartDrawing">
    <cdr:from>
      <cdr:x>0.08694</cdr:x>
      <cdr:y>0.79729</cdr:y>
    </cdr:from>
    <cdr:to>
      <cdr:x>0.12392</cdr:x>
      <cdr:y>0.85173</cdr:y>
    </cdr:to>
    <cdr:sp macro="" textlink="">
      <cdr:nvSpPr>
        <cdr:cNvPr id="2" name="Rectangle 1"/>
        <cdr:cNvSpPr/>
      </cdr:nvSpPr>
      <cdr:spPr bwMode="auto">
        <a:xfrm xmlns:a="http://schemas.openxmlformats.org/drawingml/2006/main">
          <a:off x="746137" y="4632454"/>
          <a:ext cx="317363" cy="316310"/>
        </a:xfrm>
        <a:prstGeom xmlns:a="http://schemas.openxmlformats.org/drawingml/2006/main" prst="rect">
          <a:avLst/>
        </a:prstGeom>
        <a:solidFill xmlns:a="http://schemas.openxmlformats.org/drawingml/2006/main">
          <a:srgbClr xmlns:mc="http://schemas.openxmlformats.org/markup-compatibility/2006" xmlns:a14="http://schemas.microsoft.com/office/drawing/2010/main" val="FFFFFF" mc:Ignorable="a14" a14:legacySpreadsheetColorIndex="9"/>
        </a:solidFill>
        <a:ln xmlns:a="http://schemas.openxmlformats.org/drawingml/2006/main" w="9525" cap="flat" cmpd="sng" algn="ctr">
          <a:noFill/>
          <a:prstDash val="solid"/>
          <a:round/>
          <a:headEnd type="none" w="med" len="med"/>
          <a:tailEnd type="none" w="med" len="med"/>
        </a:ln>
        <a:effectLst xmlns:a="http://schemas.openxmlformats.org/drawingml/2006/main"/>
      </cdr:spPr>
      <cdr:txBody>
        <a:bodyPr xmlns:a="http://schemas.openxmlformats.org/drawingml/2006/main" vertOverflow="clip" wrap="square" lIns="18288" tIns="0" rIns="0" bIns="0" upright="1"/>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05AA66-FE6E-471E-9789-71FA17D9A7A3}" type="datetimeFigureOut">
              <a:rPr lang="en-US" smtClean="0"/>
              <a:t>3/28/2022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08FB80-9731-4B1B-B9A8-DBC7F8B531F0}" type="slidenum">
              <a:rPr lang="en-US" smtClean="0"/>
              <a:t>‹#›</a:t>
            </a:fld>
            <a:endParaRPr lang="en-US"/>
          </a:p>
        </p:txBody>
      </p:sp>
    </p:spTree>
    <p:extLst>
      <p:ext uri="{BB962C8B-B14F-4D97-AF65-F5344CB8AC3E}">
        <p14:creationId xmlns:p14="http://schemas.microsoft.com/office/powerpoint/2010/main" val="1834086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dirty="0"/>
              <a:t>VERSION 4 – up arrow to More Healthy</a:t>
            </a:r>
          </a:p>
          <a:p>
            <a:pPr algn="l"/>
            <a:r>
              <a:rPr lang="en-US" dirty="0"/>
              <a:t>Possible title: </a:t>
            </a:r>
            <a:r>
              <a:rPr lang="en-US" sz="1200" dirty="0"/>
              <a:t>The Four Quadrants of Diet: Measuring Healthfulness and Cost</a:t>
            </a:r>
          </a:p>
          <a:p>
            <a:endParaRPr lang="en-US" dirty="0"/>
          </a:p>
          <a:p>
            <a:r>
              <a:rPr lang="en-US" dirty="0"/>
              <a:t>Images:</a:t>
            </a:r>
          </a:p>
          <a:p>
            <a:r>
              <a:rPr lang="en-US" dirty="0"/>
              <a:t>Turkey Tacos picture: Cooking Matters website: https://</a:t>
            </a:r>
            <a:r>
              <a:rPr lang="en-US" dirty="0" err="1"/>
              <a:t>cookingmatters.org</a:t>
            </a:r>
            <a:r>
              <a:rPr lang="en-US" dirty="0"/>
              <a:t>/recipes/turkey-tacos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French fries: FRIES_pexels-dzenina-lukac-1583884.</a:t>
            </a:r>
            <a:endParaRPr lang="en-US" sz="1200" kern="1200" dirty="0">
              <a:solidFill>
                <a:schemeClr val="tx1"/>
              </a:solidFill>
              <a:effectLst/>
              <a:latin typeface="+mn-lt"/>
              <a:ea typeface="+mn-ea"/>
              <a:cs typeface="+mn-cs"/>
            </a:endParaRPr>
          </a:p>
          <a:p>
            <a:r>
              <a:rPr lang="en-US" dirty="0"/>
              <a:t>Salad with chicken: pexels-kei-photo-2741448</a:t>
            </a:r>
          </a:p>
          <a:p>
            <a:r>
              <a:rPr lang="en-US" dirty="0"/>
              <a:t>Steak: </a:t>
            </a:r>
            <a:r>
              <a:rPr lang="en-US" dirty="0" err="1"/>
              <a:t>Powerpoint</a:t>
            </a:r>
            <a:r>
              <a:rPr lang="en-US" dirty="0"/>
              <a:t> Images collection (</a:t>
            </a:r>
            <a:r>
              <a:rPr lang="en-US" dirty="0" err="1"/>
              <a:t>searchword</a:t>
            </a:r>
            <a:r>
              <a:rPr lang="en-US" dirty="0"/>
              <a:t>: Steak)</a:t>
            </a:r>
          </a:p>
          <a:p>
            <a:endParaRPr lang="en-US" dirty="0"/>
          </a:p>
        </p:txBody>
      </p:sp>
      <p:sp>
        <p:nvSpPr>
          <p:cNvPr id="4" name="Slide Number Placeholder 3"/>
          <p:cNvSpPr>
            <a:spLocks noGrp="1"/>
          </p:cNvSpPr>
          <p:nvPr>
            <p:ph type="sldNum" sz="quarter" idx="5"/>
          </p:nvPr>
        </p:nvSpPr>
        <p:spPr/>
        <p:txBody>
          <a:bodyPr/>
          <a:lstStyle/>
          <a:p>
            <a:fld id="{1C45CA1C-689F-D54E-BC4C-228ACFCEEB5C}" type="slidenum">
              <a:rPr lang="en-US" smtClean="0"/>
              <a:t>5</a:t>
            </a:fld>
            <a:endParaRPr lang="en-US"/>
          </a:p>
        </p:txBody>
      </p:sp>
    </p:spTree>
    <p:extLst>
      <p:ext uri="{BB962C8B-B14F-4D97-AF65-F5344CB8AC3E}">
        <p14:creationId xmlns:p14="http://schemas.microsoft.com/office/powerpoint/2010/main" val="2914380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dirty="0"/>
              <a:t>VERSION 4 – up arrow to More Healthy</a:t>
            </a:r>
          </a:p>
          <a:p>
            <a:pPr algn="l"/>
            <a:r>
              <a:rPr lang="en-US" dirty="0"/>
              <a:t>Possible title: </a:t>
            </a:r>
            <a:r>
              <a:rPr lang="en-US" sz="1200" dirty="0"/>
              <a:t>The Four Quadrants of Diet: Measuring Healthfulness and Cost</a:t>
            </a:r>
          </a:p>
          <a:p>
            <a:endParaRPr lang="en-US" dirty="0"/>
          </a:p>
          <a:p>
            <a:r>
              <a:rPr lang="en-US" dirty="0"/>
              <a:t>Images:</a:t>
            </a:r>
          </a:p>
          <a:p>
            <a:r>
              <a:rPr lang="en-US" dirty="0"/>
              <a:t>Turkey Tacos picture: Cooking Matters website: https://</a:t>
            </a:r>
            <a:r>
              <a:rPr lang="en-US" dirty="0" err="1"/>
              <a:t>cookingmatters.org</a:t>
            </a:r>
            <a:r>
              <a:rPr lang="en-US" dirty="0"/>
              <a:t>/recipes/turkey-tacos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French fries: FRIES_pexels-dzenina-lukac-1583884.</a:t>
            </a:r>
            <a:endParaRPr lang="en-US" sz="1200" kern="1200" dirty="0">
              <a:solidFill>
                <a:schemeClr val="tx1"/>
              </a:solidFill>
              <a:effectLst/>
              <a:latin typeface="+mn-lt"/>
              <a:ea typeface="+mn-ea"/>
              <a:cs typeface="+mn-cs"/>
            </a:endParaRPr>
          </a:p>
          <a:p>
            <a:r>
              <a:rPr lang="en-US" dirty="0"/>
              <a:t>Salad with chicken: pexels-kei-photo-2741448</a:t>
            </a:r>
          </a:p>
          <a:p>
            <a:r>
              <a:rPr lang="en-US" dirty="0"/>
              <a:t>Steak: </a:t>
            </a:r>
            <a:r>
              <a:rPr lang="en-US" dirty="0" err="1"/>
              <a:t>Powerpoint</a:t>
            </a:r>
            <a:r>
              <a:rPr lang="en-US" dirty="0"/>
              <a:t> Images collection (</a:t>
            </a:r>
            <a:r>
              <a:rPr lang="en-US" dirty="0" err="1"/>
              <a:t>searchword</a:t>
            </a:r>
            <a:r>
              <a:rPr lang="en-US" dirty="0"/>
              <a:t>: Steak)</a:t>
            </a:r>
          </a:p>
          <a:p>
            <a:endParaRPr lang="en-US" dirty="0"/>
          </a:p>
        </p:txBody>
      </p:sp>
      <p:sp>
        <p:nvSpPr>
          <p:cNvPr id="4" name="Slide Number Placeholder 3"/>
          <p:cNvSpPr>
            <a:spLocks noGrp="1"/>
          </p:cNvSpPr>
          <p:nvPr>
            <p:ph type="sldNum" sz="quarter" idx="5"/>
          </p:nvPr>
        </p:nvSpPr>
        <p:spPr/>
        <p:txBody>
          <a:bodyPr/>
          <a:lstStyle/>
          <a:p>
            <a:fld id="{1C45CA1C-689F-D54E-BC4C-228ACFCEEB5C}" type="slidenum">
              <a:rPr lang="en-US" smtClean="0"/>
              <a:t>6</a:t>
            </a:fld>
            <a:endParaRPr lang="en-US"/>
          </a:p>
        </p:txBody>
      </p:sp>
    </p:spTree>
    <p:extLst>
      <p:ext uri="{BB962C8B-B14F-4D97-AF65-F5344CB8AC3E}">
        <p14:creationId xmlns:p14="http://schemas.microsoft.com/office/powerpoint/2010/main" val="1983293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ea typeface="ＭＳ Ｐゴシック" charset="0"/>
              </a:rPr>
              <a:t>CMB updated 2014</a:t>
            </a:r>
          </a:p>
          <a:p>
            <a:pPr>
              <a:defRPr/>
            </a:pPr>
            <a:endParaRPr lang="en-US" dirty="0">
              <a:ea typeface="ＭＳ Ｐゴシック" charset="0"/>
            </a:endParaRPr>
          </a:p>
        </p:txBody>
      </p:sp>
      <p:sp>
        <p:nvSpPr>
          <p:cNvPr id="4" name="Slide Number Placeholder 3"/>
          <p:cNvSpPr>
            <a:spLocks noGrp="1"/>
          </p:cNvSpPr>
          <p:nvPr>
            <p:ph type="sldNum" sz="quarter" idx="5"/>
          </p:nvPr>
        </p:nvSpPr>
        <p:spPr>
          <a:extLst>
            <a:ext uri="{FAA26D3D-D897-4be2-8F04-BA451C77F1D7}">
              <ma14:placeholderFlag xmlns:ma14="http://schemas.microsoft.com/office/mac/drawingml/2011/main" xmlns="" val="1"/>
            </a:ext>
          </a:extLst>
        </p:spPr>
        <p:txBody>
          <a:bodyPr/>
          <a:lstStyle>
            <a:lvl1pPr defTabSz="931863" eaLnBrk="0" hangingPunct="0">
              <a:defRPr sz="3200">
                <a:solidFill>
                  <a:schemeClr val="tx1"/>
                </a:solidFill>
                <a:latin typeface="Times New Roman" pitchFamily="18" charset="0"/>
                <a:ea typeface="MS PGothic" pitchFamily="34" charset="-128"/>
              </a:defRPr>
            </a:lvl1pPr>
            <a:lvl2pPr marL="742950" indent="-285750" defTabSz="931863" eaLnBrk="0" hangingPunct="0">
              <a:defRPr sz="3200">
                <a:solidFill>
                  <a:schemeClr val="tx1"/>
                </a:solidFill>
                <a:latin typeface="Times New Roman" pitchFamily="18" charset="0"/>
                <a:ea typeface="MS PGothic" pitchFamily="34" charset="-128"/>
              </a:defRPr>
            </a:lvl2pPr>
            <a:lvl3pPr marL="1143000" indent="-228600" defTabSz="931863" eaLnBrk="0" hangingPunct="0">
              <a:defRPr sz="3200">
                <a:solidFill>
                  <a:schemeClr val="tx1"/>
                </a:solidFill>
                <a:latin typeface="Times New Roman" pitchFamily="18" charset="0"/>
                <a:ea typeface="MS PGothic" pitchFamily="34" charset="-128"/>
              </a:defRPr>
            </a:lvl3pPr>
            <a:lvl4pPr marL="1600200" indent="-228600" defTabSz="931863" eaLnBrk="0" hangingPunct="0">
              <a:defRPr sz="3200">
                <a:solidFill>
                  <a:schemeClr val="tx1"/>
                </a:solidFill>
                <a:latin typeface="Times New Roman" pitchFamily="18" charset="0"/>
                <a:ea typeface="MS PGothic" pitchFamily="34" charset="-128"/>
              </a:defRPr>
            </a:lvl4pPr>
            <a:lvl5pPr marL="2057400" indent="-228600" defTabSz="931863" eaLnBrk="0" hangingPunct="0">
              <a:defRPr sz="3200">
                <a:solidFill>
                  <a:schemeClr val="tx1"/>
                </a:solidFill>
                <a:latin typeface="Times New Roman" pitchFamily="18" charset="0"/>
                <a:ea typeface="MS PGothic" pitchFamily="34" charset="-128"/>
              </a:defRPr>
            </a:lvl5pPr>
            <a:lvl6pPr marL="2514600" indent="-228600" defTabSz="931863" eaLnBrk="0" fontAlgn="base" hangingPunct="0">
              <a:spcBef>
                <a:spcPct val="0"/>
              </a:spcBef>
              <a:spcAft>
                <a:spcPct val="0"/>
              </a:spcAft>
              <a:defRPr sz="3200">
                <a:solidFill>
                  <a:schemeClr val="tx1"/>
                </a:solidFill>
                <a:latin typeface="Times New Roman" pitchFamily="18" charset="0"/>
                <a:ea typeface="MS PGothic" pitchFamily="34" charset="-128"/>
              </a:defRPr>
            </a:lvl6pPr>
            <a:lvl7pPr marL="2971800" indent="-228600" defTabSz="931863" eaLnBrk="0" fontAlgn="base" hangingPunct="0">
              <a:spcBef>
                <a:spcPct val="0"/>
              </a:spcBef>
              <a:spcAft>
                <a:spcPct val="0"/>
              </a:spcAft>
              <a:defRPr sz="3200">
                <a:solidFill>
                  <a:schemeClr val="tx1"/>
                </a:solidFill>
                <a:latin typeface="Times New Roman" pitchFamily="18" charset="0"/>
                <a:ea typeface="MS PGothic" pitchFamily="34" charset="-128"/>
              </a:defRPr>
            </a:lvl7pPr>
            <a:lvl8pPr marL="3429000" indent="-228600" defTabSz="931863" eaLnBrk="0" fontAlgn="base" hangingPunct="0">
              <a:spcBef>
                <a:spcPct val="0"/>
              </a:spcBef>
              <a:spcAft>
                <a:spcPct val="0"/>
              </a:spcAft>
              <a:defRPr sz="3200">
                <a:solidFill>
                  <a:schemeClr val="tx1"/>
                </a:solidFill>
                <a:latin typeface="Times New Roman" pitchFamily="18" charset="0"/>
                <a:ea typeface="MS PGothic" pitchFamily="34" charset="-128"/>
              </a:defRPr>
            </a:lvl8pPr>
            <a:lvl9pPr marL="3886200" indent="-228600" defTabSz="931863" eaLnBrk="0" fontAlgn="base" hangingPunct="0">
              <a:spcBef>
                <a:spcPct val="0"/>
              </a:spcBef>
              <a:spcAft>
                <a:spcPct val="0"/>
              </a:spcAft>
              <a:defRPr sz="3200">
                <a:solidFill>
                  <a:schemeClr val="tx1"/>
                </a:solidFill>
                <a:latin typeface="Times New Roman" pitchFamily="18" charset="0"/>
                <a:ea typeface="MS PGothic" pitchFamily="34" charset="-128"/>
              </a:defRPr>
            </a:lvl9pPr>
          </a:lstStyle>
          <a:p>
            <a:pPr marL="0" marR="0" lvl="0" indent="0" algn="r" defTabSz="931863" rtl="0" eaLnBrk="1" fontAlgn="auto" latinLnBrk="0" hangingPunct="1">
              <a:lnSpc>
                <a:spcPct val="100000"/>
              </a:lnSpc>
              <a:spcBef>
                <a:spcPts val="0"/>
              </a:spcBef>
              <a:spcAft>
                <a:spcPts val="0"/>
              </a:spcAft>
              <a:buClrTx/>
              <a:buSzTx/>
              <a:buFontTx/>
              <a:buNone/>
              <a:tabLst/>
              <a:defRPr/>
            </a:pPr>
            <a:fld id="{591955E3-2123-4D6B-8EEE-FCC610D12B1B}"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rPr>
              <a:pPr marL="0" marR="0" lvl="0" indent="0" algn="r" defTabSz="931863" rtl="0" eaLnBrk="1" fontAlgn="auto" latinLnBrk="0" hangingPunct="1">
                <a:lnSpc>
                  <a:spcPct val="100000"/>
                </a:lnSpc>
                <a:spcBef>
                  <a:spcPts val="0"/>
                </a:spcBef>
                <a:spcAft>
                  <a:spcPts val="0"/>
                </a:spcAft>
                <a:buClrTx/>
                <a:buSzTx/>
                <a:buFontTx/>
                <a:buNone/>
                <a:tabLst/>
                <a:defRPr/>
              </a:pPr>
              <a:t>19</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ea typeface="ＭＳ Ｐゴシック" charset="0"/>
              </a:rPr>
              <a:t>CMB updated 2014</a:t>
            </a:r>
          </a:p>
          <a:p>
            <a:pPr>
              <a:defRPr/>
            </a:pPr>
            <a:endParaRPr lang="en-US" dirty="0">
              <a:ea typeface="ＭＳ Ｐゴシック" charset="0"/>
            </a:endParaRPr>
          </a:p>
        </p:txBody>
      </p:sp>
      <p:sp>
        <p:nvSpPr>
          <p:cNvPr id="4" name="Slide Number Placeholder 3"/>
          <p:cNvSpPr>
            <a:spLocks noGrp="1"/>
          </p:cNvSpPr>
          <p:nvPr>
            <p:ph type="sldNum" sz="quarter" idx="5"/>
          </p:nvPr>
        </p:nvSpPr>
        <p:spPr>
          <a:extLst>
            <a:ext uri="{FAA26D3D-D897-4be2-8F04-BA451C77F1D7}">
              <ma14:placeholderFlag xmlns:ma14="http://schemas.microsoft.com/office/mac/drawingml/2011/main" xmlns="" val="1"/>
            </a:ext>
          </a:extLst>
        </p:spPr>
        <p:txBody>
          <a:bodyPr/>
          <a:lstStyle>
            <a:lvl1pPr defTabSz="931863" eaLnBrk="0" hangingPunct="0">
              <a:defRPr sz="3200">
                <a:solidFill>
                  <a:schemeClr val="tx1"/>
                </a:solidFill>
                <a:latin typeface="Times New Roman" pitchFamily="18" charset="0"/>
                <a:ea typeface="MS PGothic" pitchFamily="34" charset="-128"/>
              </a:defRPr>
            </a:lvl1pPr>
            <a:lvl2pPr marL="742950" indent="-285750" defTabSz="931863" eaLnBrk="0" hangingPunct="0">
              <a:defRPr sz="3200">
                <a:solidFill>
                  <a:schemeClr val="tx1"/>
                </a:solidFill>
                <a:latin typeface="Times New Roman" pitchFamily="18" charset="0"/>
                <a:ea typeface="MS PGothic" pitchFamily="34" charset="-128"/>
              </a:defRPr>
            </a:lvl2pPr>
            <a:lvl3pPr marL="1143000" indent="-228600" defTabSz="931863" eaLnBrk="0" hangingPunct="0">
              <a:defRPr sz="3200">
                <a:solidFill>
                  <a:schemeClr val="tx1"/>
                </a:solidFill>
                <a:latin typeface="Times New Roman" pitchFamily="18" charset="0"/>
                <a:ea typeface="MS PGothic" pitchFamily="34" charset="-128"/>
              </a:defRPr>
            </a:lvl3pPr>
            <a:lvl4pPr marL="1600200" indent="-228600" defTabSz="931863" eaLnBrk="0" hangingPunct="0">
              <a:defRPr sz="3200">
                <a:solidFill>
                  <a:schemeClr val="tx1"/>
                </a:solidFill>
                <a:latin typeface="Times New Roman" pitchFamily="18" charset="0"/>
                <a:ea typeface="MS PGothic" pitchFamily="34" charset="-128"/>
              </a:defRPr>
            </a:lvl4pPr>
            <a:lvl5pPr marL="2057400" indent="-228600" defTabSz="931863" eaLnBrk="0" hangingPunct="0">
              <a:defRPr sz="3200">
                <a:solidFill>
                  <a:schemeClr val="tx1"/>
                </a:solidFill>
                <a:latin typeface="Times New Roman" pitchFamily="18" charset="0"/>
                <a:ea typeface="MS PGothic" pitchFamily="34" charset="-128"/>
              </a:defRPr>
            </a:lvl5pPr>
            <a:lvl6pPr marL="2514600" indent="-228600" defTabSz="931863" eaLnBrk="0" fontAlgn="base" hangingPunct="0">
              <a:spcBef>
                <a:spcPct val="0"/>
              </a:spcBef>
              <a:spcAft>
                <a:spcPct val="0"/>
              </a:spcAft>
              <a:defRPr sz="3200">
                <a:solidFill>
                  <a:schemeClr val="tx1"/>
                </a:solidFill>
                <a:latin typeface="Times New Roman" pitchFamily="18" charset="0"/>
                <a:ea typeface="MS PGothic" pitchFamily="34" charset="-128"/>
              </a:defRPr>
            </a:lvl6pPr>
            <a:lvl7pPr marL="2971800" indent="-228600" defTabSz="931863" eaLnBrk="0" fontAlgn="base" hangingPunct="0">
              <a:spcBef>
                <a:spcPct val="0"/>
              </a:spcBef>
              <a:spcAft>
                <a:spcPct val="0"/>
              </a:spcAft>
              <a:defRPr sz="3200">
                <a:solidFill>
                  <a:schemeClr val="tx1"/>
                </a:solidFill>
                <a:latin typeface="Times New Roman" pitchFamily="18" charset="0"/>
                <a:ea typeface="MS PGothic" pitchFamily="34" charset="-128"/>
              </a:defRPr>
            </a:lvl7pPr>
            <a:lvl8pPr marL="3429000" indent="-228600" defTabSz="931863" eaLnBrk="0" fontAlgn="base" hangingPunct="0">
              <a:spcBef>
                <a:spcPct val="0"/>
              </a:spcBef>
              <a:spcAft>
                <a:spcPct val="0"/>
              </a:spcAft>
              <a:defRPr sz="3200">
                <a:solidFill>
                  <a:schemeClr val="tx1"/>
                </a:solidFill>
                <a:latin typeface="Times New Roman" pitchFamily="18" charset="0"/>
                <a:ea typeface="MS PGothic" pitchFamily="34" charset="-128"/>
              </a:defRPr>
            </a:lvl8pPr>
            <a:lvl9pPr marL="3886200" indent="-228600" defTabSz="931863" eaLnBrk="0" fontAlgn="base" hangingPunct="0">
              <a:spcBef>
                <a:spcPct val="0"/>
              </a:spcBef>
              <a:spcAft>
                <a:spcPct val="0"/>
              </a:spcAft>
              <a:defRPr sz="3200">
                <a:solidFill>
                  <a:schemeClr val="tx1"/>
                </a:solidFill>
                <a:latin typeface="Times New Roman" pitchFamily="18" charset="0"/>
                <a:ea typeface="MS PGothic" pitchFamily="34" charset="-128"/>
              </a:defRPr>
            </a:lvl9pPr>
          </a:lstStyle>
          <a:p>
            <a:pPr marL="0" marR="0" lvl="0" indent="0" algn="r" defTabSz="931863" rtl="0" eaLnBrk="1" fontAlgn="auto" latinLnBrk="0" hangingPunct="1">
              <a:lnSpc>
                <a:spcPct val="100000"/>
              </a:lnSpc>
              <a:spcBef>
                <a:spcPts val="0"/>
              </a:spcBef>
              <a:spcAft>
                <a:spcPts val="0"/>
              </a:spcAft>
              <a:buClrTx/>
              <a:buSzTx/>
              <a:buFontTx/>
              <a:buNone/>
              <a:tabLst/>
              <a:defRPr/>
            </a:pPr>
            <a:fld id="{9E2B1D84-EFFE-4EA7-AEB3-EB64F8F4CD02}"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rPr>
              <a:pPr marL="0" marR="0" lvl="0" indent="0" algn="r" defTabSz="931863" rtl="0" eaLnBrk="1" fontAlgn="auto" latinLnBrk="0" hangingPunct="1">
                <a:lnSpc>
                  <a:spcPct val="100000"/>
                </a:lnSpc>
                <a:spcBef>
                  <a:spcPts val="0"/>
                </a:spcBef>
                <a:spcAft>
                  <a:spcPts val="0"/>
                </a:spcAft>
                <a:buClrTx/>
                <a:buSzTx/>
                <a:buFontTx/>
                <a:buNone/>
                <a:tabLst/>
                <a:defRPr/>
              </a:pPr>
              <a:t>20</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ea typeface="ＭＳ Ｐゴシック" charset="0"/>
              </a:rPr>
              <a:t>CMB updated 2014</a:t>
            </a:r>
          </a:p>
          <a:p>
            <a:pPr>
              <a:defRPr/>
            </a:pPr>
            <a:endParaRPr lang="en-US" dirty="0">
              <a:ea typeface="ＭＳ Ｐゴシック" charset="0"/>
            </a:endParaRPr>
          </a:p>
        </p:txBody>
      </p:sp>
      <p:sp>
        <p:nvSpPr>
          <p:cNvPr id="4" name="Slide Number Placeholder 3"/>
          <p:cNvSpPr>
            <a:spLocks noGrp="1"/>
          </p:cNvSpPr>
          <p:nvPr>
            <p:ph type="sldNum" sz="quarter" idx="5"/>
          </p:nvPr>
        </p:nvSpPr>
        <p:spPr>
          <a:extLst>
            <a:ext uri="{FAA26D3D-D897-4be2-8F04-BA451C77F1D7}">
              <ma14:placeholderFlag xmlns:ma14="http://schemas.microsoft.com/office/mac/drawingml/2011/main" xmlns="" val="1"/>
            </a:ext>
          </a:extLst>
        </p:spPr>
        <p:txBody>
          <a:bodyPr/>
          <a:lstStyle>
            <a:lvl1pPr defTabSz="931863" eaLnBrk="0" hangingPunct="0">
              <a:defRPr sz="3200">
                <a:solidFill>
                  <a:schemeClr val="tx1"/>
                </a:solidFill>
                <a:latin typeface="Times New Roman" pitchFamily="18" charset="0"/>
                <a:ea typeface="MS PGothic" pitchFamily="34" charset="-128"/>
              </a:defRPr>
            </a:lvl1pPr>
            <a:lvl2pPr marL="742950" indent="-285750" defTabSz="931863" eaLnBrk="0" hangingPunct="0">
              <a:defRPr sz="3200">
                <a:solidFill>
                  <a:schemeClr val="tx1"/>
                </a:solidFill>
                <a:latin typeface="Times New Roman" pitchFamily="18" charset="0"/>
                <a:ea typeface="MS PGothic" pitchFamily="34" charset="-128"/>
              </a:defRPr>
            </a:lvl2pPr>
            <a:lvl3pPr marL="1143000" indent="-228600" defTabSz="931863" eaLnBrk="0" hangingPunct="0">
              <a:defRPr sz="3200">
                <a:solidFill>
                  <a:schemeClr val="tx1"/>
                </a:solidFill>
                <a:latin typeface="Times New Roman" pitchFamily="18" charset="0"/>
                <a:ea typeface="MS PGothic" pitchFamily="34" charset="-128"/>
              </a:defRPr>
            </a:lvl3pPr>
            <a:lvl4pPr marL="1600200" indent="-228600" defTabSz="931863" eaLnBrk="0" hangingPunct="0">
              <a:defRPr sz="3200">
                <a:solidFill>
                  <a:schemeClr val="tx1"/>
                </a:solidFill>
                <a:latin typeface="Times New Roman" pitchFamily="18" charset="0"/>
                <a:ea typeface="MS PGothic" pitchFamily="34" charset="-128"/>
              </a:defRPr>
            </a:lvl4pPr>
            <a:lvl5pPr marL="2057400" indent="-228600" defTabSz="931863" eaLnBrk="0" hangingPunct="0">
              <a:defRPr sz="3200">
                <a:solidFill>
                  <a:schemeClr val="tx1"/>
                </a:solidFill>
                <a:latin typeface="Times New Roman" pitchFamily="18" charset="0"/>
                <a:ea typeface="MS PGothic" pitchFamily="34" charset="-128"/>
              </a:defRPr>
            </a:lvl5pPr>
            <a:lvl6pPr marL="2514600" indent="-228600" defTabSz="931863" eaLnBrk="0" fontAlgn="base" hangingPunct="0">
              <a:spcBef>
                <a:spcPct val="0"/>
              </a:spcBef>
              <a:spcAft>
                <a:spcPct val="0"/>
              </a:spcAft>
              <a:defRPr sz="3200">
                <a:solidFill>
                  <a:schemeClr val="tx1"/>
                </a:solidFill>
                <a:latin typeface="Times New Roman" pitchFamily="18" charset="0"/>
                <a:ea typeface="MS PGothic" pitchFamily="34" charset="-128"/>
              </a:defRPr>
            </a:lvl6pPr>
            <a:lvl7pPr marL="2971800" indent="-228600" defTabSz="931863" eaLnBrk="0" fontAlgn="base" hangingPunct="0">
              <a:spcBef>
                <a:spcPct val="0"/>
              </a:spcBef>
              <a:spcAft>
                <a:spcPct val="0"/>
              </a:spcAft>
              <a:defRPr sz="3200">
                <a:solidFill>
                  <a:schemeClr val="tx1"/>
                </a:solidFill>
                <a:latin typeface="Times New Roman" pitchFamily="18" charset="0"/>
                <a:ea typeface="MS PGothic" pitchFamily="34" charset="-128"/>
              </a:defRPr>
            </a:lvl7pPr>
            <a:lvl8pPr marL="3429000" indent="-228600" defTabSz="931863" eaLnBrk="0" fontAlgn="base" hangingPunct="0">
              <a:spcBef>
                <a:spcPct val="0"/>
              </a:spcBef>
              <a:spcAft>
                <a:spcPct val="0"/>
              </a:spcAft>
              <a:defRPr sz="3200">
                <a:solidFill>
                  <a:schemeClr val="tx1"/>
                </a:solidFill>
                <a:latin typeface="Times New Roman" pitchFamily="18" charset="0"/>
                <a:ea typeface="MS PGothic" pitchFamily="34" charset="-128"/>
              </a:defRPr>
            </a:lvl8pPr>
            <a:lvl9pPr marL="3886200" indent="-228600" defTabSz="931863" eaLnBrk="0" fontAlgn="base" hangingPunct="0">
              <a:spcBef>
                <a:spcPct val="0"/>
              </a:spcBef>
              <a:spcAft>
                <a:spcPct val="0"/>
              </a:spcAft>
              <a:defRPr sz="3200">
                <a:solidFill>
                  <a:schemeClr val="tx1"/>
                </a:solidFill>
                <a:latin typeface="Times New Roman" pitchFamily="18" charset="0"/>
                <a:ea typeface="MS PGothic" pitchFamily="34" charset="-128"/>
              </a:defRPr>
            </a:lvl9pPr>
          </a:lstStyle>
          <a:p>
            <a:pPr marL="0" marR="0" lvl="0" indent="0" algn="r" defTabSz="931863" rtl="0" eaLnBrk="1" fontAlgn="auto" latinLnBrk="0" hangingPunct="1">
              <a:lnSpc>
                <a:spcPct val="100000"/>
              </a:lnSpc>
              <a:spcBef>
                <a:spcPts val="0"/>
              </a:spcBef>
              <a:spcAft>
                <a:spcPts val="0"/>
              </a:spcAft>
              <a:buClrTx/>
              <a:buSzTx/>
              <a:buFontTx/>
              <a:buNone/>
              <a:tabLst/>
              <a:defRPr/>
            </a:pPr>
            <a:fld id="{3648FEB9-00F6-4A94-9808-CF4872CC1BF6}"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rPr>
              <a:pPr marL="0" marR="0" lvl="0" indent="0" algn="r" defTabSz="931863" rtl="0" eaLnBrk="1" fontAlgn="auto" latinLnBrk="0" hangingPunct="1">
                <a:lnSpc>
                  <a:spcPct val="100000"/>
                </a:lnSpc>
                <a:spcBef>
                  <a:spcPts val="0"/>
                </a:spcBef>
                <a:spcAft>
                  <a:spcPts val="0"/>
                </a:spcAft>
                <a:buClrTx/>
                <a:buSzTx/>
                <a:buFontTx/>
                <a:buNone/>
                <a:tabLst/>
                <a:defRPr/>
              </a:pPr>
              <a:t>21</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ea typeface="ＭＳ Ｐゴシック" charset="0"/>
              </a:rPr>
              <a:t>CMB updated 2014</a:t>
            </a:r>
          </a:p>
          <a:p>
            <a:pPr>
              <a:defRPr/>
            </a:pPr>
            <a:endParaRPr lang="en-US" dirty="0">
              <a:ea typeface="ＭＳ Ｐゴシック" charset="0"/>
            </a:endParaRPr>
          </a:p>
        </p:txBody>
      </p:sp>
      <p:sp>
        <p:nvSpPr>
          <p:cNvPr id="4" name="Slide Number Placeholder 3"/>
          <p:cNvSpPr>
            <a:spLocks noGrp="1"/>
          </p:cNvSpPr>
          <p:nvPr>
            <p:ph type="sldNum" sz="quarter" idx="5"/>
          </p:nvPr>
        </p:nvSpPr>
        <p:spPr>
          <a:extLst>
            <a:ext uri="{FAA26D3D-D897-4be2-8F04-BA451C77F1D7}">
              <ma14:placeholderFlag xmlns:ma14="http://schemas.microsoft.com/office/mac/drawingml/2011/main" xmlns="" val="1"/>
            </a:ext>
          </a:extLst>
        </p:spPr>
        <p:txBody>
          <a:bodyPr/>
          <a:lstStyle>
            <a:lvl1pPr defTabSz="931863" eaLnBrk="0" hangingPunct="0">
              <a:defRPr sz="3200">
                <a:solidFill>
                  <a:schemeClr val="tx1"/>
                </a:solidFill>
                <a:latin typeface="Times New Roman" pitchFamily="18" charset="0"/>
                <a:ea typeface="MS PGothic" pitchFamily="34" charset="-128"/>
              </a:defRPr>
            </a:lvl1pPr>
            <a:lvl2pPr marL="742950" indent="-285750" defTabSz="931863" eaLnBrk="0" hangingPunct="0">
              <a:defRPr sz="3200">
                <a:solidFill>
                  <a:schemeClr val="tx1"/>
                </a:solidFill>
                <a:latin typeface="Times New Roman" pitchFamily="18" charset="0"/>
                <a:ea typeface="MS PGothic" pitchFamily="34" charset="-128"/>
              </a:defRPr>
            </a:lvl2pPr>
            <a:lvl3pPr marL="1143000" indent="-228600" defTabSz="931863" eaLnBrk="0" hangingPunct="0">
              <a:defRPr sz="3200">
                <a:solidFill>
                  <a:schemeClr val="tx1"/>
                </a:solidFill>
                <a:latin typeface="Times New Roman" pitchFamily="18" charset="0"/>
                <a:ea typeface="MS PGothic" pitchFamily="34" charset="-128"/>
              </a:defRPr>
            </a:lvl3pPr>
            <a:lvl4pPr marL="1600200" indent="-228600" defTabSz="931863" eaLnBrk="0" hangingPunct="0">
              <a:defRPr sz="3200">
                <a:solidFill>
                  <a:schemeClr val="tx1"/>
                </a:solidFill>
                <a:latin typeface="Times New Roman" pitchFamily="18" charset="0"/>
                <a:ea typeface="MS PGothic" pitchFamily="34" charset="-128"/>
              </a:defRPr>
            </a:lvl4pPr>
            <a:lvl5pPr marL="2057400" indent="-228600" defTabSz="931863" eaLnBrk="0" hangingPunct="0">
              <a:defRPr sz="3200">
                <a:solidFill>
                  <a:schemeClr val="tx1"/>
                </a:solidFill>
                <a:latin typeface="Times New Roman" pitchFamily="18" charset="0"/>
                <a:ea typeface="MS PGothic" pitchFamily="34" charset="-128"/>
              </a:defRPr>
            </a:lvl5pPr>
            <a:lvl6pPr marL="2514600" indent="-228600" defTabSz="931863" eaLnBrk="0" fontAlgn="base" hangingPunct="0">
              <a:spcBef>
                <a:spcPct val="0"/>
              </a:spcBef>
              <a:spcAft>
                <a:spcPct val="0"/>
              </a:spcAft>
              <a:defRPr sz="3200">
                <a:solidFill>
                  <a:schemeClr val="tx1"/>
                </a:solidFill>
                <a:latin typeface="Times New Roman" pitchFamily="18" charset="0"/>
                <a:ea typeface="MS PGothic" pitchFamily="34" charset="-128"/>
              </a:defRPr>
            </a:lvl6pPr>
            <a:lvl7pPr marL="2971800" indent="-228600" defTabSz="931863" eaLnBrk="0" fontAlgn="base" hangingPunct="0">
              <a:spcBef>
                <a:spcPct val="0"/>
              </a:spcBef>
              <a:spcAft>
                <a:spcPct val="0"/>
              </a:spcAft>
              <a:defRPr sz="3200">
                <a:solidFill>
                  <a:schemeClr val="tx1"/>
                </a:solidFill>
                <a:latin typeface="Times New Roman" pitchFamily="18" charset="0"/>
                <a:ea typeface="MS PGothic" pitchFamily="34" charset="-128"/>
              </a:defRPr>
            </a:lvl7pPr>
            <a:lvl8pPr marL="3429000" indent="-228600" defTabSz="931863" eaLnBrk="0" fontAlgn="base" hangingPunct="0">
              <a:spcBef>
                <a:spcPct val="0"/>
              </a:spcBef>
              <a:spcAft>
                <a:spcPct val="0"/>
              </a:spcAft>
              <a:defRPr sz="3200">
                <a:solidFill>
                  <a:schemeClr val="tx1"/>
                </a:solidFill>
                <a:latin typeface="Times New Roman" pitchFamily="18" charset="0"/>
                <a:ea typeface="MS PGothic" pitchFamily="34" charset="-128"/>
              </a:defRPr>
            </a:lvl8pPr>
            <a:lvl9pPr marL="3886200" indent="-228600" defTabSz="931863" eaLnBrk="0" fontAlgn="base" hangingPunct="0">
              <a:spcBef>
                <a:spcPct val="0"/>
              </a:spcBef>
              <a:spcAft>
                <a:spcPct val="0"/>
              </a:spcAft>
              <a:defRPr sz="3200">
                <a:solidFill>
                  <a:schemeClr val="tx1"/>
                </a:solidFill>
                <a:latin typeface="Times New Roman" pitchFamily="18" charset="0"/>
                <a:ea typeface="MS PGothic" pitchFamily="34" charset="-128"/>
              </a:defRPr>
            </a:lvl9pPr>
          </a:lstStyle>
          <a:p>
            <a:pPr marL="0" marR="0" lvl="0" indent="0" algn="r" defTabSz="931863" rtl="0" eaLnBrk="1" fontAlgn="auto" latinLnBrk="0" hangingPunct="1">
              <a:lnSpc>
                <a:spcPct val="100000"/>
              </a:lnSpc>
              <a:spcBef>
                <a:spcPts val="0"/>
              </a:spcBef>
              <a:spcAft>
                <a:spcPts val="0"/>
              </a:spcAft>
              <a:buClrTx/>
              <a:buSzTx/>
              <a:buFontTx/>
              <a:buNone/>
              <a:tabLst/>
              <a:defRPr/>
            </a:pPr>
            <a:fld id="{3648FEB9-00F6-4A94-9808-CF4872CC1BF6}"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rPr>
              <a:pPr marL="0" marR="0" lvl="0" indent="0" algn="r" defTabSz="931863" rtl="0" eaLnBrk="1" fontAlgn="auto" latinLnBrk="0" hangingPunct="1">
                <a:lnSpc>
                  <a:spcPct val="100000"/>
                </a:lnSpc>
                <a:spcBef>
                  <a:spcPts val="0"/>
                </a:spcBef>
                <a:spcAft>
                  <a:spcPts val="0"/>
                </a:spcAft>
                <a:buClrTx/>
                <a:buSzTx/>
                <a:buFontTx/>
                <a:buNone/>
                <a:tabLst/>
                <a:defRPr/>
              </a:pPr>
              <a:t>22</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67866-2805-E640-A8EA-41780317BC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3D65B991-5CC5-4C4F-A149-393B0BEE17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34EFF8D0-3839-164E-AA99-6A2B730469C1}"/>
              </a:ext>
            </a:extLst>
          </p:cNvPr>
          <p:cNvSpPr>
            <a:spLocks noGrp="1"/>
          </p:cNvSpPr>
          <p:nvPr>
            <p:ph type="dt" sz="half" idx="10"/>
          </p:nvPr>
        </p:nvSpPr>
        <p:spPr/>
        <p:txBody>
          <a:bodyPr/>
          <a:lstStyle/>
          <a:p>
            <a:fld id="{02178767-6468-7F44-B78A-E3BD2B2DB6E7}" type="datetimeFigureOut">
              <a:rPr lang="en-VN" smtClean="0"/>
              <a:t>03/28/2022</a:t>
            </a:fld>
            <a:endParaRPr lang="en-VN"/>
          </a:p>
        </p:txBody>
      </p:sp>
      <p:sp>
        <p:nvSpPr>
          <p:cNvPr id="5" name="Footer Placeholder 4">
            <a:extLst>
              <a:ext uri="{FF2B5EF4-FFF2-40B4-BE49-F238E27FC236}">
                <a16:creationId xmlns:a16="http://schemas.microsoft.com/office/drawing/2014/main" id="{3FFBFBCB-36E8-414D-BE62-C572B382ABED}"/>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3F0494C2-FAA1-324C-80C7-CCD2002C3F32}"/>
              </a:ext>
            </a:extLst>
          </p:cNvPr>
          <p:cNvSpPr>
            <a:spLocks noGrp="1"/>
          </p:cNvSpPr>
          <p:nvPr>
            <p:ph type="sldNum" sz="quarter" idx="12"/>
          </p:nvPr>
        </p:nvSpPr>
        <p:spPr/>
        <p:txBody>
          <a:bodyPr/>
          <a:lstStyle/>
          <a:p>
            <a:fld id="{6CA85888-044A-714E-B3CD-F554396D6D2E}" type="slidenum">
              <a:rPr lang="en-VN" smtClean="0"/>
              <a:t>‹#›</a:t>
            </a:fld>
            <a:endParaRPr lang="en-VN"/>
          </a:p>
        </p:txBody>
      </p:sp>
    </p:spTree>
    <p:extLst>
      <p:ext uri="{BB962C8B-B14F-4D97-AF65-F5344CB8AC3E}">
        <p14:creationId xmlns:p14="http://schemas.microsoft.com/office/powerpoint/2010/main" val="3940454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BDEA-B231-F74E-872F-F812F7298CB2}"/>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1B7F756E-7D1B-EC47-8C96-2FD7B9C532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B4FC27AD-CE8B-994E-AC74-5DF61E283A2C}"/>
              </a:ext>
            </a:extLst>
          </p:cNvPr>
          <p:cNvSpPr>
            <a:spLocks noGrp="1"/>
          </p:cNvSpPr>
          <p:nvPr>
            <p:ph type="dt" sz="half" idx="10"/>
          </p:nvPr>
        </p:nvSpPr>
        <p:spPr/>
        <p:txBody>
          <a:bodyPr/>
          <a:lstStyle/>
          <a:p>
            <a:fld id="{02178767-6468-7F44-B78A-E3BD2B2DB6E7}" type="datetimeFigureOut">
              <a:rPr lang="en-VN" smtClean="0"/>
              <a:t>03/28/2022</a:t>
            </a:fld>
            <a:endParaRPr lang="en-VN"/>
          </a:p>
        </p:txBody>
      </p:sp>
      <p:sp>
        <p:nvSpPr>
          <p:cNvPr id="5" name="Footer Placeholder 4">
            <a:extLst>
              <a:ext uri="{FF2B5EF4-FFF2-40B4-BE49-F238E27FC236}">
                <a16:creationId xmlns:a16="http://schemas.microsoft.com/office/drawing/2014/main" id="{D139AE5A-E410-234C-8F95-F289FF320A7B}"/>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D316F0FE-C99B-7B4C-84D8-87D4349C1315}"/>
              </a:ext>
            </a:extLst>
          </p:cNvPr>
          <p:cNvSpPr>
            <a:spLocks noGrp="1"/>
          </p:cNvSpPr>
          <p:nvPr>
            <p:ph type="sldNum" sz="quarter" idx="12"/>
          </p:nvPr>
        </p:nvSpPr>
        <p:spPr/>
        <p:txBody>
          <a:bodyPr/>
          <a:lstStyle/>
          <a:p>
            <a:fld id="{6CA85888-044A-714E-B3CD-F554396D6D2E}" type="slidenum">
              <a:rPr lang="en-VN" smtClean="0"/>
              <a:t>‹#›</a:t>
            </a:fld>
            <a:endParaRPr lang="en-VN"/>
          </a:p>
        </p:txBody>
      </p:sp>
    </p:spTree>
    <p:extLst>
      <p:ext uri="{BB962C8B-B14F-4D97-AF65-F5344CB8AC3E}">
        <p14:creationId xmlns:p14="http://schemas.microsoft.com/office/powerpoint/2010/main" val="1283212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63B27C-9129-D040-BF02-79D598EC6F4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C2644DC0-4FF4-FA4C-AB30-94CA283787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1379605E-E5EF-D240-8DEA-83155FAAF3BA}"/>
              </a:ext>
            </a:extLst>
          </p:cNvPr>
          <p:cNvSpPr>
            <a:spLocks noGrp="1"/>
          </p:cNvSpPr>
          <p:nvPr>
            <p:ph type="dt" sz="half" idx="10"/>
          </p:nvPr>
        </p:nvSpPr>
        <p:spPr/>
        <p:txBody>
          <a:bodyPr/>
          <a:lstStyle/>
          <a:p>
            <a:fld id="{02178767-6468-7F44-B78A-E3BD2B2DB6E7}" type="datetimeFigureOut">
              <a:rPr lang="en-VN" smtClean="0"/>
              <a:t>03/28/2022</a:t>
            </a:fld>
            <a:endParaRPr lang="en-VN"/>
          </a:p>
        </p:txBody>
      </p:sp>
      <p:sp>
        <p:nvSpPr>
          <p:cNvPr id="5" name="Footer Placeholder 4">
            <a:extLst>
              <a:ext uri="{FF2B5EF4-FFF2-40B4-BE49-F238E27FC236}">
                <a16:creationId xmlns:a16="http://schemas.microsoft.com/office/drawing/2014/main" id="{9489B387-74E8-624B-B198-3C6169D3D1C0}"/>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4D72361B-5901-5C45-A12E-89FC9B4A3637}"/>
              </a:ext>
            </a:extLst>
          </p:cNvPr>
          <p:cNvSpPr>
            <a:spLocks noGrp="1"/>
          </p:cNvSpPr>
          <p:nvPr>
            <p:ph type="sldNum" sz="quarter" idx="12"/>
          </p:nvPr>
        </p:nvSpPr>
        <p:spPr/>
        <p:txBody>
          <a:bodyPr/>
          <a:lstStyle/>
          <a:p>
            <a:fld id="{6CA85888-044A-714E-B3CD-F554396D6D2E}" type="slidenum">
              <a:rPr lang="en-VN" smtClean="0"/>
              <a:t>‹#›</a:t>
            </a:fld>
            <a:endParaRPr lang="en-VN"/>
          </a:p>
        </p:txBody>
      </p:sp>
    </p:spTree>
    <p:extLst>
      <p:ext uri="{BB962C8B-B14F-4D97-AF65-F5344CB8AC3E}">
        <p14:creationId xmlns:p14="http://schemas.microsoft.com/office/powerpoint/2010/main" val="34213175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5D53E-5689-49EE-B7C7-C48617E4D4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630F52-C61C-4E85-9486-B008928EDF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BE0097-FF3F-49D5-BCC3-12EA5B8C8D46}"/>
              </a:ext>
            </a:extLst>
          </p:cNvPr>
          <p:cNvSpPr>
            <a:spLocks noGrp="1"/>
          </p:cNvSpPr>
          <p:nvPr>
            <p:ph type="dt" sz="half" idx="10"/>
          </p:nvPr>
        </p:nvSpPr>
        <p:spPr/>
        <p:txBody>
          <a:bodyPr/>
          <a:lstStyle/>
          <a:p>
            <a:fld id="{C0A90AD1-973D-4389-A2E4-8D19361EEBA0}" type="datetimeFigureOut">
              <a:rPr lang="en-US" smtClean="0"/>
              <a:t>3/28/2022</a:t>
            </a:fld>
            <a:endParaRPr lang="en-US"/>
          </a:p>
        </p:txBody>
      </p:sp>
      <p:sp>
        <p:nvSpPr>
          <p:cNvPr id="5" name="Footer Placeholder 4">
            <a:extLst>
              <a:ext uri="{FF2B5EF4-FFF2-40B4-BE49-F238E27FC236}">
                <a16:creationId xmlns:a16="http://schemas.microsoft.com/office/drawing/2014/main" id="{5BB22DCA-085A-41BD-B260-01C15C56B9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4C77D0-7AFE-4B2B-9AB8-645473F45C15}"/>
              </a:ext>
            </a:extLst>
          </p:cNvPr>
          <p:cNvSpPr>
            <a:spLocks noGrp="1"/>
          </p:cNvSpPr>
          <p:nvPr>
            <p:ph type="sldNum" sz="quarter" idx="12"/>
          </p:nvPr>
        </p:nvSpPr>
        <p:spPr/>
        <p:txBody>
          <a:bodyPr/>
          <a:lstStyle/>
          <a:p>
            <a:fld id="{6E637D49-9553-4CCC-9310-924704532A85}" type="slidenum">
              <a:rPr lang="en-US" smtClean="0"/>
              <a:t>‹#›</a:t>
            </a:fld>
            <a:endParaRPr lang="en-US"/>
          </a:p>
        </p:txBody>
      </p:sp>
    </p:spTree>
    <p:extLst>
      <p:ext uri="{BB962C8B-B14F-4D97-AF65-F5344CB8AC3E}">
        <p14:creationId xmlns:p14="http://schemas.microsoft.com/office/powerpoint/2010/main" val="39097183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068FB-93A1-4A61-B6A9-84807D0B92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2C0D8E-162D-4790-BBF4-06382687C4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1D1FEF-4BA7-4A5D-BA62-10BE3E1D6056}"/>
              </a:ext>
            </a:extLst>
          </p:cNvPr>
          <p:cNvSpPr>
            <a:spLocks noGrp="1"/>
          </p:cNvSpPr>
          <p:nvPr>
            <p:ph type="dt" sz="half" idx="10"/>
          </p:nvPr>
        </p:nvSpPr>
        <p:spPr/>
        <p:txBody>
          <a:bodyPr/>
          <a:lstStyle/>
          <a:p>
            <a:fld id="{C0A90AD1-973D-4389-A2E4-8D19361EEBA0}" type="datetimeFigureOut">
              <a:rPr lang="en-US" smtClean="0"/>
              <a:t>3/28/2022</a:t>
            </a:fld>
            <a:endParaRPr lang="en-US"/>
          </a:p>
        </p:txBody>
      </p:sp>
      <p:sp>
        <p:nvSpPr>
          <p:cNvPr id="5" name="Footer Placeholder 4">
            <a:extLst>
              <a:ext uri="{FF2B5EF4-FFF2-40B4-BE49-F238E27FC236}">
                <a16:creationId xmlns:a16="http://schemas.microsoft.com/office/drawing/2014/main" id="{E14E81B1-2D08-4A98-8338-EBC44DD89D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4BED7-EC6D-419F-827F-EAD2605391C3}"/>
              </a:ext>
            </a:extLst>
          </p:cNvPr>
          <p:cNvSpPr>
            <a:spLocks noGrp="1"/>
          </p:cNvSpPr>
          <p:nvPr>
            <p:ph type="sldNum" sz="quarter" idx="12"/>
          </p:nvPr>
        </p:nvSpPr>
        <p:spPr/>
        <p:txBody>
          <a:bodyPr/>
          <a:lstStyle/>
          <a:p>
            <a:fld id="{6E637D49-9553-4CCC-9310-924704532A85}" type="slidenum">
              <a:rPr lang="en-US" smtClean="0"/>
              <a:t>‹#›</a:t>
            </a:fld>
            <a:endParaRPr lang="en-US"/>
          </a:p>
        </p:txBody>
      </p:sp>
    </p:spTree>
    <p:extLst>
      <p:ext uri="{BB962C8B-B14F-4D97-AF65-F5344CB8AC3E}">
        <p14:creationId xmlns:p14="http://schemas.microsoft.com/office/powerpoint/2010/main" val="39122734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6E2E0-60E4-4F67-857A-3BCD629181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DA613A9-38D7-4D3C-ACEA-A47EDD6718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EF6B84-2CC3-446F-AF94-C4B67E37948D}"/>
              </a:ext>
            </a:extLst>
          </p:cNvPr>
          <p:cNvSpPr>
            <a:spLocks noGrp="1"/>
          </p:cNvSpPr>
          <p:nvPr>
            <p:ph type="dt" sz="half" idx="10"/>
          </p:nvPr>
        </p:nvSpPr>
        <p:spPr/>
        <p:txBody>
          <a:bodyPr/>
          <a:lstStyle/>
          <a:p>
            <a:fld id="{C0A90AD1-973D-4389-A2E4-8D19361EEBA0}" type="datetimeFigureOut">
              <a:rPr lang="en-US" smtClean="0"/>
              <a:t>3/28/2022</a:t>
            </a:fld>
            <a:endParaRPr lang="en-US"/>
          </a:p>
        </p:txBody>
      </p:sp>
      <p:sp>
        <p:nvSpPr>
          <p:cNvPr id="5" name="Footer Placeholder 4">
            <a:extLst>
              <a:ext uri="{FF2B5EF4-FFF2-40B4-BE49-F238E27FC236}">
                <a16:creationId xmlns:a16="http://schemas.microsoft.com/office/drawing/2014/main" id="{A77A94B3-0555-4951-93A4-CC65C8F27B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E36B9-3F7D-4BD6-BB48-06B15F50E420}"/>
              </a:ext>
            </a:extLst>
          </p:cNvPr>
          <p:cNvSpPr>
            <a:spLocks noGrp="1"/>
          </p:cNvSpPr>
          <p:nvPr>
            <p:ph type="sldNum" sz="quarter" idx="12"/>
          </p:nvPr>
        </p:nvSpPr>
        <p:spPr/>
        <p:txBody>
          <a:bodyPr/>
          <a:lstStyle/>
          <a:p>
            <a:fld id="{6E637D49-9553-4CCC-9310-924704532A85}" type="slidenum">
              <a:rPr lang="en-US" smtClean="0"/>
              <a:t>‹#›</a:t>
            </a:fld>
            <a:endParaRPr lang="en-US"/>
          </a:p>
        </p:txBody>
      </p:sp>
    </p:spTree>
    <p:extLst>
      <p:ext uri="{BB962C8B-B14F-4D97-AF65-F5344CB8AC3E}">
        <p14:creationId xmlns:p14="http://schemas.microsoft.com/office/powerpoint/2010/main" val="41198872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8ADC0-DD5A-47BE-8757-7A82131B02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74E18D-D529-474C-B52E-AC52476AE7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1ED15B-ED5E-4E1E-93CF-F153FAC84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F9817A-4572-4AB7-9E41-26393D6D9C47}"/>
              </a:ext>
            </a:extLst>
          </p:cNvPr>
          <p:cNvSpPr>
            <a:spLocks noGrp="1"/>
          </p:cNvSpPr>
          <p:nvPr>
            <p:ph type="dt" sz="half" idx="10"/>
          </p:nvPr>
        </p:nvSpPr>
        <p:spPr/>
        <p:txBody>
          <a:bodyPr/>
          <a:lstStyle/>
          <a:p>
            <a:fld id="{C0A90AD1-973D-4389-A2E4-8D19361EEBA0}" type="datetimeFigureOut">
              <a:rPr lang="en-US" smtClean="0"/>
              <a:t>3/28/2022</a:t>
            </a:fld>
            <a:endParaRPr lang="en-US"/>
          </a:p>
        </p:txBody>
      </p:sp>
      <p:sp>
        <p:nvSpPr>
          <p:cNvPr id="6" name="Footer Placeholder 5">
            <a:extLst>
              <a:ext uri="{FF2B5EF4-FFF2-40B4-BE49-F238E27FC236}">
                <a16:creationId xmlns:a16="http://schemas.microsoft.com/office/drawing/2014/main" id="{5D15EAF3-F2AF-4D90-8D1B-836837F387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F153D2-FBB4-4C20-8535-A81C5F9348DB}"/>
              </a:ext>
            </a:extLst>
          </p:cNvPr>
          <p:cNvSpPr>
            <a:spLocks noGrp="1"/>
          </p:cNvSpPr>
          <p:nvPr>
            <p:ph type="sldNum" sz="quarter" idx="12"/>
          </p:nvPr>
        </p:nvSpPr>
        <p:spPr/>
        <p:txBody>
          <a:bodyPr/>
          <a:lstStyle/>
          <a:p>
            <a:fld id="{6E637D49-9553-4CCC-9310-924704532A85}" type="slidenum">
              <a:rPr lang="en-US" smtClean="0"/>
              <a:t>‹#›</a:t>
            </a:fld>
            <a:endParaRPr lang="en-US"/>
          </a:p>
        </p:txBody>
      </p:sp>
    </p:spTree>
    <p:extLst>
      <p:ext uri="{BB962C8B-B14F-4D97-AF65-F5344CB8AC3E}">
        <p14:creationId xmlns:p14="http://schemas.microsoft.com/office/powerpoint/2010/main" val="29011906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BE52A-7724-4D93-B296-AE003F03993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60C639-9256-463E-9F51-BE3C062DB5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DCD44F-BAC1-4C17-AAF7-2F26E77242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772AE2-C881-4CCB-BC5B-88C4B05AAF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272EB8-EA54-4D59-A428-58D7F708688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C5C6E1-F8A9-42C0-8F24-D82D832AEB1C}"/>
              </a:ext>
            </a:extLst>
          </p:cNvPr>
          <p:cNvSpPr>
            <a:spLocks noGrp="1"/>
          </p:cNvSpPr>
          <p:nvPr>
            <p:ph type="dt" sz="half" idx="10"/>
          </p:nvPr>
        </p:nvSpPr>
        <p:spPr/>
        <p:txBody>
          <a:bodyPr/>
          <a:lstStyle/>
          <a:p>
            <a:fld id="{C0A90AD1-973D-4389-A2E4-8D19361EEBA0}" type="datetimeFigureOut">
              <a:rPr lang="en-US" smtClean="0"/>
              <a:t>3/28/2022</a:t>
            </a:fld>
            <a:endParaRPr lang="en-US"/>
          </a:p>
        </p:txBody>
      </p:sp>
      <p:sp>
        <p:nvSpPr>
          <p:cNvPr id="8" name="Footer Placeholder 7">
            <a:extLst>
              <a:ext uri="{FF2B5EF4-FFF2-40B4-BE49-F238E27FC236}">
                <a16:creationId xmlns:a16="http://schemas.microsoft.com/office/drawing/2014/main" id="{32E680DE-F77D-4216-B444-D7E26DEF6A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AD8D58E-B13D-4C76-8A9E-DE47A011ADE7}"/>
              </a:ext>
            </a:extLst>
          </p:cNvPr>
          <p:cNvSpPr>
            <a:spLocks noGrp="1"/>
          </p:cNvSpPr>
          <p:nvPr>
            <p:ph type="sldNum" sz="quarter" idx="12"/>
          </p:nvPr>
        </p:nvSpPr>
        <p:spPr/>
        <p:txBody>
          <a:bodyPr/>
          <a:lstStyle/>
          <a:p>
            <a:fld id="{6E637D49-9553-4CCC-9310-924704532A85}" type="slidenum">
              <a:rPr lang="en-US" smtClean="0"/>
              <a:t>‹#›</a:t>
            </a:fld>
            <a:endParaRPr lang="en-US"/>
          </a:p>
        </p:txBody>
      </p:sp>
    </p:spTree>
    <p:extLst>
      <p:ext uri="{BB962C8B-B14F-4D97-AF65-F5344CB8AC3E}">
        <p14:creationId xmlns:p14="http://schemas.microsoft.com/office/powerpoint/2010/main" val="5154175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7D0FD-1D03-4155-9AD0-0D011D1D918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88548B-4D71-486E-9C7B-657B9ABD0CF2}"/>
              </a:ext>
            </a:extLst>
          </p:cNvPr>
          <p:cNvSpPr>
            <a:spLocks noGrp="1"/>
          </p:cNvSpPr>
          <p:nvPr>
            <p:ph type="dt" sz="half" idx="10"/>
          </p:nvPr>
        </p:nvSpPr>
        <p:spPr/>
        <p:txBody>
          <a:bodyPr/>
          <a:lstStyle/>
          <a:p>
            <a:fld id="{C0A90AD1-973D-4389-A2E4-8D19361EEBA0}" type="datetimeFigureOut">
              <a:rPr lang="en-US" smtClean="0"/>
              <a:t>3/28/2022</a:t>
            </a:fld>
            <a:endParaRPr lang="en-US"/>
          </a:p>
        </p:txBody>
      </p:sp>
      <p:sp>
        <p:nvSpPr>
          <p:cNvPr id="4" name="Footer Placeholder 3">
            <a:extLst>
              <a:ext uri="{FF2B5EF4-FFF2-40B4-BE49-F238E27FC236}">
                <a16:creationId xmlns:a16="http://schemas.microsoft.com/office/drawing/2014/main" id="{3EF1A0F0-A2C1-483C-B9C9-F5B3279DD7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07DFA5-DEC0-4086-B077-1392546F19DA}"/>
              </a:ext>
            </a:extLst>
          </p:cNvPr>
          <p:cNvSpPr>
            <a:spLocks noGrp="1"/>
          </p:cNvSpPr>
          <p:nvPr>
            <p:ph type="sldNum" sz="quarter" idx="12"/>
          </p:nvPr>
        </p:nvSpPr>
        <p:spPr/>
        <p:txBody>
          <a:bodyPr/>
          <a:lstStyle/>
          <a:p>
            <a:fld id="{6E637D49-9553-4CCC-9310-924704532A85}" type="slidenum">
              <a:rPr lang="en-US" smtClean="0"/>
              <a:t>‹#›</a:t>
            </a:fld>
            <a:endParaRPr lang="en-US"/>
          </a:p>
        </p:txBody>
      </p:sp>
    </p:spTree>
    <p:extLst>
      <p:ext uri="{BB962C8B-B14F-4D97-AF65-F5344CB8AC3E}">
        <p14:creationId xmlns:p14="http://schemas.microsoft.com/office/powerpoint/2010/main" val="25739132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94FD30-806D-42D5-8942-C00B26B154AE}"/>
              </a:ext>
            </a:extLst>
          </p:cNvPr>
          <p:cNvSpPr>
            <a:spLocks noGrp="1"/>
          </p:cNvSpPr>
          <p:nvPr>
            <p:ph type="dt" sz="half" idx="10"/>
          </p:nvPr>
        </p:nvSpPr>
        <p:spPr/>
        <p:txBody>
          <a:bodyPr/>
          <a:lstStyle/>
          <a:p>
            <a:fld id="{C0A90AD1-973D-4389-A2E4-8D19361EEBA0}" type="datetimeFigureOut">
              <a:rPr lang="en-US" smtClean="0"/>
              <a:t>3/28/2022</a:t>
            </a:fld>
            <a:endParaRPr lang="en-US"/>
          </a:p>
        </p:txBody>
      </p:sp>
      <p:sp>
        <p:nvSpPr>
          <p:cNvPr id="3" name="Footer Placeholder 2">
            <a:extLst>
              <a:ext uri="{FF2B5EF4-FFF2-40B4-BE49-F238E27FC236}">
                <a16:creationId xmlns:a16="http://schemas.microsoft.com/office/drawing/2014/main" id="{01DBD06E-C00E-4AA2-A040-C810BE419D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5299A08-6EA3-47BF-8B2B-E897D9C530CB}"/>
              </a:ext>
            </a:extLst>
          </p:cNvPr>
          <p:cNvSpPr>
            <a:spLocks noGrp="1"/>
          </p:cNvSpPr>
          <p:nvPr>
            <p:ph type="sldNum" sz="quarter" idx="12"/>
          </p:nvPr>
        </p:nvSpPr>
        <p:spPr/>
        <p:txBody>
          <a:bodyPr/>
          <a:lstStyle/>
          <a:p>
            <a:fld id="{6E637D49-9553-4CCC-9310-924704532A85}" type="slidenum">
              <a:rPr lang="en-US" smtClean="0"/>
              <a:t>‹#›</a:t>
            </a:fld>
            <a:endParaRPr lang="en-US"/>
          </a:p>
        </p:txBody>
      </p:sp>
    </p:spTree>
    <p:extLst>
      <p:ext uri="{BB962C8B-B14F-4D97-AF65-F5344CB8AC3E}">
        <p14:creationId xmlns:p14="http://schemas.microsoft.com/office/powerpoint/2010/main" val="42796025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F4C52-1034-49CC-98F0-5652CFCA46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E202A0-414E-4820-86AB-08B67E070E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8B4FEC-78DE-480E-9CE4-5D2413000D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1FF3CF-B008-4A1F-8B71-9B6BB1688044}"/>
              </a:ext>
            </a:extLst>
          </p:cNvPr>
          <p:cNvSpPr>
            <a:spLocks noGrp="1"/>
          </p:cNvSpPr>
          <p:nvPr>
            <p:ph type="dt" sz="half" idx="10"/>
          </p:nvPr>
        </p:nvSpPr>
        <p:spPr/>
        <p:txBody>
          <a:bodyPr/>
          <a:lstStyle/>
          <a:p>
            <a:fld id="{C0A90AD1-973D-4389-A2E4-8D19361EEBA0}" type="datetimeFigureOut">
              <a:rPr lang="en-US" smtClean="0"/>
              <a:t>3/28/2022</a:t>
            </a:fld>
            <a:endParaRPr lang="en-US"/>
          </a:p>
        </p:txBody>
      </p:sp>
      <p:sp>
        <p:nvSpPr>
          <p:cNvPr id="6" name="Footer Placeholder 5">
            <a:extLst>
              <a:ext uri="{FF2B5EF4-FFF2-40B4-BE49-F238E27FC236}">
                <a16:creationId xmlns:a16="http://schemas.microsoft.com/office/drawing/2014/main" id="{2EF59E84-CE90-4E7A-93EF-C669829A77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4A1450-A6A0-4FF3-837E-75D5F6ED9331}"/>
              </a:ext>
            </a:extLst>
          </p:cNvPr>
          <p:cNvSpPr>
            <a:spLocks noGrp="1"/>
          </p:cNvSpPr>
          <p:nvPr>
            <p:ph type="sldNum" sz="quarter" idx="12"/>
          </p:nvPr>
        </p:nvSpPr>
        <p:spPr/>
        <p:txBody>
          <a:bodyPr/>
          <a:lstStyle/>
          <a:p>
            <a:fld id="{6E637D49-9553-4CCC-9310-924704532A85}" type="slidenum">
              <a:rPr lang="en-US" smtClean="0"/>
              <a:t>‹#›</a:t>
            </a:fld>
            <a:endParaRPr lang="en-US"/>
          </a:p>
        </p:txBody>
      </p:sp>
    </p:spTree>
    <p:extLst>
      <p:ext uri="{BB962C8B-B14F-4D97-AF65-F5344CB8AC3E}">
        <p14:creationId xmlns:p14="http://schemas.microsoft.com/office/powerpoint/2010/main" val="409001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D3A70-4478-EA49-8803-D014CFDDCF3C}"/>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67B13656-EE7D-5742-A4D1-85693D856F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FE4EAAD3-75A4-784E-975F-1EB2A95FFB96}"/>
              </a:ext>
            </a:extLst>
          </p:cNvPr>
          <p:cNvSpPr>
            <a:spLocks noGrp="1"/>
          </p:cNvSpPr>
          <p:nvPr>
            <p:ph type="dt" sz="half" idx="10"/>
          </p:nvPr>
        </p:nvSpPr>
        <p:spPr/>
        <p:txBody>
          <a:bodyPr/>
          <a:lstStyle/>
          <a:p>
            <a:fld id="{02178767-6468-7F44-B78A-E3BD2B2DB6E7}" type="datetimeFigureOut">
              <a:rPr lang="en-VN" smtClean="0"/>
              <a:t>03/28/2022</a:t>
            </a:fld>
            <a:endParaRPr lang="en-VN"/>
          </a:p>
        </p:txBody>
      </p:sp>
      <p:sp>
        <p:nvSpPr>
          <p:cNvPr id="5" name="Footer Placeholder 4">
            <a:extLst>
              <a:ext uri="{FF2B5EF4-FFF2-40B4-BE49-F238E27FC236}">
                <a16:creationId xmlns:a16="http://schemas.microsoft.com/office/drawing/2014/main" id="{CD5F7790-C40B-9F44-8939-2C41BB413711}"/>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DF6C5B7E-0058-1E45-91A4-F05B4BFE29D0}"/>
              </a:ext>
            </a:extLst>
          </p:cNvPr>
          <p:cNvSpPr>
            <a:spLocks noGrp="1"/>
          </p:cNvSpPr>
          <p:nvPr>
            <p:ph type="sldNum" sz="quarter" idx="12"/>
          </p:nvPr>
        </p:nvSpPr>
        <p:spPr/>
        <p:txBody>
          <a:bodyPr/>
          <a:lstStyle/>
          <a:p>
            <a:fld id="{6CA85888-044A-714E-B3CD-F554396D6D2E}" type="slidenum">
              <a:rPr lang="en-VN" smtClean="0"/>
              <a:t>‹#›</a:t>
            </a:fld>
            <a:endParaRPr lang="en-VN"/>
          </a:p>
        </p:txBody>
      </p:sp>
    </p:spTree>
    <p:extLst>
      <p:ext uri="{BB962C8B-B14F-4D97-AF65-F5344CB8AC3E}">
        <p14:creationId xmlns:p14="http://schemas.microsoft.com/office/powerpoint/2010/main" val="27240393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8D976-BB33-412D-943D-1453F5D961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DB2964-2201-435B-B1D2-CA2E49C6FA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BC4565-012F-4AD3-8F2A-63BF0D2B81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67C3F0-FC40-47F2-AB64-90E58AC2C520}"/>
              </a:ext>
            </a:extLst>
          </p:cNvPr>
          <p:cNvSpPr>
            <a:spLocks noGrp="1"/>
          </p:cNvSpPr>
          <p:nvPr>
            <p:ph type="dt" sz="half" idx="10"/>
          </p:nvPr>
        </p:nvSpPr>
        <p:spPr/>
        <p:txBody>
          <a:bodyPr/>
          <a:lstStyle/>
          <a:p>
            <a:fld id="{C0A90AD1-973D-4389-A2E4-8D19361EEBA0}" type="datetimeFigureOut">
              <a:rPr lang="en-US" smtClean="0"/>
              <a:t>3/28/2022</a:t>
            </a:fld>
            <a:endParaRPr lang="en-US"/>
          </a:p>
        </p:txBody>
      </p:sp>
      <p:sp>
        <p:nvSpPr>
          <p:cNvPr id="6" name="Footer Placeholder 5">
            <a:extLst>
              <a:ext uri="{FF2B5EF4-FFF2-40B4-BE49-F238E27FC236}">
                <a16:creationId xmlns:a16="http://schemas.microsoft.com/office/drawing/2014/main" id="{EEEB32A3-3D2A-4FAD-893E-7C72BE442E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54C965-49B4-499D-A581-4559BE8FBFF2}"/>
              </a:ext>
            </a:extLst>
          </p:cNvPr>
          <p:cNvSpPr>
            <a:spLocks noGrp="1"/>
          </p:cNvSpPr>
          <p:nvPr>
            <p:ph type="sldNum" sz="quarter" idx="12"/>
          </p:nvPr>
        </p:nvSpPr>
        <p:spPr/>
        <p:txBody>
          <a:bodyPr/>
          <a:lstStyle/>
          <a:p>
            <a:fld id="{6E637D49-9553-4CCC-9310-924704532A85}" type="slidenum">
              <a:rPr lang="en-US" smtClean="0"/>
              <a:t>‹#›</a:t>
            </a:fld>
            <a:endParaRPr lang="en-US"/>
          </a:p>
        </p:txBody>
      </p:sp>
    </p:spTree>
    <p:extLst>
      <p:ext uri="{BB962C8B-B14F-4D97-AF65-F5344CB8AC3E}">
        <p14:creationId xmlns:p14="http://schemas.microsoft.com/office/powerpoint/2010/main" val="21369527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DBC02-18AC-4AF3-8E1B-7A6AE302D9E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ACA69E-69F1-4B62-8EA4-D5E6A1870D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338685-99AA-49A1-937B-3646D34CEAE0}"/>
              </a:ext>
            </a:extLst>
          </p:cNvPr>
          <p:cNvSpPr>
            <a:spLocks noGrp="1"/>
          </p:cNvSpPr>
          <p:nvPr>
            <p:ph type="dt" sz="half" idx="10"/>
          </p:nvPr>
        </p:nvSpPr>
        <p:spPr/>
        <p:txBody>
          <a:bodyPr/>
          <a:lstStyle/>
          <a:p>
            <a:fld id="{C0A90AD1-973D-4389-A2E4-8D19361EEBA0}" type="datetimeFigureOut">
              <a:rPr lang="en-US" smtClean="0"/>
              <a:t>3/28/2022</a:t>
            </a:fld>
            <a:endParaRPr lang="en-US"/>
          </a:p>
        </p:txBody>
      </p:sp>
      <p:sp>
        <p:nvSpPr>
          <p:cNvPr id="5" name="Footer Placeholder 4">
            <a:extLst>
              <a:ext uri="{FF2B5EF4-FFF2-40B4-BE49-F238E27FC236}">
                <a16:creationId xmlns:a16="http://schemas.microsoft.com/office/drawing/2014/main" id="{160B1D0D-D932-4337-8CF8-48D22C30D4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73BC21-C926-4655-8BF3-086B702650F2}"/>
              </a:ext>
            </a:extLst>
          </p:cNvPr>
          <p:cNvSpPr>
            <a:spLocks noGrp="1"/>
          </p:cNvSpPr>
          <p:nvPr>
            <p:ph type="sldNum" sz="quarter" idx="12"/>
          </p:nvPr>
        </p:nvSpPr>
        <p:spPr/>
        <p:txBody>
          <a:bodyPr/>
          <a:lstStyle/>
          <a:p>
            <a:fld id="{6E637D49-9553-4CCC-9310-924704532A85}" type="slidenum">
              <a:rPr lang="en-US" smtClean="0"/>
              <a:t>‹#›</a:t>
            </a:fld>
            <a:endParaRPr lang="en-US"/>
          </a:p>
        </p:txBody>
      </p:sp>
    </p:spTree>
    <p:extLst>
      <p:ext uri="{BB962C8B-B14F-4D97-AF65-F5344CB8AC3E}">
        <p14:creationId xmlns:p14="http://schemas.microsoft.com/office/powerpoint/2010/main" val="17409692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2FA200-D876-42BC-9C3C-4BCE9C6506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DD9984-F53D-4BEB-86DC-EF4F99A06E9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B5D7F6-2D0E-405E-AC37-9C4120723169}"/>
              </a:ext>
            </a:extLst>
          </p:cNvPr>
          <p:cNvSpPr>
            <a:spLocks noGrp="1"/>
          </p:cNvSpPr>
          <p:nvPr>
            <p:ph type="dt" sz="half" idx="10"/>
          </p:nvPr>
        </p:nvSpPr>
        <p:spPr/>
        <p:txBody>
          <a:bodyPr/>
          <a:lstStyle/>
          <a:p>
            <a:fld id="{C0A90AD1-973D-4389-A2E4-8D19361EEBA0}" type="datetimeFigureOut">
              <a:rPr lang="en-US" smtClean="0"/>
              <a:t>3/28/2022</a:t>
            </a:fld>
            <a:endParaRPr lang="en-US"/>
          </a:p>
        </p:txBody>
      </p:sp>
      <p:sp>
        <p:nvSpPr>
          <p:cNvPr id="5" name="Footer Placeholder 4">
            <a:extLst>
              <a:ext uri="{FF2B5EF4-FFF2-40B4-BE49-F238E27FC236}">
                <a16:creationId xmlns:a16="http://schemas.microsoft.com/office/drawing/2014/main" id="{4480DA5A-1704-4D62-AE33-17A2147ABE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5706F1-92CA-45E6-A4F2-6552DD81F86D}"/>
              </a:ext>
            </a:extLst>
          </p:cNvPr>
          <p:cNvSpPr>
            <a:spLocks noGrp="1"/>
          </p:cNvSpPr>
          <p:nvPr>
            <p:ph type="sldNum" sz="quarter" idx="12"/>
          </p:nvPr>
        </p:nvSpPr>
        <p:spPr/>
        <p:txBody>
          <a:bodyPr/>
          <a:lstStyle/>
          <a:p>
            <a:fld id="{6E637D49-9553-4CCC-9310-924704532A85}" type="slidenum">
              <a:rPr lang="en-US" smtClean="0"/>
              <a:t>‹#›</a:t>
            </a:fld>
            <a:endParaRPr lang="en-US"/>
          </a:p>
        </p:txBody>
      </p:sp>
    </p:spTree>
    <p:extLst>
      <p:ext uri="{BB962C8B-B14F-4D97-AF65-F5344CB8AC3E}">
        <p14:creationId xmlns:p14="http://schemas.microsoft.com/office/powerpoint/2010/main" val="2247280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5D47F-72F1-FA4F-925B-2AF9B5891B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BD8B6551-569D-5A4C-8D7A-9256B67E76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E867F9-F647-2241-9B3A-709B62E0CFED}"/>
              </a:ext>
            </a:extLst>
          </p:cNvPr>
          <p:cNvSpPr>
            <a:spLocks noGrp="1"/>
          </p:cNvSpPr>
          <p:nvPr>
            <p:ph type="dt" sz="half" idx="10"/>
          </p:nvPr>
        </p:nvSpPr>
        <p:spPr/>
        <p:txBody>
          <a:bodyPr/>
          <a:lstStyle/>
          <a:p>
            <a:fld id="{02178767-6468-7F44-B78A-E3BD2B2DB6E7}" type="datetimeFigureOut">
              <a:rPr lang="en-VN" smtClean="0"/>
              <a:t>03/28/2022</a:t>
            </a:fld>
            <a:endParaRPr lang="en-VN"/>
          </a:p>
        </p:txBody>
      </p:sp>
      <p:sp>
        <p:nvSpPr>
          <p:cNvPr id="5" name="Footer Placeholder 4">
            <a:extLst>
              <a:ext uri="{FF2B5EF4-FFF2-40B4-BE49-F238E27FC236}">
                <a16:creationId xmlns:a16="http://schemas.microsoft.com/office/drawing/2014/main" id="{CD05DD4C-2E93-4049-8C69-6412ADBA6420}"/>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CECF7E0E-A311-0649-A618-AE2B12E56D47}"/>
              </a:ext>
            </a:extLst>
          </p:cNvPr>
          <p:cNvSpPr>
            <a:spLocks noGrp="1"/>
          </p:cNvSpPr>
          <p:nvPr>
            <p:ph type="sldNum" sz="quarter" idx="12"/>
          </p:nvPr>
        </p:nvSpPr>
        <p:spPr/>
        <p:txBody>
          <a:bodyPr/>
          <a:lstStyle/>
          <a:p>
            <a:fld id="{6CA85888-044A-714E-B3CD-F554396D6D2E}" type="slidenum">
              <a:rPr lang="en-VN" smtClean="0"/>
              <a:t>‹#›</a:t>
            </a:fld>
            <a:endParaRPr lang="en-VN"/>
          </a:p>
        </p:txBody>
      </p:sp>
    </p:spTree>
    <p:extLst>
      <p:ext uri="{BB962C8B-B14F-4D97-AF65-F5344CB8AC3E}">
        <p14:creationId xmlns:p14="http://schemas.microsoft.com/office/powerpoint/2010/main" val="2020310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80BF4-4932-5647-BB16-6BCDED8C0142}"/>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DE95387D-F258-8D45-B255-25893E7F43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8AA42B2F-2BEE-AC4B-8786-2D07B7CD28B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C8896577-AC6F-E245-B526-EFD825BAED8E}"/>
              </a:ext>
            </a:extLst>
          </p:cNvPr>
          <p:cNvSpPr>
            <a:spLocks noGrp="1"/>
          </p:cNvSpPr>
          <p:nvPr>
            <p:ph type="dt" sz="half" idx="10"/>
          </p:nvPr>
        </p:nvSpPr>
        <p:spPr/>
        <p:txBody>
          <a:bodyPr/>
          <a:lstStyle/>
          <a:p>
            <a:fld id="{02178767-6468-7F44-B78A-E3BD2B2DB6E7}" type="datetimeFigureOut">
              <a:rPr lang="en-VN" smtClean="0"/>
              <a:t>03/28/2022</a:t>
            </a:fld>
            <a:endParaRPr lang="en-VN"/>
          </a:p>
        </p:txBody>
      </p:sp>
      <p:sp>
        <p:nvSpPr>
          <p:cNvPr id="6" name="Footer Placeholder 5">
            <a:extLst>
              <a:ext uri="{FF2B5EF4-FFF2-40B4-BE49-F238E27FC236}">
                <a16:creationId xmlns:a16="http://schemas.microsoft.com/office/drawing/2014/main" id="{B67FF1E2-2EDB-CF42-98BA-F166A396FC10}"/>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A0F6848B-D562-1244-A573-99759A24EB97}"/>
              </a:ext>
            </a:extLst>
          </p:cNvPr>
          <p:cNvSpPr>
            <a:spLocks noGrp="1"/>
          </p:cNvSpPr>
          <p:nvPr>
            <p:ph type="sldNum" sz="quarter" idx="12"/>
          </p:nvPr>
        </p:nvSpPr>
        <p:spPr/>
        <p:txBody>
          <a:bodyPr/>
          <a:lstStyle/>
          <a:p>
            <a:fld id="{6CA85888-044A-714E-B3CD-F554396D6D2E}" type="slidenum">
              <a:rPr lang="en-VN" smtClean="0"/>
              <a:t>‹#›</a:t>
            </a:fld>
            <a:endParaRPr lang="en-VN"/>
          </a:p>
        </p:txBody>
      </p:sp>
    </p:spTree>
    <p:extLst>
      <p:ext uri="{BB962C8B-B14F-4D97-AF65-F5344CB8AC3E}">
        <p14:creationId xmlns:p14="http://schemas.microsoft.com/office/powerpoint/2010/main" val="2206652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DEDD5-EF4D-3644-BF19-8A367B729A79}"/>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C12C3D4F-E4C4-864F-B9B9-60DDCE3AF0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AB4C7C-79A3-9F4B-AD08-0CDC0573AC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A2210A59-BDC8-2A4A-AA10-D25464DEEF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FB8B93-CAFA-3D4C-B007-E6847D4881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025D8243-99EB-5244-B444-F9F992BDD2A8}"/>
              </a:ext>
            </a:extLst>
          </p:cNvPr>
          <p:cNvSpPr>
            <a:spLocks noGrp="1"/>
          </p:cNvSpPr>
          <p:nvPr>
            <p:ph type="dt" sz="half" idx="10"/>
          </p:nvPr>
        </p:nvSpPr>
        <p:spPr/>
        <p:txBody>
          <a:bodyPr/>
          <a:lstStyle/>
          <a:p>
            <a:fld id="{02178767-6468-7F44-B78A-E3BD2B2DB6E7}" type="datetimeFigureOut">
              <a:rPr lang="en-VN" smtClean="0"/>
              <a:t>03/28/2022</a:t>
            </a:fld>
            <a:endParaRPr lang="en-VN"/>
          </a:p>
        </p:txBody>
      </p:sp>
      <p:sp>
        <p:nvSpPr>
          <p:cNvPr id="8" name="Footer Placeholder 7">
            <a:extLst>
              <a:ext uri="{FF2B5EF4-FFF2-40B4-BE49-F238E27FC236}">
                <a16:creationId xmlns:a16="http://schemas.microsoft.com/office/drawing/2014/main" id="{B79E70A8-B9AE-1A49-8352-0E65168E2D47}"/>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3044D0CA-A8F5-1844-9684-421F0850267D}"/>
              </a:ext>
            </a:extLst>
          </p:cNvPr>
          <p:cNvSpPr>
            <a:spLocks noGrp="1"/>
          </p:cNvSpPr>
          <p:nvPr>
            <p:ph type="sldNum" sz="quarter" idx="12"/>
          </p:nvPr>
        </p:nvSpPr>
        <p:spPr/>
        <p:txBody>
          <a:bodyPr/>
          <a:lstStyle/>
          <a:p>
            <a:fld id="{6CA85888-044A-714E-B3CD-F554396D6D2E}" type="slidenum">
              <a:rPr lang="en-VN" smtClean="0"/>
              <a:t>‹#›</a:t>
            </a:fld>
            <a:endParaRPr lang="en-VN"/>
          </a:p>
        </p:txBody>
      </p:sp>
    </p:spTree>
    <p:extLst>
      <p:ext uri="{BB962C8B-B14F-4D97-AF65-F5344CB8AC3E}">
        <p14:creationId xmlns:p14="http://schemas.microsoft.com/office/powerpoint/2010/main" val="1547609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9E5C0-C866-D44F-A003-2C28BF326115}"/>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4B1CA75B-2127-6F46-BD44-072BB64377CC}"/>
              </a:ext>
            </a:extLst>
          </p:cNvPr>
          <p:cNvSpPr>
            <a:spLocks noGrp="1"/>
          </p:cNvSpPr>
          <p:nvPr>
            <p:ph type="dt" sz="half" idx="10"/>
          </p:nvPr>
        </p:nvSpPr>
        <p:spPr/>
        <p:txBody>
          <a:bodyPr/>
          <a:lstStyle/>
          <a:p>
            <a:fld id="{02178767-6468-7F44-B78A-E3BD2B2DB6E7}" type="datetimeFigureOut">
              <a:rPr lang="en-VN" smtClean="0"/>
              <a:t>03/28/2022</a:t>
            </a:fld>
            <a:endParaRPr lang="en-VN"/>
          </a:p>
        </p:txBody>
      </p:sp>
      <p:sp>
        <p:nvSpPr>
          <p:cNvPr id="4" name="Footer Placeholder 3">
            <a:extLst>
              <a:ext uri="{FF2B5EF4-FFF2-40B4-BE49-F238E27FC236}">
                <a16:creationId xmlns:a16="http://schemas.microsoft.com/office/drawing/2014/main" id="{04346C56-B621-E945-A576-960875528857}"/>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EC68240D-C944-A542-81B1-B0F166082272}"/>
              </a:ext>
            </a:extLst>
          </p:cNvPr>
          <p:cNvSpPr>
            <a:spLocks noGrp="1"/>
          </p:cNvSpPr>
          <p:nvPr>
            <p:ph type="sldNum" sz="quarter" idx="12"/>
          </p:nvPr>
        </p:nvSpPr>
        <p:spPr/>
        <p:txBody>
          <a:bodyPr/>
          <a:lstStyle/>
          <a:p>
            <a:fld id="{6CA85888-044A-714E-B3CD-F554396D6D2E}" type="slidenum">
              <a:rPr lang="en-VN" smtClean="0"/>
              <a:t>‹#›</a:t>
            </a:fld>
            <a:endParaRPr lang="en-VN"/>
          </a:p>
        </p:txBody>
      </p:sp>
    </p:spTree>
    <p:extLst>
      <p:ext uri="{BB962C8B-B14F-4D97-AF65-F5344CB8AC3E}">
        <p14:creationId xmlns:p14="http://schemas.microsoft.com/office/powerpoint/2010/main" val="3433819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6E6883-9656-6C43-BB4C-FEFA966BFBD8}"/>
              </a:ext>
            </a:extLst>
          </p:cNvPr>
          <p:cNvSpPr>
            <a:spLocks noGrp="1"/>
          </p:cNvSpPr>
          <p:nvPr>
            <p:ph type="dt" sz="half" idx="10"/>
          </p:nvPr>
        </p:nvSpPr>
        <p:spPr/>
        <p:txBody>
          <a:bodyPr/>
          <a:lstStyle/>
          <a:p>
            <a:fld id="{02178767-6468-7F44-B78A-E3BD2B2DB6E7}" type="datetimeFigureOut">
              <a:rPr lang="en-VN" smtClean="0"/>
              <a:t>03/28/2022</a:t>
            </a:fld>
            <a:endParaRPr lang="en-VN"/>
          </a:p>
        </p:txBody>
      </p:sp>
      <p:sp>
        <p:nvSpPr>
          <p:cNvPr id="3" name="Footer Placeholder 2">
            <a:extLst>
              <a:ext uri="{FF2B5EF4-FFF2-40B4-BE49-F238E27FC236}">
                <a16:creationId xmlns:a16="http://schemas.microsoft.com/office/drawing/2014/main" id="{717DA297-45C3-3C44-AA57-8E7A1821CA4F}"/>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E7E02C25-C391-554E-BFA2-B3FB9D44310E}"/>
              </a:ext>
            </a:extLst>
          </p:cNvPr>
          <p:cNvSpPr>
            <a:spLocks noGrp="1"/>
          </p:cNvSpPr>
          <p:nvPr>
            <p:ph type="sldNum" sz="quarter" idx="12"/>
          </p:nvPr>
        </p:nvSpPr>
        <p:spPr/>
        <p:txBody>
          <a:bodyPr/>
          <a:lstStyle/>
          <a:p>
            <a:fld id="{6CA85888-044A-714E-B3CD-F554396D6D2E}" type="slidenum">
              <a:rPr lang="en-VN" smtClean="0"/>
              <a:t>‹#›</a:t>
            </a:fld>
            <a:endParaRPr lang="en-VN"/>
          </a:p>
        </p:txBody>
      </p:sp>
    </p:spTree>
    <p:extLst>
      <p:ext uri="{BB962C8B-B14F-4D97-AF65-F5344CB8AC3E}">
        <p14:creationId xmlns:p14="http://schemas.microsoft.com/office/powerpoint/2010/main" val="367332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31802-D5FF-E940-BC99-343AB2B261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A0321E2B-32F9-4A42-BBC3-3CB3601773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D195BEED-40E1-4A48-80A5-C72F3BCAB6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0DF9CD-A91E-984E-AD11-936739959477}"/>
              </a:ext>
            </a:extLst>
          </p:cNvPr>
          <p:cNvSpPr>
            <a:spLocks noGrp="1"/>
          </p:cNvSpPr>
          <p:nvPr>
            <p:ph type="dt" sz="half" idx="10"/>
          </p:nvPr>
        </p:nvSpPr>
        <p:spPr/>
        <p:txBody>
          <a:bodyPr/>
          <a:lstStyle/>
          <a:p>
            <a:fld id="{02178767-6468-7F44-B78A-E3BD2B2DB6E7}" type="datetimeFigureOut">
              <a:rPr lang="en-VN" smtClean="0"/>
              <a:t>03/28/2022</a:t>
            </a:fld>
            <a:endParaRPr lang="en-VN"/>
          </a:p>
        </p:txBody>
      </p:sp>
      <p:sp>
        <p:nvSpPr>
          <p:cNvPr id="6" name="Footer Placeholder 5">
            <a:extLst>
              <a:ext uri="{FF2B5EF4-FFF2-40B4-BE49-F238E27FC236}">
                <a16:creationId xmlns:a16="http://schemas.microsoft.com/office/drawing/2014/main" id="{392B1146-7BA3-7E47-B636-A1B9E239B40B}"/>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71C49690-A38A-1341-B7DA-A1AF0212A236}"/>
              </a:ext>
            </a:extLst>
          </p:cNvPr>
          <p:cNvSpPr>
            <a:spLocks noGrp="1"/>
          </p:cNvSpPr>
          <p:nvPr>
            <p:ph type="sldNum" sz="quarter" idx="12"/>
          </p:nvPr>
        </p:nvSpPr>
        <p:spPr/>
        <p:txBody>
          <a:bodyPr/>
          <a:lstStyle/>
          <a:p>
            <a:fld id="{6CA85888-044A-714E-B3CD-F554396D6D2E}" type="slidenum">
              <a:rPr lang="en-VN" smtClean="0"/>
              <a:t>‹#›</a:t>
            </a:fld>
            <a:endParaRPr lang="en-VN"/>
          </a:p>
        </p:txBody>
      </p:sp>
    </p:spTree>
    <p:extLst>
      <p:ext uri="{BB962C8B-B14F-4D97-AF65-F5344CB8AC3E}">
        <p14:creationId xmlns:p14="http://schemas.microsoft.com/office/powerpoint/2010/main" val="3841603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F6F28-1E21-4F49-A3DD-0009845E96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3E4C106C-36E7-F947-BE6D-150C596C0B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CCC196EE-4BDA-584F-8EA5-4B183548C5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E1C81F-A644-B247-88F3-47F40AC52472}"/>
              </a:ext>
            </a:extLst>
          </p:cNvPr>
          <p:cNvSpPr>
            <a:spLocks noGrp="1"/>
          </p:cNvSpPr>
          <p:nvPr>
            <p:ph type="dt" sz="half" idx="10"/>
          </p:nvPr>
        </p:nvSpPr>
        <p:spPr/>
        <p:txBody>
          <a:bodyPr/>
          <a:lstStyle/>
          <a:p>
            <a:fld id="{02178767-6468-7F44-B78A-E3BD2B2DB6E7}" type="datetimeFigureOut">
              <a:rPr lang="en-VN" smtClean="0"/>
              <a:t>03/28/2022</a:t>
            </a:fld>
            <a:endParaRPr lang="en-VN"/>
          </a:p>
        </p:txBody>
      </p:sp>
      <p:sp>
        <p:nvSpPr>
          <p:cNvPr id="6" name="Footer Placeholder 5">
            <a:extLst>
              <a:ext uri="{FF2B5EF4-FFF2-40B4-BE49-F238E27FC236}">
                <a16:creationId xmlns:a16="http://schemas.microsoft.com/office/drawing/2014/main" id="{1B95EF88-C781-D740-A364-EF5AC9F86857}"/>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8F3A5C76-3DD6-B846-A33A-7030A2046671}"/>
              </a:ext>
            </a:extLst>
          </p:cNvPr>
          <p:cNvSpPr>
            <a:spLocks noGrp="1"/>
          </p:cNvSpPr>
          <p:nvPr>
            <p:ph type="sldNum" sz="quarter" idx="12"/>
          </p:nvPr>
        </p:nvSpPr>
        <p:spPr/>
        <p:txBody>
          <a:bodyPr/>
          <a:lstStyle/>
          <a:p>
            <a:fld id="{6CA85888-044A-714E-B3CD-F554396D6D2E}" type="slidenum">
              <a:rPr lang="en-VN" smtClean="0"/>
              <a:t>‹#›</a:t>
            </a:fld>
            <a:endParaRPr lang="en-VN"/>
          </a:p>
        </p:txBody>
      </p:sp>
    </p:spTree>
    <p:extLst>
      <p:ext uri="{BB962C8B-B14F-4D97-AF65-F5344CB8AC3E}">
        <p14:creationId xmlns:p14="http://schemas.microsoft.com/office/powerpoint/2010/main" val="12889226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AFB8DB-9819-5E49-ACD7-1C1EFDB959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951A7E66-CD52-7145-8DF6-AB0A7A4B1A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D1826F32-1B70-9F4A-81C9-79968D7EFB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178767-6468-7F44-B78A-E3BD2B2DB6E7}" type="datetimeFigureOut">
              <a:rPr lang="en-VN" smtClean="0"/>
              <a:t>03/28/2022</a:t>
            </a:fld>
            <a:endParaRPr lang="en-VN"/>
          </a:p>
        </p:txBody>
      </p:sp>
      <p:sp>
        <p:nvSpPr>
          <p:cNvPr id="5" name="Footer Placeholder 4">
            <a:extLst>
              <a:ext uri="{FF2B5EF4-FFF2-40B4-BE49-F238E27FC236}">
                <a16:creationId xmlns:a16="http://schemas.microsoft.com/office/drawing/2014/main" id="{84428DCC-ACD2-E641-98E6-41570F8247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C8527E81-A8DE-AE43-8502-6ABDA39949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A85888-044A-714E-B3CD-F554396D6D2E}" type="slidenum">
              <a:rPr lang="en-VN" smtClean="0"/>
              <a:t>‹#›</a:t>
            </a:fld>
            <a:endParaRPr lang="en-VN"/>
          </a:p>
        </p:txBody>
      </p:sp>
    </p:spTree>
    <p:extLst>
      <p:ext uri="{BB962C8B-B14F-4D97-AF65-F5344CB8AC3E}">
        <p14:creationId xmlns:p14="http://schemas.microsoft.com/office/powerpoint/2010/main" val="7181812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D376A1-1601-4A04-9B05-0933DE3BD9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147B67A-8C19-44C4-AF7A-4A722765B6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4BEC19-42FE-46F1-91F8-2A54EE5F00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A90AD1-973D-4389-A2E4-8D19361EEBA0}" type="datetimeFigureOut">
              <a:rPr lang="en-US" smtClean="0"/>
              <a:t>3/28/2022</a:t>
            </a:fld>
            <a:endParaRPr lang="en-US"/>
          </a:p>
        </p:txBody>
      </p:sp>
      <p:sp>
        <p:nvSpPr>
          <p:cNvPr id="5" name="Footer Placeholder 4">
            <a:extLst>
              <a:ext uri="{FF2B5EF4-FFF2-40B4-BE49-F238E27FC236}">
                <a16:creationId xmlns:a16="http://schemas.microsoft.com/office/drawing/2014/main" id="{8BB8FA71-5621-450C-8F4B-2E35A30280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DA0345-F680-4077-8D22-DDC2CFC010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637D49-9553-4CCC-9310-924704532A85}" type="slidenum">
              <a:rPr lang="en-US" smtClean="0"/>
              <a:t>‹#›</a:t>
            </a:fld>
            <a:endParaRPr lang="en-US"/>
          </a:p>
        </p:txBody>
      </p:sp>
    </p:spTree>
    <p:extLst>
      <p:ext uri="{BB962C8B-B14F-4D97-AF65-F5344CB8AC3E}">
        <p14:creationId xmlns:p14="http://schemas.microsoft.com/office/powerpoint/2010/main" val="41606928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7.jp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Harkin on Wellness Symposium logo containing black and green text with a locker symbol and leaves pattern.&#10;">
            <a:extLst>
              <a:ext uri="{FF2B5EF4-FFF2-40B4-BE49-F238E27FC236}">
                <a16:creationId xmlns:a16="http://schemas.microsoft.com/office/drawing/2014/main" id="{187721A0-F7F4-EF42-BFB5-42BA321BCAC2}"/>
              </a:ext>
            </a:extLst>
          </p:cNvPr>
          <p:cNvPicPr>
            <a:picLocks noChangeAspect="1"/>
          </p:cNvPicPr>
          <p:nvPr/>
        </p:nvPicPr>
        <p:blipFill>
          <a:blip r:embed="rId2"/>
          <a:stretch>
            <a:fillRect/>
          </a:stretch>
        </p:blipFill>
        <p:spPr>
          <a:xfrm>
            <a:off x="709484" y="546100"/>
            <a:ext cx="4675316" cy="1306527"/>
          </a:xfrm>
          <a:prstGeom prst="rect">
            <a:avLst/>
          </a:prstGeom>
        </p:spPr>
      </p:pic>
      <p:sp>
        <p:nvSpPr>
          <p:cNvPr id="13" name="TextBox 12">
            <a:extLst>
              <a:ext uri="{FF2B5EF4-FFF2-40B4-BE49-F238E27FC236}">
                <a16:creationId xmlns:a16="http://schemas.microsoft.com/office/drawing/2014/main" id="{663485EC-18C4-9A4D-8A03-4668FD2ADFB0}"/>
              </a:ext>
            </a:extLst>
          </p:cNvPr>
          <p:cNvSpPr txBox="1"/>
          <p:nvPr/>
        </p:nvSpPr>
        <p:spPr>
          <a:xfrm>
            <a:off x="628073" y="2026614"/>
            <a:ext cx="11231418" cy="1754326"/>
          </a:xfrm>
          <a:prstGeom prst="rect">
            <a:avLst/>
          </a:prstGeom>
          <a:noFill/>
        </p:spPr>
        <p:txBody>
          <a:bodyPr wrap="square" rtlCol="0">
            <a:spAutoFit/>
          </a:bodyPr>
          <a:lstStyle/>
          <a:p>
            <a:pPr algn="ctr"/>
            <a:r>
              <a:rPr lang="en-US" sz="5400" b="1" dirty="0">
                <a:solidFill>
                  <a:srgbClr val="70AA48"/>
                </a:solidFill>
                <a:latin typeface="Helvetica Neue" panose="02000403000000020004" pitchFamily="2" charset="0"/>
                <a:ea typeface="Helvetica Neue" panose="02000403000000020004" pitchFamily="2" charset="0"/>
              </a:rPr>
              <a:t>National Strategy on Food: </a:t>
            </a:r>
          </a:p>
          <a:p>
            <a:pPr algn="ctr"/>
            <a:r>
              <a:rPr lang="en-US" sz="5400" b="1" dirty="0">
                <a:solidFill>
                  <a:srgbClr val="70AA48"/>
                </a:solidFill>
                <a:latin typeface="Helvetica Neue" panose="02000403000000020004" pitchFamily="2" charset="0"/>
                <a:ea typeface="Helvetica Neue" panose="02000403000000020004" pitchFamily="2" charset="0"/>
              </a:rPr>
              <a:t>The Next Farm Bill</a:t>
            </a:r>
            <a:endParaRPr lang="en-VN" sz="5400" b="1" dirty="0">
              <a:solidFill>
                <a:srgbClr val="70AA48"/>
              </a:solidFill>
              <a:latin typeface="Helvetica Neue" panose="02000403000000020004" pitchFamily="2" charset="0"/>
              <a:ea typeface="Helvetica Neue" panose="02000403000000020004" pitchFamily="2" charset="0"/>
            </a:endParaRPr>
          </a:p>
        </p:txBody>
      </p:sp>
      <p:sp>
        <p:nvSpPr>
          <p:cNvPr id="15" name="TextBox 14">
            <a:extLst>
              <a:ext uri="{FF2B5EF4-FFF2-40B4-BE49-F238E27FC236}">
                <a16:creationId xmlns:a16="http://schemas.microsoft.com/office/drawing/2014/main" id="{AE95941D-47C0-9B48-A658-920E91EBA3B0}"/>
              </a:ext>
            </a:extLst>
          </p:cNvPr>
          <p:cNvSpPr txBox="1"/>
          <p:nvPr/>
        </p:nvSpPr>
        <p:spPr>
          <a:xfrm>
            <a:off x="1781573" y="3954927"/>
            <a:ext cx="8628853" cy="1384995"/>
          </a:xfrm>
          <a:prstGeom prst="rect">
            <a:avLst/>
          </a:prstGeom>
          <a:noFill/>
        </p:spPr>
        <p:txBody>
          <a:bodyPr wrap="square" rtlCol="0">
            <a:spAutoFit/>
          </a:bodyPr>
          <a:lstStyle/>
          <a:p>
            <a:pPr algn="ctr"/>
            <a:r>
              <a:rPr lang="en-US" sz="2800" b="1" dirty="0">
                <a:latin typeface="Helvetica Neue" panose="02000403000000020004" pitchFamily="2" charset="0"/>
                <a:ea typeface="Helvetica Neue" panose="02000403000000020004" pitchFamily="2" charset="0"/>
              </a:rPr>
              <a:t>Parke Wilde</a:t>
            </a:r>
          </a:p>
          <a:p>
            <a:pPr algn="ctr"/>
            <a:r>
              <a:rPr lang="en-US" sz="2800" b="1" dirty="0">
                <a:latin typeface="Helvetica Neue" panose="02000403000000020004" pitchFamily="2" charset="0"/>
                <a:ea typeface="Helvetica Neue" panose="02000403000000020004" pitchFamily="2" charset="0"/>
              </a:rPr>
              <a:t>Friedman School of Nutrition Science and Policy</a:t>
            </a:r>
          </a:p>
          <a:p>
            <a:pPr algn="ctr"/>
            <a:r>
              <a:rPr lang="en-US" sz="2800" b="1" dirty="0">
                <a:latin typeface="Helvetica Neue" panose="02000403000000020004" pitchFamily="2" charset="0"/>
                <a:ea typeface="Helvetica Neue" panose="02000403000000020004" pitchFamily="2" charset="0"/>
              </a:rPr>
              <a:t>Tufts University</a:t>
            </a:r>
            <a:endParaRPr lang="en-VN" sz="2800" b="1" dirty="0">
              <a:latin typeface="Helvetica Neue" panose="02000403000000020004" pitchFamily="2" charset="0"/>
              <a:ea typeface="Helvetica Neue" panose="02000403000000020004" pitchFamily="2" charset="0"/>
            </a:endParaRPr>
          </a:p>
        </p:txBody>
      </p:sp>
      <p:pic>
        <p:nvPicPr>
          <p:cNvPr id="28" name="Picture 27" descr="An image containing leaves pattern.">
            <a:extLst>
              <a:ext uri="{FF2B5EF4-FFF2-40B4-BE49-F238E27FC236}">
                <a16:creationId xmlns:a16="http://schemas.microsoft.com/office/drawing/2014/main" id="{3CF3D4F0-C1E8-A74D-9376-F69932F18FCF}"/>
              </a:ext>
            </a:extLst>
          </p:cNvPr>
          <p:cNvPicPr>
            <a:picLocks noChangeAspect="1"/>
          </p:cNvPicPr>
          <p:nvPr/>
        </p:nvPicPr>
        <p:blipFill>
          <a:blip r:embed="rId3"/>
          <a:stretch>
            <a:fillRect/>
          </a:stretch>
        </p:blipFill>
        <p:spPr>
          <a:xfrm>
            <a:off x="7112000" y="3425550"/>
            <a:ext cx="5080000" cy="3628571"/>
          </a:xfrm>
          <a:prstGeom prst="rect">
            <a:avLst/>
          </a:prstGeom>
        </p:spPr>
      </p:pic>
      <p:sp>
        <p:nvSpPr>
          <p:cNvPr id="29" name="TextBox 28">
            <a:extLst>
              <a:ext uri="{FF2B5EF4-FFF2-40B4-BE49-F238E27FC236}">
                <a16:creationId xmlns:a16="http://schemas.microsoft.com/office/drawing/2014/main" id="{C76248DA-751D-F745-BBB3-A32698E4335B}"/>
              </a:ext>
            </a:extLst>
          </p:cNvPr>
          <p:cNvSpPr txBox="1"/>
          <p:nvPr/>
        </p:nvSpPr>
        <p:spPr>
          <a:xfrm>
            <a:off x="4804967" y="491477"/>
            <a:ext cx="6846848" cy="646331"/>
          </a:xfrm>
          <a:prstGeom prst="rect">
            <a:avLst/>
          </a:prstGeom>
          <a:noFill/>
        </p:spPr>
        <p:txBody>
          <a:bodyPr wrap="square" rtlCol="0">
            <a:spAutoFit/>
          </a:bodyPr>
          <a:lstStyle/>
          <a:p>
            <a:pPr algn="r"/>
            <a:r>
              <a:rPr lang="en-VN" dirty="0">
                <a:solidFill>
                  <a:srgbClr val="70AA48"/>
                </a:solidFill>
                <a:latin typeface="HelveticaNeueLT Std Med Cn" panose="020B0606030502030204" pitchFamily="34" charset="0"/>
              </a:rPr>
              <a:t>Nutrition Security</a:t>
            </a:r>
          </a:p>
          <a:p>
            <a:pPr algn="r"/>
            <a:r>
              <a:rPr lang="en-VN" dirty="0">
                <a:solidFill>
                  <a:schemeClr val="tx1">
                    <a:lumMod val="95000"/>
                    <a:lumOff val="5000"/>
                  </a:schemeClr>
                </a:solidFill>
                <a:latin typeface="HelveticaNeueLT Std Med Cn" panose="020B0606030502030204" pitchFamily="34" charset="0"/>
              </a:rPr>
              <a:t>Embracing solutions that nourish the nation</a:t>
            </a:r>
          </a:p>
        </p:txBody>
      </p:sp>
    </p:spTree>
    <p:extLst>
      <p:ext uri="{BB962C8B-B14F-4D97-AF65-F5344CB8AC3E}">
        <p14:creationId xmlns:p14="http://schemas.microsoft.com/office/powerpoint/2010/main" val="17340654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arkin on Wellness Symposium logo containing black and green text with a locker symbol and leaves pattern.&#10;">
            <a:extLst>
              <a:ext uri="{FF2B5EF4-FFF2-40B4-BE49-F238E27FC236}">
                <a16:creationId xmlns:a16="http://schemas.microsoft.com/office/drawing/2014/main" id="{B1299D9D-D9CF-DB47-B467-D71E78ADDBEE}"/>
              </a:ext>
            </a:extLst>
          </p:cNvPr>
          <p:cNvPicPr>
            <a:picLocks noChangeAspect="1"/>
          </p:cNvPicPr>
          <p:nvPr/>
        </p:nvPicPr>
        <p:blipFill>
          <a:blip r:embed="rId2"/>
          <a:stretch>
            <a:fillRect/>
          </a:stretch>
        </p:blipFill>
        <p:spPr>
          <a:xfrm>
            <a:off x="9435638" y="508000"/>
            <a:ext cx="3263564" cy="912010"/>
          </a:xfrm>
          <a:prstGeom prst="rect">
            <a:avLst/>
          </a:prstGeom>
        </p:spPr>
      </p:pic>
      <p:sp>
        <p:nvSpPr>
          <p:cNvPr id="5" name="TextBox 4">
            <a:extLst>
              <a:ext uri="{FF2B5EF4-FFF2-40B4-BE49-F238E27FC236}">
                <a16:creationId xmlns:a16="http://schemas.microsoft.com/office/drawing/2014/main" id="{399C0522-4A58-AA45-9B48-71DE49B828AA}"/>
              </a:ext>
            </a:extLst>
          </p:cNvPr>
          <p:cNvSpPr txBox="1"/>
          <p:nvPr/>
        </p:nvSpPr>
        <p:spPr>
          <a:xfrm>
            <a:off x="798286" y="508000"/>
            <a:ext cx="5109028" cy="707886"/>
          </a:xfrm>
          <a:prstGeom prst="rect">
            <a:avLst/>
          </a:prstGeom>
          <a:noFill/>
        </p:spPr>
        <p:txBody>
          <a:bodyPr wrap="square" rtlCol="0">
            <a:spAutoFit/>
          </a:bodyPr>
          <a:lstStyle/>
          <a:p>
            <a:r>
              <a:rPr lang="en-US" sz="4000" b="1" dirty="0">
                <a:solidFill>
                  <a:srgbClr val="70AA48"/>
                </a:solidFill>
                <a:latin typeface="Helvetica Neue" panose="02000403000000020004" pitchFamily="2" charset="0"/>
                <a:ea typeface="Helvetica Neue" panose="02000403000000020004" pitchFamily="2" charset="0"/>
              </a:rPr>
              <a:t>Outline</a:t>
            </a:r>
            <a:r>
              <a:rPr lang="en-VN" sz="3600" b="1" dirty="0">
                <a:solidFill>
                  <a:schemeClr val="accent6">
                    <a:lumMod val="75000"/>
                  </a:schemeClr>
                </a:solidFill>
                <a:latin typeface="Helvetica Neue" panose="02000403000000020004" pitchFamily="2" charset="0"/>
                <a:ea typeface="Helvetica Neue" panose="02000403000000020004" pitchFamily="2" charset="0"/>
              </a:rPr>
              <a:t> </a:t>
            </a:r>
          </a:p>
        </p:txBody>
      </p:sp>
      <p:sp>
        <p:nvSpPr>
          <p:cNvPr id="8" name="TextBox 7">
            <a:extLst>
              <a:ext uri="{FF2B5EF4-FFF2-40B4-BE49-F238E27FC236}">
                <a16:creationId xmlns:a16="http://schemas.microsoft.com/office/drawing/2014/main" id="{E8D1F70B-E44F-EB49-9357-EAA206FAE2F9}"/>
              </a:ext>
            </a:extLst>
          </p:cNvPr>
          <p:cNvSpPr txBox="1"/>
          <p:nvPr/>
        </p:nvSpPr>
        <p:spPr>
          <a:xfrm>
            <a:off x="798286" y="2011680"/>
            <a:ext cx="10894949" cy="584775"/>
          </a:xfrm>
          <a:prstGeom prst="rect">
            <a:avLst/>
          </a:prstGeom>
          <a:noFill/>
        </p:spPr>
        <p:txBody>
          <a:bodyPr wrap="square" rtlCol="0">
            <a:spAutoFit/>
          </a:bodyPr>
          <a:lstStyle/>
          <a:p>
            <a:pPr marL="285750" indent="-285750">
              <a:buFont typeface="Wingdings" pitchFamily="2" charset="2"/>
              <a:buChar char="§"/>
            </a:pPr>
            <a:r>
              <a:rPr lang="en-GB" sz="3200" dirty="0">
                <a:solidFill>
                  <a:schemeClr val="bg1">
                    <a:lumMod val="85000"/>
                  </a:schemeClr>
                </a:solidFill>
                <a:latin typeface="Helvetica Neue" panose="02000403000000020004" pitchFamily="2" charset="0"/>
                <a:ea typeface="Helvetica Neue" panose="02000403000000020004" pitchFamily="2" charset="0"/>
                <a:cs typeface="Helvetica Neue Medium" panose="02000503000000020004" pitchFamily="2" charset="0"/>
              </a:rPr>
              <a:t>The Thrifty Food Plan (TFP) and the cost of healthy food.</a:t>
            </a:r>
            <a:endParaRPr lang="en-VN" sz="3200" dirty="0">
              <a:solidFill>
                <a:schemeClr val="bg1">
                  <a:lumMod val="85000"/>
                </a:schemeClr>
              </a:solidFill>
              <a:latin typeface="Helvetica Neue" panose="02000403000000020004" pitchFamily="2" charset="0"/>
              <a:ea typeface="Helvetica Neue" panose="02000403000000020004" pitchFamily="2" charset="0"/>
              <a:cs typeface="Helvetica Neue Medium" panose="02000503000000020004" pitchFamily="2" charset="0"/>
            </a:endParaRPr>
          </a:p>
        </p:txBody>
      </p:sp>
      <p:sp>
        <p:nvSpPr>
          <p:cNvPr id="9" name="TextBox 8">
            <a:extLst>
              <a:ext uri="{FF2B5EF4-FFF2-40B4-BE49-F238E27FC236}">
                <a16:creationId xmlns:a16="http://schemas.microsoft.com/office/drawing/2014/main" id="{C1EFFF9F-52FA-204A-B69A-86773AD53A9F}"/>
              </a:ext>
            </a:extLst>
          </p:cNvPr>
          <p:cNvSpPr txBox="1"/>
          <p:nvPr/>
        </p:nvSpPr>
        <p:spPr>
          <a:xfrm>
            <a:off x="798286" y="3429000"/>
            <a:ext cx="5961743" cy="584775"/>
          </a:xfrm>
          <a:prstGeom prst="rect">
            <a:avLst/>
          </a:prstGeom>
          <a:noFill/>
        </p:spPr>
        <p:txBody>
          <a:bodyPr wrap="square" rtlCol="0">
            <a:spAutoFit/>
          </a:bodyPr>
          <a:lstStyle/>
          <a:p>
            <a:pPr marL="285750" indent="-285750">
              <a:buFont typeface="Wingdings" pitchFamily="2" charset="2"/>
              <a:buChar char="§"/>
            </a:pPr>
            <a:r>
              <a:rPr lang="en-GB" sz="3200" dirty="0">
                <a:latin typeface="Helvetica Neue" panose="02000403000000020004" pitchFamily="2" charset="0"/>
                <a:ea typeface="Helvetica Neue" panose="02000403000000020004" pitchFamily="2" charset="0"/>
              </a:rPr>
              <a:t>SNAP healthy incentives.</a:t>
            </a:r>
            <a:endParaRPr lang="en-VN" sz="3200" dirty="0">
              <a:latin typeface="Helvetica Neue" panose="02000403000000020004" pitchFamily="2" charset="0"/>
              <a:ea typeface="Helvetica Neue" panose="02000403000000020004" pitchFamily="2" charset="0"/>
            </a:endParaRPr>
          </a:p>
        </p:txBody>
      </p:sp>
      <p:sp>
        <p:nvSpPr>
          <p:cNvPr id="10" name="TextBox 9">
            <a:extLst>
              <a:ext uri="{FF2B5EF4-FFF2-40B4-BE49-F238E27FC236}">
                <a16:creationId xmlns:a16="http://schemas.microsoft.com/office/drawing/2014/main" id="{7D6B2994-195B-1747-8F15-A6371074D1BB}"/>
              </a:ext>
            </a:extLst>
          </p:cNvPr>
          <p:cNvSpPr txBox="1"/>
          <p:nvPr/>
        </p:nvSpPr>
        <p:spPr>
          <a:xfrm>
            <a:off x="798286" y="4846320"/>
            <a:ext cx="8992259" cy="584775"/>
          </a:xfrm>
          <a:prstGeom prst="rect">
            <a:avLst/>
          </a:prstGeom>
          <a:noFill/>
        </p:spPr>
        <p:txBody>
          <a:bodyPr wrap="square" rtlCol="0">
            <a:spAutoFit/>
          </a:bodyPr>
          <a:lstStyle/>
          <a:p>
            <a:pPr marL="285750" indent="-285750">
              <a:buFont typeface="Wingdings" pitchFamily="2" charset="2"/>
              <a:buChar char="§"/>
            </a:pPr>
            <a:r>
              <a:rPr lang="en-GB" sz="3200" dirty="0">
                <a:solidFill>
                  <a:schemeClr val="bg1">
                    <a:lumMod val="85000"/>
                  </a:schemeClr>
                </a:solidFill>
                <a:latin typeface="Helvetica Neue" panose="02000403000000020004" pitchFamily="2" charset="0"/>
                <a:ea typeface="Helvetica Neue" panose="02000403000000020004" pitchFamily="2" charset="0"/>
              </a:rPr>
              <a:t>Nutrition security and food security.</a:t>
            </a:r>
            <a:endParaRPr lang="en-VN" sz="3200" dirty="0">
              <a:solidFill>
                <a:schemeClr val="bg1">
                  <a:lumMod val="85000"/>
                </a:schemeClr>
              </a:solidFill>
              <a:latin typeface="Helvetica Neue" panose="02000403000000020004" pitchFamily="2" charset="0"/>
              <a:ea typeface="Helvetica Neue" panose="02000403000000020004" pitchFamily="2" charset="0"/>
            </a:endParaRPr>
          </a:p>
        </p:txBody>
      </p:sp>
    </p:spTree>
    <p:extLst>
      <p:ext uri="{BB962C8B-B14F-4D97-AF65-F5344CB8AC3E}">
        <p14:creationId xmlns:p14="http://schemas.microsoft.com/office/powerpoint/2010/main" val="1906780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78A837D-7BA7-1E4C-8C9F-0A503F613EA9}"/>
              </a:ext>
            </a:extLst>
          </p:cNvPr>
          <p:cNvSpPr txBox="1"/>
          <p:nvPr/>
        </p:nvSpPr>
        <p:spPr>
          <a:xfrm>
            <a:off x="798286" y="507999"/>
            <a:ext cx="7974239" cy="707886"/>
          </a:xfrm>
          <a:prstGeom prst="rect">
            <a:avLst/>
          </a:prstGeom>
          <a:noFill/>
        </p:spPr>
        <p:txBody>
          <a:bodyPr wrap="square" rtlCol="0">
            <a:spAutoFit/>
          </a:bodyPr>
          <a:lstStyle/>
          <a:p>
            <a:r>
              <a:rPr lang="en-US" sz="4000" b="1" dirty="0">
                <a:solidFill>
                  <a:srgbClr val="70AA48"/>
                </a:solidFill>
                <a:latin typeface="Helvetica Neue" panose="02000403000000020004" pitchFamily="2" charset="0"/>
                <a:ea typeface="Helvetica Neue" panose="02000403000000020004" pitchFamily="2" charset="0"/>
              </a:rPr>
              <a:t>HIP: daily fruit and vegetables</a:t>
            </a:r>
            <a:endParaRPr lang="en-VN" sz="3600" b="1" dirty="0">
              <a:solidFill>
                <a:schemeClr val="accent6">
                  <a:lumMod val="75000"/>
                </a:schemeClr>
              </a:solidFill>
              <a:latin typeface="Helvetica Neue" panose="02000403000000020004" pitchFamily="2" charset="0"/>
              <a:ea typeface="Helvetica Neue" panose="02000403000000020004" pitchFamily="2" charset="0"/>
            </a:endParaRPr>
          </a:p>
        </p:txBody>
      </p:sp>
      <p:pic>
        <p:nvPicPr>
          <p:cNvPr id="10" name="Picture 9" descr="Harkin on Wellness Symposium logo containing black and green text with a locker symbol and leaves pattern.&#10;">
            <a:extLst>
              <a:ext uri="{FF2B5EF4-FFF2-40B4-BE49-F238E27FC236}">
                <a16:creationId xmlns:a16="http://schemas.microsoft.com/office/drawing/2014/main" id="{6D848A91-BB59-4146-9180-F9F8A9A73DD5}"/>
              </a:ext>
            </a:extLst>
          </p:cNvPr>
          <p:cNvPicPr>
            <a:picLocks noChangeAspect="1"/>
          </p:cNvPicPr>
          <p:nvPr/>
        </p:nvPicPr>
        <p:blipFill>
          <a:blip r:embed="rId2"/>
          <a:stretch>
            <a:fillRect/>
          </a:stretch>
        </p:blipFill>
        <p:spPr>
          <a:xfrm>
            <a:off x="9435638" y="508000"/>
            <a:ext cx="3263564" cy="912010"/>
          </a:xfrm>
          <a:prstGeom prst="rect">
            <a:avLst/>
          </a:prstGeom>
        </p:spPr>
      </p:pic>
      <p:sp>
        <p:nvSpPr>
          <p:cNvPr id="7" name="TextBox 6">
            <a:extLst>
              <a:ext uri="{FF2B5EF4-FFF2-40B4-BE49-F238E27FC236}">
                <a16:creationId xmlns:a16="http://schemas.microsoft.com/office/drawing/2014/main" id="{F75EE27D-7CC4-4504-8978-08882BBB0CF2}"/>
              </a:ext>
            </a:extLst>
          </p:cNvPr>
          <p:cNvSpPr txBox="1"/>
          <p:nvPr/>
        </p:nvSpPr>
        <p:spPr>
          <a:xfrm>
            <a:off x="0" y="6388945"/>
            <a:ext cx="3699090" cy="461665"/>
          </a:xfrm>
          <a:prstGeom prst="rect">
            <a:avLst/>
          </a:prstGeom>
          <a:noFill/>
        </p:spPr>
        <p:txBody>
          <a:bodyPr wrap="none" rtlCol="0">
            <a:spAutoFit/>
          </a:bodyPr>
          <a:lstStyle/>
          <a:p>
            <a:r>
              <a:rPr lang="en-US" sz="2400" dirty="0"/>
              <a:t>Source: Bartlett et al. (2015)</a:t>
            </a:r>
          </a:p>
        </p:txBody>
      </p:sp>
      <p:pic>
        <p:nvPicPr>
          <p:cNvPr id="3" name="Picture 2">
            <a:extLst>
              <a:ext uri="{FF2B5EF4-FFF2-40B4-BE49-F238E27FC236}">
                <a16:creationId xmlns:a16="http://schemas.microsoft.com/office/drawing/2014/main" id="{DDFAD56A-A06A-49E2-9A2B-E0F54765A5B1}"/>
              </a:ext>
            </a:extLst>
          </p:cNvPr>
          <p:cNvPicPr>
            <a:picLocks noChangeAspect="1"/>
          </p:cNvPicPr>
          <p:nvPr/>
        </p:nvPicPr>
        <p:blipFill>
          <a:blip r:embed="rId3"/>
          <a:stretch>
            <a:fillRect/>
          </a:stretch>
        </p:blipFill>
        <p:spPr>
          <a:xfrm>
            <a:off x="2871256" y="1215884"/>
            <a:ext cx="9206443" cy="5533887"/>
          </a:xfrm>
          <a:prstGeom prst="rect">
            <a:avLst/>
          </a:prstGeom>
        </p:spPr>
      </p:pic>
    </p:spTree>
    <p:extLst>
      <p:ext uri="{BB962C8B-B14F-4D97-AF65-F5344CB8AC3E}">
        <p14:creationId xmlns:p14="http://schemas.microsoft.com/office/powerpoint/2010/main" val="1742612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78A837D-7BA7-1E4C-8C9F-0A503F613EA9}"/>
              </a:ext>
            </a:extLst>
          </p:cNvPr>
          <p:cNvSpPr txBox="1"/>
          <p:nvPr/>
        </p:nvSpPr>
        <p:spPr>
          <a:xfrm>
            <a:off x="798286" y="507999"/>
            <a:ext cx="7974239" cy="707886"/>
          </a:xfrm>
          <a:prstGeom prst="rect">
            <a:avLst/>
          </a:prstGeom>
          <a:noFill/>
        </p:spPr>
        <p:txBody>
          <a:bodyPr wrap="square" rtlCol="0">
            <a:spAutoFit/>
          </a:bodyPr>
          <a:lstStyle/>
          <a:p>
            <a:r>
              <a:rPr lang="en-US" sz="4000" b="1" dirty="0">
                <a:solidFill>
                  <a:srgbClr val="70AA48"/>
                </a:solidFill>
                <a:latin typeface="Helvetica Neue" panose="02000403000000020004" pitchFamily="2" charset="0"/>
                <a:ea typeface="Helvetica Neue" panose="02000403000000020004" pitchFamily="2" charset="0"/>
              </a:rPr>
              <a:t>Monthly fruit and vegetables ($)</a:t>
            </a:r>
            <a:endParaRPr lang="en-VN" sz="3600" b="1" dirty="0">
              <a:solidFill>
                <a:schemeClr val="accent6">
                  <a:lumMod val="75000"/>
                </a:schemeClr>
              </a:solidFill>
              <a:latin typeface="Helvetica Neue" panose="02000403000000020004" pitchFamily="2" charset="0"/>
              <a:ea typeface="Helvetica Neue" panose="02000403000000020004" pitchFamily="2" charset="0"/>
            </a:endParaRPr>
          </a:p>
        </p:txBody>
      </p:sp>
      <p:pic>
        <p:nvPicPr>
          <p:cNvPr id="10" name="Picture 9" descr="Harkin on Wellness Symposium logo containing black and green text with a locker symbol and leaves pattern.&#10;">
            <a:extLst>
              <a:ext uri="{FF2B5EF4-FFF2-40B4-BE49-F238E27FC236}">
                <a16:creationId xmlns:a16="http://schemas.microsoft.com/office/drawing/2014/main" id="{6D848A91-BB59-4146-9180-F9F8A9A73DD5}"/>
              </a:ext>
            </a:extLst>
          </p:cNvPr>
          <p:cNvPicPr>
            <a:picLocks noChangeAspect="1"/>
          </p:cNvPicPr>
          <p:nvPr/>
        </p:nvPicPr>
        <p:blipFill>
          <a:blip r:embed="rId2"/>
          <a:stretch>
            <a:fillRect/>
          </a:stretch>
        </p:blipFill>
        <p:spPr>
          <a:xfrm>
            <a:off x="9435638" y="508000"/>
            <a:ext cx="3263564" cy="912010"/>
          </a:xfrm>
          <a:prstGeom prst="rect">
            <a:avLst/>
          </a:prstGeom>
        </p:spPr>
      </p:pic>
      <p:pic>
        <p:nvPicPr>
          <p:cNvPr id="2" name="Picture 1">
            <a:extLst>
              <a:ext uri="{FF2B5EF4-FFF2-40B4-BE49-F238E27FC236}">
                <a16:creationId xmlns:a16="http://schemas.microsoft.com/office/drawing/2014/main" id="{22B1AF37-C396-4902-940D-EEF8146F1344}"/>
              </a:ext>
            </a:extLst>
          </p:cNvPr>
          <p:cNvPicPr>
            <a:picLocks noChangeAspect="1"/>
          </p:cNvPicPr>
          <p:nvPr/>
        </p:nvPicPr>
        <p:blipFill>
          <a:blip r:embed="rId3"/>
          <a:stretch>
            <a:fillRect/>
          </a:stretch>
        </p:blipFill>
        <p:spPr>
          <a:xfrm>
            <a:off x="2247900" y="1463777"/>
            <a:ext cx="8505824" cy="5213461"/>
          </a:xfrm>
          <a:prstGeom prst="rect">
            <a:avLst/>
          </a:prstGeom>
        </p:spPr>
      </p:pic>
      <p:sp>
        <p:nvSpPr>
          <p:cNvPr id="7" name="TextBox 6">
            <a:extLst>
              <a:ext uri="{FF2B5EF4-FFF2-40B4-BE49-F238E27FC236}">
                <a16:creationId xmlns:a16="http://schemas.microsoft.com/office/drawing/2014/main" id="{F75EE27D-7CC4-4504-8978-08882BBB0CF2}"/>
              </a:ext>
            </a:extLst>
          </p:cNvPr>
          <p:cNvSpPr txBox="1"/>
          <p:nvPr/>
        </p:nvSpPr>
        <p:spPr>
          <a:xfrm>
            <a:off x="0" y="6388945"/>
            <a:ext cx="3699090" cy="461665"/>
          </a:xfrm>
          <a:prstGeom prst="rect">
            <a:avLst/>
          </a:prstGeom>
          <a:noFill/>
        </p:spPr>
        <p:txBody>
          <a:bodyPr wrap="none" rtlCol="0">
            <a:spAutoFit/>
          </a:bodyPr>
          <a:lstStyle/>
          <a:p>
            <a:r>
              <a:rPr lang="en-US" sz="2400" dirty="0"/>
              <a:t>Source: Bartlett et al. (2015)</a:t>
            </a:r>
          </a:p>
        </p:txBody>
      </p:sp>
    </p:spTree>
    <p:extLst>
      <p:ext uri="{BB962C8B-B14F-4D97-AF65-F5344CB8AC3E}">
        <p14:creationId xmlns:p14="http://schemas.microsoft.com/office/powerpoint/2010/main" val="3357042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78A837D-7BA7-1E4C-8C9F-0A503F613EA9}"/>
              </a:ext>
            </a:extLst>
          </p:cNvPr>
          <p:cNvSpPr txBox="1"/>
          <p:nvPr/>
        </p:nvSpPr>
        <p:spPr>
          <a:xfrm>
            <a:off x="798287" y="507999"/>
            <a:ext cx="6875132" cy="707886"/>
          </a:xfrm>
          <a:prstGeom prst="rect">
            <a:avLst/>
          </a:prstGeom>
          <a:noFill/>
        </p:spPr>
        <p:txBody>
          <a:bodyPr wrap="square" rtlCol="0">
            <a:spAutoFit/>
          </a:bodyPr>
          <a:lstStyle/>
          <a:p>
            <a:r>
              <a:rPr lang="en-US" sz="4000" b="1" dirty="0">
                <a:solidFill>
                  <a:srgbClr val="70AA48"/>
                </a:solidFill>
                <a:latin typeface="Helvetica Neue" panose="02000403000000020004" pitchFamily="2" charset="0"/>
                <a:ea typeface="Helvetica Neue" panose="02000403000000020004" pitchFamily="2" charset="0"/>
              </a:rPr>
              <a:t>FINI Evaluation Report</a:t>
            </a:r>
            <a:endParaRPr lang="en-VN" sz="3600" b="1" dirty="0">
              <a:solidFill>
                <a:schemeClr val="accent6">
                  <a:lumMod val="75000"/>
                </a:schemeClr>
              </a:solidFill>
              <a:latin typeface="Helvetica Neue" panose="02000403000000020004" pitchFamily="2" charset="0"/>
              <a:ea typeface="Helvetica Neue" panose="02000403000000020004" pitchFamily="2" charset="0"/>
            </a:endParaRPr>
          </a:p>
        </p:txBody>
      </p:sp>
      <p:pic>
        <p:nvPicPr>
          <p:cNvPr id="10" name="Picture 9" descr="Harkin on Wellness Symposium logo containing black and green text with a locker symbol and leaves pattern.&#10;">
            <a:extLst>
              <a:ext uri="{FF2B5EF4-FFF2-40B4-BE49-F238E27FC236}">
                <a16:creationId xmlns:a16="http://schemas.microsoft.com/office/drawing/2014/main" id="{6D848A91-BB59-4146-9180-F9F8A9A73DD5}"/>
              </a:ext>
            </a:extLst>
          </p:cNvPr>
          <p:cNvPicPr>
            <a:picLocks noChangeAspect="1"/>
          </p:cNvPicPr>
          <p:nvPr/>
        </p:nvPicPr>
        <p:blipFill>
          <a:blip r:embed="rId2"/>
          <a:stretch>
            <a:fillRect/>
          </a:stretch>
        </p:blipFill>
        <p:spPr>
          <a:xfrm>
            <a:off x="9435638" y="508000"/>
            <a:ext cx="3263564" cy="912010"/>
          </a:xfrm>
          <a:prstGeom prst="rect">
            <a:avLst/>
          </a:prstGeom>
        </p:spPr>
      </p:pic>
      <p:sp>
        <p:nvSpPr>
          <p:cNvPr id="6" name="Rectangle 3">
            <a:extLst>
              <a:ext uri="{FF2B5EF4-FFF2-40B4-BE49-F238E27FC236}">
                <a16:creationId xmlns:a16="http://schemas.microsoft.com/office/drawing/2014/main" id="{C30EF3A5-7DB2-490C-B4C5-46981000C4C4}"/>
              </a:ext>
            </a:extLst>
          </p:cNvPr>
          <p:cNvSpPr txBox="1">
            <a:spLocks noChangeArrowheads="1"/>
          </p:cNvSpPr>
          <p:nvPr/>
        </p:nvSpPr>
        <p:spPr>
          <a:xfrm>
            <a:off x="517235" y="1524000"/>
            <a:ext cx="11610110" cy="5334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3200" dirty="0"/>
              <a:t>Awareness higher among those who had shopped there before FINI</a:t>
            </a:r>
          </a:p>
          <a:p>
            <a:r>
              <a:rPr lang="en-US" altLang="en-US" sz="3200" dirty="0"/>
              <a:t>Positive impact on average monthly FV expenditures for those in the farmers market shopper, grocery store shopper, and grocery store general intervention groups</a:t>
            </a:r>
          </a:p>
          <a:p>
            <a:r>
              <a:rPr lang="en-US" altLang="en-US" sz="3200" dirty="0"/>
              <a:t>“Further research is needed to examine </a:t>
            </a:r>
          </a:p>
          <a:p>
            <a:pPr lvl="1"/>
            <a:r>
              <a:rPr lang="en-US" altLang="en-US" sz="2800" dirty="0"/>
              <a:t>(1) effective messaging strategies to increase incentive awareness and </a:t>
            </a:r>
          </a:p>
          <a:p>
            <a:pPr lvl="1"/>
            <a:r>
              <a:rPr lang="en-US" altLang="en-US" sz="2800" dirty="0"/>
              <a:t>(2) the long-term impact of incentives on FV expenditures.”</a:t>
            </a:r>
          </a:p>
        </p:txBody>
      </p:sp>
      <p:sp>
        <p:nvSpPr>
          <p:cNvPr id="7" name="TextBox 6">
            <a:extLst>
              <a:ext uri="{FF2B5EF4-FFF2-40B4-BE49-F238E27FC236}">
                <a16:creationId xmlns:a16="http://schemas.microsoft.com/office/drawing/2014/main" id="{10AC5A30-12FA-4858-B5E2-D778848C3024}"/>
              </a:ext>
            </a:extLst>
          </p:cNvPr>
          <p:cNvSpPr txBox="1"/>
          <p:nvPr/>
        </p:nvSpPr>
        <p:spPr>
          <a:xfrm>
            <a:off x="583326" y="6402935"/>
            <a:ext cx="9292480" cy="461665"/>
          </a:xfrm>
          <a:prstGeom prst="rect">
            <a:avLst/>
          </a:prstGeom>
          <a:noFill/>
        </p:spPr>
        <p:txBody>
          <a:bodyPr wrap="none" rtlCol="0">
            <a:spAutoFit/>
          </a:bodyPr>
          <a:lstStyle/>
          <a:p>
            <a:r>
              <a:rPr lang="en-US" sz="2400" dirty="0"/>
              <a:t>Source: </a:t>
            </a:r>
            <a:r>
              <a:rPr lang="en-US" sz="2400" dirty="0" err="1"/>
              <a:t>Vericker</a:t>
            </a:r>
            <a:r>
              <a:rPr lang="en-US" sz="2400" dirty="0"/>
              <a:t> et al., </a:t>
            </a:r>
            <a:r>
              <a:rPr lang="en-US" sz="2400" i="1" dirty="0"/>
              <a:t>Journal of Nutrition Education and Behavior </a:t>
            </a:r>
            <a:r>
              <a:rPr lang="en-US" sz="2400" dirty="0"/>
              <a:t>(2021)</a:t>
            </a:r>
          </a:p>
        </p:txBody>
      </p:sp>
    </p:spTree>
    <p:extLst>
      <p:ext uri="{BB962C8B-B14F-4D97-AF65-F5344CB8AC3E}">
        <p14:creationId xmlns:p14="http://schemas.microsoft.com/office/powerpoint/2010/main" val="33713388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78A837D-7BA7-1E4C-8C9F-0A503F613EA9}"/>
              </a:ext>
            </a:extLst>
          </p:cNvPr>
          <p:cNvSpPr txBox="1"/>
          <p:nvPr/>
        </p:nvSpPr>
        <p:spPr>
          <a:xfrm>
            <a:off x="798287" y="507999"/>
            <a:ext cx="6875132" cy="707886"/>
          </a:xfrm>
          <a:prstGeom prst="rect">
            <a:avLst/>
          </a:prstGeom>
          <a:noFill/>
        </p:spPr>
        <p:txBody>
          <a:bodyPr wrap="square" rtlCol="0">
            <a:spAutoFit/>
          </a:bodyPr>
          <a:lstStyle/>
          <a:p>
            <a:r>
              <a:rPr lang="en-US" sz="4000" b="1" dirty="0">
                <a:solidFill>
                  <a:srgbClr val="70AA48"/>
                </a:solidFill>
                <a:latin typeface="Helvetica Neue" panose="02000403000000020004" pitchFamily="2" charset="0"/>
                <a:ea typeface="Helvetica Neue" panose="02000403000000020004" pitchFamily="2" charset="0"/>
              </a:rPr>
              <a:t>A promotions experiment</a:t>
            </a:r>
            <a:endParaRPr lang="en-VN" sz="3600" b="1" dirty="0">
              <a:solidFill>
                <a:schemeClr val="accent6">
                  <a:lumMod val="75000"/>
                </a:schemeClr>
              </a:solidFill>
              <a:latin typeface="Helvetica Neue" panose="02000403000000020004" pitchFamily="2" charset="0"/>
              <a:ea typeface="Helvetica Neue" panose="02000403000000020004" pitchFamily="2" charset="0"/>
            </a:endParaRPr>
          </a:p>
        </p:txBody>
      </p:sp>
      <p:pic>
        <p:nvPicPr>
          <p:cNvPr id="10" name="Picture 9" descr="Harkin on Wellness Symposium logo containing black and green text with a locker symbol and leaves pattern.&#10;">
            <a:extLst>
              <a:ext uri="{FF2B5EF4-FFF2-40B4-BE49-F238E27FC236}">
                <a16:creationId xmlns:a16="http://schemas.microsoft.com/office/drawing/2014/main" id="{6D848A91-BB59-4146-9180-F9F8A9A73DD5}"/>
              </a:ext>
            </a:extLst>
          </p:cNvPr>
          <p:cNvPicPr>
            <a:picLocks noChangeAspect="1"/>
          </p:cNvPicPr>
          <p:nvPr/>
        </p:nvPicPr>
        <p:blipFill>
          <a:blip r:embed="rId2"/>
          <a:stretch>
            <a:fillRect/>
          </a:stretch>
        </p:blipFill>
        <p:spPr>
          <a:xfrm>
            <a:off x="9435638" y="508000"/>
            <a:ext cx="3263564" cy="912010"/>
          </a:xfrm>
          <a:prstGeom prst="rect">
            <a:avLst/>
          </a:prstGeom>
        </p:spPr>
      </p:pic>
      <p:sp>
        <p:nvSpPr>
          <p:cNvPr id="7" name="Rectangle 6">
            <a:extLst>
              <a:ext uri="{FF2B5EF4-FFF2-40B4-BE49-F238E27FC236}">
                <a16:creationId xmlns:a16="http://schemas.microsoft.com/office/drawing/2014/main" id="{82B7AC7E-F9EC-40CE-AC43-47A1C5390D04}"/>
              </a:ext>
            </a:extLst>
          </p:cNvPr>
          <p:cNvSpPr/>
          <p:nvPr/>
        </p:nvSpPr>
        <p:spPr>
          <a:xfrm>
            <a:off x="235236" y="1575001"/>
            <a:ext cx="11721528" cy="461665"/>
          </a:xfrm>
          <a:prstGeom prst="rect">
            <a:avLst/>
          </a:prstGeom>
        </p:spPr>
        <p:txBody>
          <a:bodyPr wrap="square">
            <a:spAutoFit/>
          </a:bodyPr>
          <a:lstStyle/>
          <a:p>
            <a:pPr marL="1371600" indent="-1371600"/>
            <a:r>
              <a:rPr lang="en-US" sz="2400" dirty="0">
                <a:latin typeface="Times New Roman" panose="02020603050405020304" pitchFamily="18" charset="0"/>
                <a:ea typeface="Times New Roman" panose="02020603050405020304" pitchFamily="18" charset="0"/>
                <a:cs typeface="Times New Roman" panose="02020603050405020304" pitchFamily="18" charset="0"/>
              </a:rPr>
              <a:t>Table 6.3. SNAP incentive digital promotions campaign impact on shopping patterns and sales </a:t>
            </a:r>
          </a:p>
        </p:txBody>
      </p:sp>
      <p:pic>
        <p:nvPicPr>
          <p:cNvPr id="8" name="Picture 7">
            <a:extLst>
              <a:ext uri="{FF2B5EF4-FFF2-40B4-BE49-F238E27FC236}">
                <a16:creationId xmlns:a16="http://schemas.microsoft.com/office/drawing/2014/main" id="{4AF3FB8E-2380-4D08-AD8A-4188290F84EA}"/>
              </a:ext>
            </a:extLst>
          </p:cNvPr>
          <p:cNvPicPr/>
          <p:nvPr/>
        </p:nvPicPr>
        <p:blipFill rotWithShape="1">
          <a:blip r:embed="rId3"/>
          <a:srcRect b="35016"/>
          <a:stretch/>
        </p:blipFill>
        <p:spPr>
          <a:xfrm>
            <a:off x="583326" y="2191657"/>
            <a:ext cx="11025348" cy="2629678"/>
          </a:xfrm>
          <a:prstGeom prst="rect">
            <a:avLst/>
          </a:prstGeom>
        </p:spPr>
      </p:pic>
      <p:sp>
        <p:nvSpPr>
          <p:cNvPr id="2" name="TextBox 1">
            <a:extLst>
              <a:ext uri="{FF2B5EF4-FFF2-40B4-BE49-F238E27FC236}">
                <a16:creationId xmlns:a16="http://schemas.microsoft.com/office/drawing/2014/main" id="{A6E9B72E-7537-4B9D-A1DB-52F097F9C4E2}"/>
              </a:ext>
            </a:extLst>
          </p:cNvPr>
          <p:cNvSpPr txBox="1"/>
          <p:nvPr/>
        </p:nvSpPr>
        <p:spPr>
          <a:xfrm>
            <a:off x="583326" y="6402935"/>
            <a:ext cx="4796698" cy="461665"/>
          </a:xfrm>
          <a:prstGeom prst="rect">
            <a:avLst/>
          </a:prstGeom>
          <a:noFill/>
        </p:spPr>
        <p:txBody>
          <a:bodyPr wrap="none" rtlCol="0">
            <a:spAutoFit/>
          </a:bodyPr>
          <a:lstStyle/>
          <a:p>
            <a:r>
              <a:rPr lang="en-US" sz="2400" dirty="0"/>
              <a:t>Source: Sara John dissertation (2021)</a:t>
            </a:r>
          </a:p>
        </p:txBody>
      </p:sp>
    </p:spTree>
    <p:extLst>
      <p:ext uri="{BB962C8B-B14F-4D97-AF65-F5344CB8AC3E}">
        <p14:creationId xmlns:p14="http://schemas.microsoft.com/office/powerpoint/2010/main" val="40835502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78A837D-7BA7-1E4C-8C9F-0A503F613EA9}"/>
              </a:ext>
            </a:extLst>
          </p:cNvPr>
          <p:cNvSpPr txBox="1"/>
          <p:nvPr/>
        </p:nvSpPr>
        <p:spPr>
          <a:xfrm>
            <a:off x="798287" y="507999"/>
            <a:ext cx="6875132" cy="707886"/>
          </a:xfrm>
          <a:prstGeom prst="rect">
            <a:avLst/>
          </a:prstGeom>
          <a:noFill/>
        </p:spPr>
        <p:txBody>
          <a:bodyPr wrap="square" rtlCol="0">
            <a:spAutoFit/>
          </a:bodyPr>
          <a:lstStyle/>
          <a:p>
            <a:r>
              <a:rPr lang="en-US" sz="4000" b="1" dirty="0">
                <a:solidFill>
                  <a:srgbClr val="70AA48"/>
                </a:solidFill>
                <a:latin typeface="Helvetica Neue" panose="02000403000000020004" pitchFamily="2" charset="0"/>
                <a:ea typeface="Helvetica Neue" panose="02000403000000020004" pitchFamily="2" charset="0"/>
              </a:rPr>
              <a:t>A promotions experiment</a:t>
            </a:r>
            <a:endParaRPr lang="en-VN" sz="3600" b="1" dirty="0">
              <a:solidFill>
                <a:schemeClr val="accent6">
                  <a:lumMod val="75000"/>
                </a:schemeClr>
              </a:solidFill>
              <a:latin typeface="Helvetica Neue" panose="02000403000000020004" pitchFamily="2" charset="0"/>
              <a:ea typeface="Helvetica Neue" panose="02000403000000020004" pitchFamily="2" charset="0"/>
            </a:endParaRPr>
          </a:p>
        </p:txBody>
      </p:sp>
      <p:pic>
        <p:nvPicPr>
          <p:cNvPr id="10" name="Picture 9" descr="Harkin on Wellness Symposium logo containing black and green text with a locker symbol and leaves pattern.&#10;">
            <a:extLst>
              <a:ext uri="{FF2B5EF4-FFF2-40B4-BE49-F238E27FC236}">
                <a16:creationId xmlns:a16="http://schemas.microsoft.com/office/drawing/2014/main" id="{6D848A91-BB59-4146-9180-F9F8A9A73DD5}"/>
              </a:ext>
            </a:extLst>
          </p:cNvPr>
          <p:cNvPicPr>
            <a:picLocks noChangeAspect="1"/>
          </p:cNvPicPr>
          <p:nvPr/>
        </p:nvPicPr>
        <p:blipFill>
          <a:blip r:embed="rId2"/>
          <a:stretch>
            <a:fillRect/>
          </a:stretch>
        </p:blipFill>
        <p:spPr>
          <a:xfrm>
            <a:off x="9435638" y="508000"/>
            <a:ext cx="3263564" cy="912010"/>
          </a:xfrm>
          <a:prstGeom prst="rect">
            <a:avLst/>
          </a:prstGeom>
        </p:spPr>
      </p:pic>
      <p:sp>
        <p:nvSpPr>
          <p:cNvPr id="7" name="Rectangle 6">
            <a:extLst>
              <a:ext uri="{FF2B5EF4-FFF2-40B4-BE49-F238E27FC236}">
                <a16:creationId xmlns:a16="http://schemas.microsoft.com/office/drawing/2014/main" id="{82B7AC7E-F9EC-40CE-AC43-47A1C5390D04}"/>
              </a:ext>
            </a:extLst>
          </p:cNvPr>
          <p:cNvSpPr/>
          <p:nvPr/>
        </p:nvSpPr>
        <p:spPr>
          <a:xfrm>
            <a:off x="235236" y="1575001"/>
            <a:ext cx="11721528" cy="461665"/>
          </a:xfrm>
          <a:prstGeom prst="rect">
            <a:avLst/>
          </a:prstGeom>
        </p:spPr>
        <p:txBody>
          <a:bodyPr wrap="square">
            <a:spAutoFit/>
          </a:bodyPr>
          <a:lstStyle/>
          <a:p>
            <a:pPr marL="1371600" indent="-1371600"/>
            <a:r>
              <a:rPr lang="en-US" sz="2400" dirty="0">
                <a:latin typeface="Times New Roman" panose="02020603050405020304" pitchFamily="18" charset="0"/>
                <a:ea typeface="Times New Roman" panose="02020603050405020304" pitchFamily="18" charset="0"/>
                <a:cs typeface="Times New Roman" panose="02020603050405020304" pitchFamily="18" charset="0"/>
              </a:rPr>
              <a:t>Table 6.3. SNAP incentive digital promotions campaign impact on shopping patterns and sales </a:t>
            </a:r>
          </a:p>
        </p:txBody>
      </p:sp>
      <p:pic>
        <p:nvPicPr>
          <p:cNvPr id="8" name="Picture 7">
            <a:extLst>
              <a:ext uri="{FF2B5EF4-FFF2-40B4-BE49-F238E27FC236}">
                <a16:creationId xmlns:a16="http://schemas.microsoft.com/office/drawing/2014/main" id="{4AF3FB8E-2380-4D08-AD8A-4188290F84EA}"/>
              </a:ext>
            </a:extLst>
          </p:cNvPr>
          <p:cNvPicPr/>
          <p:nvPr/>
        </p:nvPicPr>
        <p:blipFill>
          <a:blip r:embed="rId3"/>
          <a:stretch>
            <a:fillRect/>
          </a:stretch>
        </p:blipFill>
        <p:spPr>
          <a:xfrm>
            <a:off x="583326" y="2191657"/>
            <a:ext cx="11025348" cy="4046662"/>
          </a:xfrm>
          <a:prstGeom prst="rect">
            <a:avLst/>
          </a:prstGeom>
        </p:spPr>
      </p:pic>
      <p:sp>
        <p:nvSpPr>
          <p:cNvPr id="2" name="TextBox 1">
            <a:extLst>
              <a:ext uri="{FF2B5EF4-FFF2-40B4-BE49-F238E27FC236}">
                <a16:creationId xmlns:a16="http://schemas.microsoft.com/office/drawing/2014/main" id="{A6E9B72E-7537-4B9D-A1DB-52F097F9C4E2}"/>
              </a:ext>
            </a:extLst>
          </p:cNvPr>
          <p:cNvSpPr txBox="1"/>
          <p:nvPr/>
        </p:nvSpPr>
        <p:spPr>
          <a:xfrm>
            <a:off x="583326" y="6402935"/>
            <a:ext cx="4796698" cy="461665"/>
          </a:xfrm>
          <a:prstGeom prst="rect">
            <a:avLst/>
          </a:prstGeom>
          <a:noFill/>
        </p:spPr>
        <p:txBody>
          <a:bodyPr wrap="none" rtlCol="0">
            <a:spAutoFit/>
          </a:bodyPr>
          <a:lstStyle/>
          <a:p>
            <a:r>
              <a:rPr lang="en-US" sz="2400" dirty="0"/>
              <a:t>Source: Sara John dissertation (2021)</a:t>
            </a:r>
          </a:p>
        </p:txBody>
      </p:sp>
    </p:spTree>
    <p:extLst>
      <p:ext uri="{BB962C8B-B14F-4D97-AF65-F5344CB8AC3E}">
        <p14:creationId xmlns:p14="http://schemas.microsoft.com/office/powerpoint/2010/main" val="3029142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78A837D-7BA7-1E4C-8C9F-0A503F613EA9}"/>
              </a:ext>
            </a:extLst>
          </p:cNvPr>
          <p:cNvSpPr txBox="1"/>
          <p:nvPr/>
        </p:nvSpPr>
        <p:spPr>
          <a:xfrm>
            <a:off x="798287" y="507999"/>
            <a:ext cx="6875132" cy="707886"/>
          </a:xfrm>
          <a:prstGeom prst="rect">
            <a:avLst/>
          </a:prstGeom>
          <a:noFill/>
        </p:spPr>
        <p:txBody>
          <a:bodyPr wrap="square" rtlCol="0">
            <a:spAutoFit/>
          </a:bodyPr>
          <a:lstStyle/>
          <a:p>
            <a:r>
              <a:rPr lang="en-US" sz="4000" b="1" dirty="0">
                <a:solidFill>
                  <a:srgbClr val="70AA48"/>
                </a:solidFill>
                <a:latin typeface="Helvetica Neue" panose="02000403000000020004" pitchFamily="2" charset="0"/>
                <a:ea typeface="Helvetica Neue" panose="02000403000000020004" pitchFamily="2" charset="0"/>
              </a:rPr>
              <a:t>AJPH Editorial (2021)</a:t>
            </a:r>
            <a:endParaRPr lang="en-VN" sz="3600" b="1" dirty="0">
              <a:solidFill>
                <a:schemeClr val="accent6">
                  <a:lumMod val="75000"/>
                </a:schemeClr>
              </a:solidFill>
              <a:latin typeface="Helvetica Neue" panose="02000403000000020004" pitchFamily="2" charset="0"/>
              <a:ea typeface="Helvetica Neue" panose="02000403000000020004" pitchFamily="2" charset="0"/>
            </a:endParaRPr>
          </a:p>
        </p:txBody>
      </p:sp>
      <p:pic>
        <p:nvPicPr>
          <p:cNvPr id="10" name="Picture 9" descr="Harkin on Wellness Symposium logo containing black and green text with a locker symbol and leaves pattern.&#10;">
            <a:extLst>
              <a:ext uri="{FF2B5EF4-FFF2-40B4-BE49-F238E27FC236}">
                <a16:creationId xmlns:a16="http://schemas.microsoft.com/office/drawing/2014/main" id="{6D848A91-BB59-4146-9180-F9F8A9A73DD5}"/>
              </a:ext>
            </a:extLst>
          </p:cNvPr>
          <p:cNvPicPr>
            <a:picLocks noChangeAspect="1"/>
          </p:cNvPicPr>
          <p:nvPr/>
        </p:nvPicPr>
        <p:blipFill>
          <a:blip r:embed="rId2"/>
          <a:stretch>
            <a:fillRect/>
          </a:stretch>
        </p:blipFill>
        <p:spPr>
          <a:xfrm>
            <a:off x="9435638" y="508000"/>
            <a:ext cx="3263564" cy="912010"/>
          </a:xfrm>
          <a:prstGeom prst="rect">
            <a:avLst/>
          </a:prstGeom>
        </p:spPr>
      </p:pic>
      <p:sp>
        <p:nvSpPr>
          <p:cNvPr id="2" name="TextBox 1">
            <a:extLst>
              <a:ext uri="{FF2B5EF4-FFF2-40B4-BE49-F238E27FC236}">
                <a16:creationId xmlns:a16="http://schemas.microsoft.com/office/drawing/2014/main" id="{A6E9B72E-7537-4B9D-A1DB-52F097F9C4E2}"/>
              </a:ext>
            </a:extLst>
          </p:cNvPr>
          <p:cNvSpPr txBox="1"/>
          <p:nvPr/>
        </p:nvSpPr>
        <p:spPr>
          <a:xfrm>
            <a:off x="583326" y="6402935"/>
            <a:ext cx="8289513" cy="461665"/>
          </a:xfrm>
          <a:prstGeom prst="rect">
            <a:avLst/>
          </a:prstGeom>
          <a:noFill/>
        </p:spPr>
        <p:txBody>
          <a:bodyPr wrap="none" rtlCol="0">
            <a:spAutoFit/>
          </a:bodyPr>
          <a:lstStyle/>
          <a:p>
            <a:r>
              <a:rPr lang="en-US" sz="2400" dirty="0"/>
              <a:t>Source: Sara John et al., </a:t>
            </a:r>
            <a:r>
              <a:rPr lang="en-US" sz="2400" i="1" dirty="0"/>
              <a:t>American Journal of Public Health</a:t>
            </a:r>
            <a:r>
              <a:rPr lang="en-US" sz="2400" dirty="0"/>
              <a:t> (2021)</a:t>
            </a:r>
          </a:p>
        </p:txBody>
      </p:sp>
      <p:pic>
        <p:nvPicPr>
          <p:cNvPr id="4" name="Picture 3">
            <a:extLst>
              <a:ext uri="{FF2B5EF4-FFF2-40B4-BE49-F238E27FC236}">
                <a16:creationId xmlns:a16="http://schemas.microsoft.com/office/drawing/2014/main" id="{49A08E9C-AC97-4E77-B818-31A52F6C1C45}"/>
              </a:ext>
            </a:extLst>
          </p:cNvPr>
          <p:cNvPicPr>
            <a:picLocks noChangeAspect="1"/>
          </p:cNvPicPr>
          <p:nvPr/>
        </p:nvPicPr>
        <p:blipFill>
          <a:blip r:embed="rId3"/>
          <a:stretch>
            <a:fillRect/>
          </a:stretch>
        </p:blipFill>
        <p:spPr>
          <a:xfrm>
            <a:off x="208895" y="1325854"/>
            <a:ext cx="11774210" cy="5024145"/>
          </a:xfrm>
          <a:prstGeom prst="rect">
            <a:avLst/>
          </a:prstGeom>
        </p:spPr>
      </p:pic>
    </p:spTree>
    <p:extLst>
      <p:ext uri="{BB962C8B-B14F-4D97-AF65-F5344CB8AC3E}">
        <p14:creationId xmlns:p14="http://schemas.microsoft.com/office/powerpoint/2010/main" val="15262699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arkin on Wellness Symposium logo containing black and green text with a locker symbol and leaves pattern.&#10;">
            <a:extLst>
              <a:ext uri="{FF2B5EF4-FFF2-40B4-BE49-F238E27FC236}">
                <a16:creationId xmlns:a16="http://schemas.microsoft.com/office/drawing/2014/main" id="{B1299D9D-D9CF-DB47-B467-D71E78ADDBEE}"/>
              </a:ext>
            </a:extLst>
          </p:cNvPr>
          <p:cNvPicPr>
            <a:picLocks noChangeAspect="1"/>
          </p:cNvPicPr>
          <p:nvPr/>
        </p:nvPicPr>
        <p:blipFill>
          <a:blip r:embed="rId2"/>
          <a:stretch>
            <a:fillRect/>
          </a:stretch>
        </p:blipFill>
        <p:spPr>
          <a:xfrm>
            <a:off x="9435638" y="508000"/>
            <a:ext cx="3263564" cy="912010"/>
          </a:xfrm>
          <a:prstGeom prst="rect">
            <a:avLst/>
          </a:prstGeom>
        </p:spPr>
      </p:pic>
      <p:sp>
        <p:nvSpPr>
          <p:cNvPr id="5" name="TextBox 4">
            <a:extLst>
              <a:ext uri="{FF2B5EF4-FFF2-40B4-BE49-F238E27FC236}">
                <a16:creationId xmlns:a16="http://schemas.microsoft.com/office/drawing/2014/main" id="{399C0522-4A58-AA45-9B48-71DE49B828AA}"/>
              </a:ext>
            </a:extLst>
          </p:cNvPr>
          <p:cNvSpPr txBox="1"/>
          <p:nvPr/>
        </p:nvSpPr>
        <p:spPr>
          <a:xfrm>
            <a:off x="798286" y="508000"/>
            <a:ext cx="5109028" cy="707886"/>
          </a:xfrm>
          <a:prstGeom prst="rect">
            <a:avLst/>
          </a:prstGeom>
          <a:noFill/>
        </p:spPr>
        <p:txBody>
          <a:bodyPr wrap="square" rtlCol="0">
            <a:spAutoFit/>
          </a:bodyPr>
          <a:lstStyle/>
          <a:p>
            <a:r>
              <a:rPr lang="en-US" sz="4000" b="1" dirty="0">
                <a:solidFill>
                  <a:srgbClr val="70AA48"/>
                </a:solidFill>
                <a:latin typeface="Helvetica Neue" panose="02000403000000020004" pitchFamily="2" charset="0"/>
                <a:ea typeface="Helvetica Neue" panose="02000403000000020004" pitchFamily="2" charset="0"/>
              </a:rPr>
              <a:t>Outline</a:t>
            </a:r>
            <a:r>
              <a:rPr lang="en-VN" sz="3600" b="1" dirty="0">
                <a:solidFill>
                  <a:schemeClr val="accent6">
                    <a:lumMod val="75000"/>
                  </a:schemeClr>
                </a:solidFill>
                <a:latin typeface="Helvetica Neue" panose="02000403000000020004" pitchFamily="2" charset="0"/>
                <a:ea typeface="Helvetica Neue" panose="02000403000000020004" pitchFamily="2" charset="0"/>
              </a:rPr>
              <a:t> </a:t>
            </a:r>
          </a:p>
        </p:txBody>
      </p:sp>
      <p:sp>
        <p:nvSpPr>
          <p:cNvPr id="8" name="TextBox 7">
            <a:extLst>
              <a:ext uri="{FF2B5EF4-FFF2-40B4-BE49-F238E27FC236}">
                <a16:creationId xmlns:a16="http://schemas.microsoft.com/office/drawing/2014/main" id="{E8D1F70B-E44F-EB49-9357-EAA206FAE2F9}"/>
              </a:ext>
            </a:extLst>
          </p:cNvPr>
          <p:cNvSpPr txBox="1"/>
          <p:nvPr/>
        </p:nvSpPr>
        <p:spPr>
          <a:xfrm>
            <a:off x="798286" y="2011680"/>
            <a:ext cx="10894949" cy="584775"/>
          </a:xfrm>
          <a:prstGeom prst="rect">
            <a:avLst/>
          </a:prstGeom>
          <a:noFill/>
        </p:spPr>
        <p:txBody>
          <a:bodyPr wrap="square" rtlCol="0">
            <a:spAutoFit/>
          </a:bodyPr>
          <a:lstStyle/>
          <a:p>
            <a:pPr marL="285750" indent="-285750">
              <a:buFont typeface="Wingdings" pitchFamily="2" charset="2"/>
              <a:buChar char="§"/>
            </a:pPr>
            <a:r>
              <a:rPr lang="en-GB" sz="3200" dirty="0">
                <a:solidFill>
                  <a:schemeClr val="bg1">
                    <a:lumMod val="85000"/>
                  </a:schemeClr>
                </a:solidFill>
                <a:latin typeface="Helvetica Neue" panose="02000403000000020004" pitchFamily="2" charset="0"/>
                <a:ea typeface="Helvetica Neue" panose="02000403000000020004" pitchFamily="2" charset="0"/>
                <a:cs typeface="Helvetica Neue Medium" panose="02000503000000020004" pitchFamily="2" charset="0"/>
              </a:rPr>
              <a:t>The Thrifty Food Plan (TFP) and the cost of healthy food.</a:t>
            </a:r>
            <a:endParaRPr lang="en-VN" sz="3200" dirty="0">
              <a:solidFill>
                <a:schemeClr val="bg1">
                  <a:lumMod val="85000"/>
                </a:schemeClr>
              </a:solidFill>
              <a:latin typeface="Helvetica Neue" panose="02000403000000020004" pitchFamily="2" charset="0"/>
              <a:ea typeface="Helvetica Neue" panose="02000403000000020004" pitchFamily="2" charset="0"/>
              <a:cs typeface="Helvetica Neue Medium" panose="02000503000000020004" pitchFamily="2" charset="0"/>
            </a:endParaRPr>
          </a:p>
        </p:txBody>
      </p:sp>
      <p:sp>
        <p:nvSpPr>
          <p:cNvPr id="9" name="TextBox 8">
            <a:extLst>
              <a:ext uri="{FF2B5EF4-FFF2-40B4-BE49-F238E27FC236}">
                <a16:creationId xmlns:a16="http://schemas.microsoft.com/office/drawing/2014/main" id="{C1EFFF9F-52FA-204A-B69A-86773AD53A9F}"/>
              </a:ext>
            </a:extLst>
          </p:cNvPr>
          <p:cNvSpPr txBox="1"/>
          <p:nvPr/>
        </p:nvSpPr>
        <p:spPr>
          <a:xfrm>
            <a:off x="798286" y="3429000"/>
            <a:ext cx="5961743" cy="584775"/>
          </a:xfrm>
          <a:prstGeom prst="rect">
            <a:avLst/>
          </a:prstGeom>
          <a:noFill/>
        </p:spPr>
        <p:txBody>
          <a:bodyPr wrap="square" rtlCol="0">
            <a:spAutoFit/>
          </a:bodyPr>
          <a:lstStyle/>
          <a:p>
            <a:pPr marL="285750" indent="-285750">
              <a:buFont typeface="Wingdings" pitchFamily="2" charset="2"/>
              <a:buChar char="§"/>
            </a:pPr>
            <a:r>
              <a:rPr lang="en-GB" sz="3200" dirty="0">
                <a:solidFill>
                  <a:schemeClr val="bg1">
                    <a:lumMod val="85000"/>
                  </a:schemeClr>
                </a:solidFill>
                <a:latin typeface="Helvetica Neue" panose="02000403000000020004" pitchFamily="2" charset="0"/>
                <a:ea typeface="Helvetica Neue" panose="02000403000000020004" pitchFamily="2" charset="0"/>
              </a:rPr>
              <a:t>SNAP healthy incentives.</a:t>
            </a:r>
            <a:endParaRPr lang="en-VN" sz="3200" dirty="0">
              <a:solidFill>
                <a:schemeClr val="bg1">
                  <a:lumMod val="85000"/>
                </a:schemeClr>
              </a:solidFill>
              <a:latin typeface="Helvetica Neue" panose="02000403000000020004" pitchFamily="2" charset="0"/>
              <a:ea typeface="Helvetica Neue" panose="02000403000000020004" pitchFamily="2" charset="0"/>
            </a:endParaRPr>
          </a:p>
        </p:txBody>
      </p:sp>
      <p:sp>
        <p:nvSpPr>
          <p:cNvPr id="10" name="TextBox 9">
            <a:extLst>
              <a:ext uri="{FF2B5EF4-FFF2-40B4-BE49-F238E27FC236}">
                <a16:creationId xmlns:a16="http://schemas.microsoft.com/office/drawing/2014/main" id="{7D6B2994-195B-1747-8F15-A6371074D1BB}"/>
              </a:ext>
            </a:extLst>
          </p:cNvPr>
          <p:cNvSpPr txBox="1"/>
          <p:nvPr/>
        </p:nvSpPr>
        <p:spPr>
          <a:xfrm>
            <a:off x="798286" y="4846320"/>
            <a:ext cx="8992259" cy="584775"/>
          </a:xfrm>
          <a:prstGeom prst="rect">
            <a:avLst/>
          </a:prstGeom>
          <a:noFill/>
        </p:spPr>
        <p:txBody>
          <a:bodyPr wrap="square" rtlCol="0">
            <a:spAutoFit/>
          </a:bodyPr>
          <a:lstStyle/>
          <a:p>
            <a:pPr marL="285750" indent="-285750">
              <a:buFont typeface="Wingdings" pitchFamily="2" charset="2"/>
              <a:buChar char="§"/>
            </a:pPr>
            <a:r>
              <a:rPr lang="en-GB" sz="3200" dirty="0">
                <a:latin typeface="Helvetica Neue" panose="02000403000000020004" pitchFamily="2" charset="0"/>
                <a:ea typeface="Helvetica Neue" panose="02000403000000020004" pitchFamily="2" charset="0"/>
              </a:rPr>
              <a:t>Nutrition security and food security.</a:t>
            </a:r>
            <a:endParaRPr lang="en-VN" sz="3200" dirty="0">
              <a:latin typeface="Helvetica Neue" panose="02000403000000020004" pitchFamily="2" charset="0"/>
              <a:ea typeface="Helvetica Neue" panose="02000403000000020004" pitchFamily="2" charset="0"/>
            </a:endParaRPr>
          </a:p>
        </p:txBody>
      </p:sp>
    </p:spTree>
    <p:extLst>
      <p:ext uri="{BB962C8B-B14F-4D97-AF65-F5344CB8AC3E}">
        <p14:creationId xmlns:p14="http://schemas.microsoft.com/office/powerpoint/2010/main" val="7963662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arkin on Wellness Symposium logo containing black and green text with a locker symbol and leaves pattern.&#10;">
            <a:extLst>
              <a:ext uri="{FF2B5EF4-FFF2-40B4-BE49-F238E27FC236}">
                <a16:creationId xmlns:a16="http://schemas.microsoft.com/office/drawing/2014/main" id="{B1299D9D-D9CF-DB47-B467-D71E78ADDBEE}"/>
              </a:ext>
            </a:extLst>
          </p:cNvPr>
          <p:cNvPicPr>
            <a:picLocks noChangeAspect="1"/>
          </p:cNvPicPr>
          <p:nvPr/>
        </p:nvPicPr>
        <p:blipFill>
          <a:blip r:embed="rId2"/>
          <a:stretch>
            <a:fillRect/>
          </a:stretch>
        </p:blipFill>
        <p:spPr>
          <a:xfrm>
            <a:off x="9435638" y="508000"/>
            <a:ext cx="3263564" cy="912010"/>
          </a:xfrm>
          <a:prstGeom prst="rect">
            <a:avLst/>
          </a:prstGeom>
        </p:spPr>
      </p:pic>
      <p:sp>
        <p:nvSpPr>
          <p:cNvPr id="5" name="TextBox 4">
            <a:extLst>
              <a:ext uri="{FF2B5EF4-FFF2-40B4-BE49-F238E27FC236}">
                <a16:creationId xmlns:a16="http://schemas.microsoft.com/office/drawing/2014/main" id="{399C0522-4A58-AA45-9B48-71DE49B828AA}"/>
              </a:ext>
            </a:extLst>
          </p:cNvPr>
          <p:cNvSpPr txBox="1"/>
          <p:nvPr/>
        </p:nvSpPr>
        <p:spPr>
          <a:xfrm>
            <a:off x="798285" y="508000"/>
            <a:ext cx="6244771" cy="1323439"/>
          </a:xfrm>
          <a:prstGeom prst="rect">
            <a:avLst/>
          </a:prstGeom>
          <a:noFill/>
        </p:spPr>
        <p:txBody>
          <a:bodyPr wrap="square" rtlCol="0">
            <a:spAutoFit/>
          </a:bodyPr>
          <a:lstStyle/>
          <a:p>
            <a:r>
              <a:rPr lang="en-US" sz="4000" b="1" dirty="0">
                <a:solidFill>
                  <a:srgbClr val="70AA48"/>
                </a:solidFill>
                <a:latin typeface="Helvetica Neue" panose="02000403000000020004" pitchFamily="2" charset="0"/>
                <a:ea typeface="Helvetica Neue" panose="02000403000000020004" pitchFamily="2" charset="0"/>
              </a:rPr>
              <a:t>Nutrition security and food security</a:t>
            </a:r>
            <a:r>
              <a:rPr lang="en-VN" sz="3600" b="1" dirty="0">
                <a:solidFill>
                  <a:schemeClr val="accent6">
                    <a:lumMod val="75000"/>
                  </a:schemeClr>
                </a:solidFill>
                <a:latin typeface="Helvetica Neue" panose="02000403000000020004" pitchFamily="2" charset="0"/>
                <a:ea typeface="Helvetica Neue" panose="02000403000000020004" pitchFamily="2" charset="0"/>
              </a:rPr>
              <a:t> </a:t>
            </a:r>
          </a:p>
        </p:txBody>
      </p:sp>
      <p:sp>
        <p:nvSpPr>
          <p:cNvPr id="8" name="TextBox 7">
            <a:extLst>
              <a:ext uri="{FF2B5EF4-FFF2-40B4-BE49-F238E27FC236}">
                <a16:creationId xmlns:a16="http://schemas.microsoft.com/office/drawing/2014/main" id="{E8D1F70B-E44F-EB49-9357-EAA206FAE2F9}"/>
              </a:ext>
            </a:extLst>
          </p:cNvPr>
          <p:cNvSpPr txBox="1"/>
          <p:nvPr/>
        </p:nvSpPr>
        <p:spPr>
          <a:xfrm>
            <a:off x="798286" y="2242512"/>
            <a:ext cx="7172695" cy="461665"/>
          </a:xfrm>
          <a:prstGeom prst="rect">
            <a:avLst/>
          </a:prstGeom>
          <a:noFill/>
        </p:spPr>
        <p:txBody>
          <a:bodyPr wrap="square" rtlCol="0">
            <a:spAutoFit/>
          </a:bodyPr>
          <a:lstStyle/>
          <a:p>
            <a:pPr marL="285750" indent="-285750">
              <a:buFont typeface="Wingdings" pitchFamily="2" charset="2"/>
              <a:buChar char="§"/>
            </a:pPr>
            <a:r>
              <a:rPr lang="en-GB" sz="2400" dirty="0" err="1">
                <a:latin typeface="Helvetica Neue" panose="02000403000000020004" pitchFamily="2" charset="0"/>
                <a:ea typeface="Helvetica Neue" panose="02000403000000020004" pitchFamily="2" charset="0"/>
                <a:cs typeface="Helvetica Neue Medium" panose="02000503000000020004" pitchFamily="2" charset="0"/>
              </a:rPr>
              <a:t>Mozaffarian</a:t>
            </a:r>
            <a:r>
              <a:rPr lang="en-GB" sz="2400" dirty="0">
                <a:latin typeface="Helvetica Neue" panose="02000403000000020004" pitchFamily="2" charset="0"/>
                <a:ea typeface="Helvetica Neue" panose="02000403000000020004" pitchFamily="2" charset="0"/>
                <a:cs typeface="Helvetica Neue Medium" panose="02000503000000020004" pitchFamily="2" charset="0"/>
              </a:rPr>
              <a:t>, </a:t>
            </a:r>
            <a:r>
              <a:rPr lang="en-GB" sz="2400" dirty="0" err="1">
                <a:latin typeface="Helvetica Neue" panose="02000403000000020004" pitchFamily="2" charset="0"/>
                <a:ea typeface="Helvetica Neue" panose="02000403000000020004" pitchFamily="2" charset="0"/>
                <a:cs typeface="Helvetica Neue Medium" panose="02000503000000020004" pitchFamily="2" charset="0"/>
              </a:rPr>
              <a:t>Fleischhacker</a:t>
            </a:r>
            <a:r>
              <a:rPr lang="en-GB" sz="2400" dirty="0">
                <a:latin typeface="Helvetica Neue" panose="02000403000000020004" pitchFamily="2" charset="0"/>
                <a:ea typeface="Helvetica Neue" panose="02000403000000020004" pitchFamily="2" charset="0"/>
                <a:cs typeface="Helvetica Neue Medium" panose="02000503000000020004" pitchFamily="2" charset="0"/>
              </a:rPr>
              <a:t>, Andrés, </a:t>
            </a:r>
            <a:r>
              <a:rPr lang="en-GB" sz="2400" i="1" dirty="0">
                <a:latin typeface="Helvetica Neue" panose="02000403000000020004" pitchFamily="2" charset="0"/>
                <a:ea typeface="Helvetica Neue" panose="02000403000000020004" pitchFamily="2" charset="0"/>
                <a:cs typeface="Helvetica Neue Medium" panose="02000503000000020004" pitchFamily="2" charset="0"/>
              </a:rPr>
              <a:t>JAMA </a:t>
            </a:r>
            <a:r>
              <a:rPr lang="en-GB" sz="2400" dirty="0">
                <a:latin typeface="Helvetica Neue" panose="02000403000000020004" pitchFamily="2" charset="0"/>
                <a:ea typeface="Helvetica Neue" panose="02000403000000020004" pitchFamily="2" charset="0"/>
                <a:cs typeface="Helvetica Neue Medium" panose="02000503000000020004" pitchFamily="2" charset="0"/>
              </a:rPr>
              <a:t>(2021)</a:t>
            </a:r>
            <a:endParaRPr lang="en-VN" sz="2400" dirty="0">
              <a:latin typeface="Helvetica Neue" panose="02000403000000020004" pitchFamily="2" charset="0"/>
              <a:ea typeface="Helvetica Neue" panose="02000403000000020004" pitchFamily="2" charset="0"/>
              <a:cs typeface="Helvetica Neue Medium" panose="02000503000000020004" pitchFamily="2" charset="0"/>
            </a:endParaRPr>
          </a:p>
        </p:txBody>
      </p:sp>
      <p:sp>
        <p:nvSpPr>
          <p:cNvPr id="9" name="TextBox 8">
            <a:extLst>
              <a:ext uri="{FF2B5EF4-FFF2-40B4-BE49-F238E27FC236}">
                <a16:creationId xmlns:a16="http://schemas.microsoft.com/office/drawing/2014/main" id="{C1EFFF9F-52FA-204A-B69A-86773AD53A9F}"/>
              </a:ext>
            </a:extLst>
          </p:cNvPr>
          <p:cNvSpPr txBox="1"/>
          <p:nvPr/>
        </p:nvSpPr>
        <p:spPr>
          <a:xfrm>
            <a:off x="798286" y="3429000"/>
            <a:ext cx="10595428" cy="2246769"/>
          </a:xfrm>
          <a:prstGeom prst="rect">
            <a:avLst/>
          </a:prstGeom>
          <a:noFill/>
        </p:spPr>
        <p:txBody>
          <a:bodyPr wrap="square" rtlCol="0">
            <a:spAutoFit/>
          </a:bodyPr>
          <a:lstStyle/>
          <a:p>
            <a:r>
              <a:rPr lang="en-US" sz="2800" dirty="0">
                <a:solidFill>
                  <a:srgbClr val="FF0000"/>
                </a:solidFill>
                <a:latin typeface="Helvetica Neue" panose="02000403000000020004" pitchFamily="2" charset="0"/>
                <a:ea typeface="Helvetica Neue" panose="02000403000000020004" pitchFamily="2" charset="0"/>
              </a:rPr>
              <a:t>The Need to Shift From Food Insecurity to Nutrition Security</a:t>
            </a:r>
          </a:p>
          <a:p>
            <a:r>
              <a:rPr lang="en-US" sz="2800" dirty="0">
                <a:latin typeface="Helvetica Neue" panose="02000403000000020004" pitchFamily="2" charset="0"/>
                <a:ea typeface="Helvetica Neue" panose="02000403000000020004" pitchFamily="2" charset="0"/>
              </a:rPr>
              <a:t>Although the strict definition of food security includes access to and availability of nutritious foods, in practice, the dimension of nutrition has often been overlooked or disregarded, with associated adverse consequences.</a:t>
            </a:r>
            <a:endParaRPr lang="en-VN" sz="2800" dirty="0">
              <a:latin typeface="Helvetica Neue" panose="02000403000000020004" pitchFamily="2" charset="0"/>
              <a:ea typeface="Helvetica Neue" panose="02000403000000020004" pitchFamily="2" charset="0"/>
            </a:endParaRPr>
          </a:p>
        </p:txBody>
      </p:sp>
    </p:spTree>
    <p:extLst>
      <p:ext uri="{BB962C8B-B14F-4D97-AF65-F5344CB8AC3E}">
        <p14:creationId xmlns:p14="http://schemas.microsoft.com/office/powerpoint/2010/main" val="30352566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417656B0-8208-4D25-B714-111D479D062B}"/>
              </a:ext>
            </a:extLst>
          </p:cNvPr>
          <p:cNvGraphicFramePr>
            <a:graphicFrameLocks noGrp="1"/>
          </p:cNvGraphicFramePr>
          <p:nvPr/>
        </p:nvGraphicFramePr>
        <p:xfrm>
          <a:off x="1804988" y="509588"/>
          <a:ext cx="8582025" cy="583882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arkin on Wellness Symposium logo containing black and green text with a locker symbol and leaves pattern.&#10;">
            <a:extLst>
              <a:ext uri="{FF2B5EF4-FFF2-40B4-BE49-F238E27FC236}">
                <a16:creationId xmlns:a16="http://schemas.microsoft.com/office/drawing/2014/main" id="{B1299D9D-D9CF-DB47-B467-D71E78ADDBEE}"/>
              </a:ext>
            </a:extLst>
          </p:cNvPr>
          <p:cNvPicPr>
            <a:picLocks noChangeAspect="1"/>
          </p:cNvPicPr>
          <p:nvPr/>
        </p:nvPicPr>
        <p:blipFill>
          <a:blip r:embed="rId2"/>
          <a:stretch>
            <a:fillRect/>
          </a:stretch>
        </p:blipFill>
        <p:spPr>
          <a:xfrm>
            <a:off x="9435638" y="508000"/>
            <a:ext cx="3263564" cy="912010"/>
          </a:xfrm>
          <a:prstGeom prst="rect">
            <a:avLst/>
          </a:prstGeom>
        </p:spPr>
      </p:pic>
      <p:sp>
        <p:nvSpPr>
          <p:cNvPr id="5" name="TextBox 4">
            <a:extLst>
              <a:ext uri="{FF2B5EF4-FFF2-40B4-BE49-F238E27FC236}">
                <a16:creationId xmlns:a16="http://schemas.microsoft.com/office/drawing/2014/main" id="{399C0522-4A58-AA45-9B48-71DE49B828AA}"/>
              </a:ext>
            </a:extLst>
          </p:cNvPr>
          <p:cNvSpPr txBox="1"/>
          <p:nvPr/>
        </p:nvSpPr>
        <p:spPr>
          <a:xfrm>
            <a:off x="798286" y="508000"/>
            <a:ext cx="5109028" cy="707886"/>
          </a:xfrm>
          <a:prstGeom prst="rect">
            <a:avLst/>
          </a:prstGeom>
          <a:noFill/>
        </p:spPr>
        <p:txBody>
          <a:bodyPr wrap="square" rtlCol="0">
            <a:spAutoFit/>
          </a:bodyPr>
          <a:lstStyle/>
          <a:p>
            <a:r>
              <a:rPr lang="en-US" sz="4000" b="1" dirty="0">
                <a:solidFill>
                  <a:srgbClr val="70AA48"/>
                </a:solidFill>
                <a:latin typeface="Helvetica Neue" panose="02000403000000020004" pitchFamily="2" charset="0"/>
                <a:ea typeface="Helvetica Neue" panose="02000403000000020004" pitchFamily="2" charset="0"/>
              </a:rPr>
              <a:t>Outline</a:t>
            </a:r>
            <a:r>
              <a:rPr lang="en-VN" sz="3600" b="1" dirty="0">
                <a:solidFill>
                  <a:schemeClr val="accent6">
                    <a:lumMod val="75000"/>
                  </a:schemeClr>
                </a:solidFill>
                <a:latin typeface="Helvetica Neue" panose="02000403000000020004" pitchFamily="2" charset="0"/>
                <a:ea typeface="Helvetica Neue" panose="02000403000000020004" pitchFamily="2" charset="0"/>
              </a:rPr>
              <a:t> </a:t>
            </a:r>
          </a:p>
        </p:txBody>
      </p:sp>
      <p:sp>
        <p:nvSpPr>
          <p:cNvPr id="8" name="TextBox 7">
            <a:extLst>
              <a:ext uri="{FF2B5EF4-FFF2-40B4-BE49-F238E27FC236}">
                <a16:creationId xmlns:a16="http://schemas.microsoft.com/office/drawing/2014/main" id="{E8D1F70B-E44F-EB49-9357-EAA206FAE2F9}"/>
              </a:ext>
            </a:extLst>
          </p:cNvPr>
          <p:cNvSpPr txBox="1"/>
          <p:nvPr/>
        </p:nvSpPr>
        <p:spPr>
          <a:xfrm>
            <a:off x="798286" y="2011680"/>
            <a:ext cx="10894949" cy="584775"/>
          </a:xfrm>
          <a:prstGeom prst="rect">
            <a:avLst/>
          </a:prstGeom>
          <a:noFill/>
        </p:spPr>
        <p:txBody>
          <a:bodyPr wrap="square" rtlCol="0">
            <a:spAutoFit/>
          </a:bodyPr>
          <a:lstStyle/>
          <a:p>
            <a:pPr marL="285750" indent="-285750">
              <a:buFont typeface="Wingdings" pitchFamily="2" charset="2"/>
              <a:buChar char="§"/>
            </a:pPr>
            <a:r>
              <a:rPr lang="en-GB" sz="3200" dirty="0">
                <a:latin typeface="Helvetica Neue" panose="02000403000000020004" pitchFamily="2" charset="0"/>
                <a:ea typeface="Helvetica Neue" panose="02000403000000020004" pitchFamily="2" charset="0"/>
                <a:cs typeface="Helvetica Neue Medium" panose="02000503000000020004" pitchFamily="2" charset="0"/>
              </a:rPr>
              <a:t>The Thrifty Food Plan (TFP) and the cost of healthy food.</a:t>
            </a:r>
            <a:endParaRPr lang="en-VN" sz="3200" dirty="0">
              <a:latin typeface="Helvetica Neue" panose="02000403000000020004" pitchFamily="2" charset="0"/>
              <a:ea typeface="Helvetica Neue" panose="02000403000000020004" pitchFamily="2" charset="0"/>
              <a:cs typeface="Helvetica Neue Medium" panose="02000503000000020004" pitchFamily="2" charset="0"/>
            </a:endParaRPr>
          </a:p>
        </p:txBody>
      </p:sp>
      <p:sp>
        <p:nvSpPr>
          <p:cNvPr id="9" name="TextBox 8">
            <a:extLst>
              <a:ext uri="{FF2B5EF4-FFF2-40B4-BE49-F238E27FC236}">
                <a16:creationId xmlns:a16="http://schemas.microsoft.com/office/drawing/2014/main" id="{C1EFFF9F-52FA-204A-B69A-86773AD53A9F}"/>
              </a:ext>
            </a:extLst>
          </p:cNvPr>
          <p:cNvSpPr txBox="1"/>
          <p:nvPr/>
        </p:nvSpPr>
        <p:spPr>
          <a:xfrm>
            <a:off x="798286" y="3429000"/>
            <a:ext cx="5961743" cy="584775"/>
          </a:xfrm>
          <a:prstGeom prst="rect">
            <a:avLst/>
          </a:prstGeom>
          <a:noFill/>
        </p:spPr>
        <p:txBody>
          <a:bodyPr wrap="square" rtlCol="0">
            <a:spAutoFit/>
          </a:bodyPr>
          <a:lstStyle/>
          <a:p>
            <a:pPr marL="285750" indent="-285750">
              <a:buFont typeface="Wingdings" pitchFamily="2" charset="2"/>
              <a:buChar char="§"/>
            </a:pPr>
            <a:r>
              <a:rPr lang="en-GB" sz="3200" dirty="0">
                <a:latin typeface="Helvetica Neue" panose="02000403000000020004" pitchFamily="2" charset="0"/>
                <a:ea typeface="Helvetica Neue" panose="02000403000000020004" pitchFamily="2" charset="0"/>
              </a:rPr>
              <a:t>SNAP healthy incentives.</a:t>
            </a:r>
            <a:endParaRPr lang="en-VN" sz="3200" dirty="0">
              <a:latin typeface="Helvetica Neue" panose="02000403000000020004" pitchFamily="2" charset="0"/>
              <a:ea typeface="Helvetica Neue" panose="02000403000000020004" pitchFamily="2" charset="0"/>
            </a:endParaRPr>
          </a:p>
        </p:txBody>
      </p:sp>
      <p:sp>
        <p:nvSpPr>
          <p:cNvPr id="10" name="TextBox 9">
            <a:extLst>
              <a:ext uri="{FF2B5EF4-FFF2-40B4-BE49-F238E27FC236}">
                <a16:creationId xmlns:a16="http://schemas.microsoft.com/office/drawing/2014/main" id="{7D6B2994-195B-1747-8F15-A6371074D1BB}"/>
              </a:ext>
            </a:extLst>
          </p:cNvPr>
          <p:cNvSpPr txBox="1"/>
          <p:nvPr/>
        </p:nvSpPr>
        <p:spPr>
          <a:xfrm>
            <a:off x="798286" y="4846320"/>
            <a:ext cx="8992259" cy="584775"/>
          </a:xfrm>
          <a:prstGeom prst="rect">
            <a:avLst/>
          </a:prstGeom>
          <a:noFill/>
        </p:spPr>
        <p:txBody>
          <a:bodyPr wrap="square" rtlCol="0">
            <a:spAutoFit/>
          </a:bodyPr>
          <a:lstStyle/>
          <a:p>
            <a:pPr marL="285750" indent="-285750">
              <a:buFont typeface="Wingdings" pitchFamily="2" charset="2"/>
              <a:buChar char="§"/>
            </a:pPr>
            <a:r>
              <a:rPr lang="en-GB" sz="3200" dirty="0">
                <a:latin typeface="Helvetica Neue" panose="02000403000000020004" pitchFamily="2" charset="0"/>
                <a:ea typeface="Helvetica Neue" panose="02000403000000020004" pitchFamily="2" charset="0"/>
              </a:rPr>
              <a:t>Nutrition security and food security.</a:t>
            </a:r>
            <a:endParaRPr lang="en-VN" sz="3200" dirty="0">
              <a:latin typeface="Helvetica Neue" panose="02000403000000020004" pitchFamily="2" charset="0"/>
              <a:ea typeface="Helvetica Neue" panose="02000403000000020004" pitchFamily="2" charset="0"/>
            </a:endParaRPr>
          </a:p>
        </p:txBody>
      </p:sp>
    </p:spTree>
    <p:extLst>
      <p:ext uri="{BB962C8B-B14F-4D97-AF65-F5344CB8AC3E}">
        <p14:creationId xmlns:p14="http://schemas.microsoft.com/office/powerpoint/2010/main" val="42250385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15ACB6F5-CCB2-4B3C-8ED2-94EBDEBA8F8D}"/>
              </a:ext>
            </a:extLst>
          </p:cNvPr>
          <p:cNvGraphicFramePr>
            <a:graphicFrameLocks noGrp="1"/>
          </p:cNvGraphicFramePr>
          <p:nvPr/>
        </p:nvGraphicFramePr>
        <p:xfrm>
          <a:off x="1804988" y="509588"/>
          <a:ext cx="8582025" cy="583882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6E2CD8EA-69E8-4281-A225-E25831649D4A}"/>
              </a:ext>
            </a:extLst>
          </p:cNvPr>
          <p:cNvGraphicFramePr>
            <a:graphicFrameLocks noGrp="1"/>
          </p:cNvGraphicFramePr>
          <p:nvPr/>
        </p:nvGraphicFramePr>
        <p:xfrm>
          <a:off x="1804988" y="509588"/>
          <a:ext cx="8582025" cy="58388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644729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B48CF4EF-A917-418E-979D-A5F7094F07F5}"/>
              </a:ext>
            </a:extLst>
          </p:cNvPr>
          <p:cNvGraphicFramePr>
            <a:graphicFrameLocks noGrp="1"/>
          </p:cNvGraphicFramePr>
          <p:nvPr/>
        </p:nvGraphicFramePr>
        <p:xfrm>
          <a:off x="1804988" y="509588"/>
          <a:ext cx="8582025" cy="583882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78A837D-7BA7-1E4C-8C9F-0A503F613EA9}"/>
              </a:ext>
            </a:extLst>
          </p:cNvPr>
          <p:cNvSpPr txBox="1"/>
          <p:nvPr/>
        </p:nvSpPr>
        <p:spPr>
          <a:xfrm>
            <a:off x="798286" y="507999"/>
            <a:ext cx="7172695" cy="707886"/>
          </a:xfrm>
          <a:prstGeom prst="rect">
            <a:avLst/>
          </a:prstGeom>
          <a:noFill/>
        </p:spPr>
        <p:txBody>
          <a:bodyPr wrap="square" rtlCol="0">
            <a:spAutoFit/>
          </a:bodyPr>
          <a:lstStyle/>
          <a:p>
            <a:r>
              <a:rPr lang="en-US" sz="4000" b="1" dirty="0">
                <a:solidFill>
                  <a:srgbClr val="70AA48"/>
                </a:solidFill>
                <a:latin typeface="Helvetica Neue" panose="02000403000000020004" pitchFamily="2" charset="0"/>
                <a:ea typeface="Helvetica Neue" panose="02000403000000020004" pitchFamily="2" charset="0"/>
              </a:rPr>
              <a:t>April 4: Food Sec 25 event</a:t>
            </a:r>
            <a:r>
              <a:rPr lang="en-VN" sz="3600" b="1" dirty="0">
                <a:solidFill>
                  <a:schemeClr val="accent6">
                    <a:lumMod val="75000"/>
                  </a:schemeClr>
                </a:solidFill>
                <a:latin typeface="Helvetica Neue" panose="02000403000000020004" pitchFamily="2" charset="0"/>
                <a:ea typeface="Helvetica Neue" panose="02000403000000020004" pitchFamily="2" charset="0"/>
              </a:rPr>
              <a:t> </a:t>
            </a:r>
          </a:p>
        </p:txBody>
      </p:sp>
      <p:sp>
        <p:nvSpPr>
          <p:cNvPr id="8" name="TextBox 7">
            <a:extLst>
              <a:ext uri="{FF2B5EF4-FFF2-40B4-BE49-F238E27FC236}">
                <a16:creationId xmlns:a16="http://schemas.microsoft.com/office/drawing/2014/main" id="{BD565FB4-9391-5245-937C-2341DD4AE061}"/>
              </a:ext>
            </a:extLst>
          </p:cNvPr>
          <p:cNvSpPr txBox="1"/>
          <p:nvPr/>
        </p:nvSpPr>
        <p:spPr>
          <a:xfrm>
            <a:off x="798286" y="2011680"/>
            <a:ext cx="8244113" cy="584775"/>
          </a:xfrm>
          <a:prstGeom prst="rect">
            <a:avLst/>
          </a:prstGeom>
          <a:noFill/>
        </p:spPr>
        <p:txBody>
          <a:bodyPr wrap="square" rtlCol="0">
            <a:spAutoFit/>
          </a:bodyPr>
          <a:lstStyle/>
          <a:p>
            <a:pPr marL="285750" indent="-285750">
              <a:buFont typeface="Wingdings" pitchFamily="2" charset="2"/>
              <a:buChar char="§"/>
            </a:pPr>
            <a:r>
              <a:rPr lang="en-GB" sz="3200" dirty="0">
                <a:latin typeface="Helvetica Neue" panose="02000403000000020004" pitchFamily="2" charset="0"/>
                <a:ea typeface="Helvetica Neue" panose="02000403000000020004" pitchFamily="2" charset="0"/>
                <a:cs typeface="Helvetica Neue Medium" panose="02000503000000020004" pitchFamily="2" charset="0"/>
              </a:rPr>
              <a:t>25 Years of Food Security Measurement</a:t>
            </a:r>
            <a:endParaRPr lang="en-VN" sz="3200" dirty="0">
              <a:latin typeface="Helvetica Neue" panose="02000403000000020004" pitchFamily="2" charset="0"/>
              <a:ea typeface="Helvetica Neue" panose="02000403000000020004" pitchFamily="2" charset="0"/>
              <a:cs typeface="Helvetica Neue Medium" panose="02000503000000020004" pitchFamily="2" charset="0"/>
            </a:endParaRPr>
          </a:p>
        </p:txBody>
      </p:sp>
      <p:pic>
        <p:nvPicPr>
          <p:cNvPr id="10" name="Picture 9" descr="Harkin on Wellness Symposium logo containing black and green text with a locker symbol and leaves pattern.&#10;">
            <a:extLst>
              <a:ext uri="{FF2B5EF4-FFF2-40B4-BE49-F238E27FC236}">
                <a16:creationId xmlns:a16="http://schemas.microsoft.com/office/drawing/2014/main" id="{6D848A91-BB59-4146-9180-F9F8A9A73DD5}"/>
              </a:ext>
            </a:extLst>
          </p:cNvPr>
          <p:cNvPicPr>
            <a:picLocks noChangeAspect="1"/>
          </p:cNvPicPr>
          <p:nvPr/>
        </p:nvPicPr>
        <p:blipFill>
          <a:blip r:embed="rId2"/>
          <a:stretch>
            <a:fillRect/>
          </a:stretch>
        </p:blipFill>
        <p:spPr>
          <a:xfrm>
            <a:off x="9435638" y="508000"/>
            <a:ext cx="3263564" cy="912010"/>
          </a:xfrm>
          <a:prstGeom prst="rect">
            <a:avLst/>
          </a:prstGeom>
        </p:spPr>
      </p:pic>
      <p:sp>
        <p:nvSpPr>
          <p:cNvPr id="7" name="TextBox 6">
            <a:extLst>
              <a:ext uri="{FF2B5EF4-FFF2-40B4-BE49-F238E27FC236}">
                <a16:creationId xmlns:a16="http://schemas.microsoft.com/office/drawing/2014/main" id="{5E81E975-CA79-4B0A-94FC-7CEA758D2442}"/>
              </a:ext>
            </a:extLst>
          </p:cNvPr>
          <p:cNvSpPr txBox="1"/>
          <p:nvPr/>
        </p:nvSpPr>
        <p:spPr>
          <a:xfrm>
            <a:off x="1105724" y="2734954"/>
            <a:ext cx="7172695" cy="646331"/>
          </a:xfrm>
          <a:prstGeom prst="rect">
            <a:avLst/>
          </a:prstGeom>
          <a:noFill/>
        </p:spPr>
        <p:txBody>
          <a:bodyPr wrap="square">
            <a:spAutoFit/>
          </a:bodyPr>
          <a:lstStyle/>
          <a:p>
            <a:r>
              <a:rPr lang="en-US" sz="3600" dirty="0"/>
              <a:t>https://sites.tufts.edu/foodsec25/</a:t>
            </a:r>
          </a:p>
        </p:txBody>
      </p:sp>
      <p:pic>
        <p:nvPicPr>
          <p:cNvPr id="1026" name="Picture 2">
            <a:extLst>
              <a:ext uri="{FF2B5EF4-FFF2-40B4-BE49-F238E27FC236}">
                <a16:creationId xmlns:a16="http://schemas.microsoft.com/office/drawing/2014/main" id="{0A3B6684-DB96-460F-A788-223BD85E80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1383" y="2304067"/>
            <a:ext cx="5156200" cy="515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98528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arkin on Wellness Symposium logo containing black and green text with a locker symbol and leaves pattern.&#10;">
            <a:extLst>
              <a:ext uri="{FF2B5EF4-FFF2-40B4-BE49-F238E27FC236}">
                <a16:creationId xmlns:a16="http://schemas.microsoft.com/office/drawing/2014/main" id="{B1299D9D-D9CF-DB47-B467-D71E78ADDBEE}"/>
              </a:ext>
            </a:extLst>
          </p:cNvPr>
          <p:cNvPicPr>
            <a:picLocks noChangeAspect="1"/>
          </p:cNvPicPr>
          <p:nvPr/>
        </p:nvPicPr>
        <p:blipFill>
          <a:blip r:embed="rId2"/>
          <a:stretch>
            <a:fillRect/>
          </a:stretch>
        </p:blipFill>
        <p:spPr>
          <a:xfrm>
            <a:off x="9435638" y="508000"/>
            <a:ext cx="3263564" cy="912010"/>
          </a:xfrm>
          <a:prstGeom prst="rect">
            <a:avLst/>
          </a:prstGeom>
        </p:spPr>
      </p:pic>
      <p:sp>
        <p:nvSpPr>
          <p:cNvPr id="5" name="TextBox 4">
            <a:extLst>
              <a:ext uri="{FF2B5EF4-FFF2-40B4-BE49-F238E27FC236}">
                <a16:creationId xmlns:a16="http://schemas.microsoft.com/office/drawing/2014/main" id="{399C0522-4A58-AA45-9B48-71DE49B828AA}"/>
              </a:ext>
            </a:extLst>
          </p:cNvPr>
          <p:cNvSpPr txBox="1"/>
          <p:nvPr/>
        </p:nvSpPr>
        <p:spPr>
          <a:xfrm>
            <a:off x="798286" y="508000"/>
            <a:ext cx="5109028" cy="707886"/>
          </a:xfrm>
          <a:prstGeom prst="rect">
            <a:avLst/>
          </a:prstGeom>
          <a:noFill/>
        </p:spPr>
        <p:txBody>
          <a:bodyPr wrap="square" rtlCol="0">
            <a:spAutoFit/>
          </a:bodyPr>
          <a:lstStyle/>
          <a:p>
            <a:r>
              <a:rPr lang="en-US" sz="4000" b="1" dirty="0">
                <a:solidFill>
                  <a:srgbClr val="70AA48"/>
                </a:solidFill>
                <a:latin typeface="Helvetica Neue" panose="02000403000000020004" pitchFamily="2" charset="0"/>
                <a:ea typeface="Helvetica Neue" panose="02000403000000020004" pitchFamily="2" charset="0"/>
              </a:rPr>
              <a:t>Outline</a:t>
            </a:r>
            <a:r>
              <a:rPr lang="en-VN" sz="3600" b="1" dirty="0">
                <a:solidFill>
                  <a:schemeClr val="accent6">
                    <a:lumMod val="75000"/>
                  </a:schemeClr>
                </a:solidFill>
                <a:latin typeface="Helvetica Neue" panose="02000403000000020004" pitchFamily="2" charset="0"/>
                <a:ea typeface="Helvetica Neue" panose="02000403000000020004" pitchFamily="2" charset="0"/>
              </a:rPr>
              <a:t> </a:t>
            </a:r>
          </a:p>
        </p:txBody>
      </p:sp>
      <p:sp>
        <p:nvSpPr>
          <p:cNvPr id="8" name="TextBox 7">
            <a:extLst>
              <a:ext uri="{FF2B5EF4-FFF2-40B4-BE49-F238E27FC236}">
                <a16:creationId xmlns:a16="http://schemas.microsoft.com/office/drawing/2014/main" id="{E8D1F70B-E44F-EB49-9357-EAA206FAE2F9}"/>
              </a:ext>
            </a:extLst>
          </p:cNvPr>
          <p:cNvSpPr txBox="1"/>
          <p:nvPr/>
        </p:nvSpPr>
        <p:spPr>
          <a:xfrm>
            <a:off x="798286" y="2011680"/>
            <a:ext cx="10894949" cy="584775"/>
          </a:xfrm>
          <a:prstGeom prst="rect">
            <a:avLst/>
          </a:prstGeom>
          <a:noFill/>
        </p:spPr>
        <p:txBody>
          <a:bodyPr wrap="square" rtlCol="0">
            <a:spAutoFit/>
          </a:bodyPr>
          <a:lstStyle/>
          <a:p>
            <a:pPr marL="285750" indent="-285750">
              <a:buFont typeface="Wingdings" pitchFamily="2" charset="2"/>
              <a:buChar char="§"/>
            </a:pPr>
            <a:r>
              <a:rPr lang="en-GB" sz="3200" dirty="0">
                <a:latin typeface="Helvetica Neue" panose="02000403000000020004" pitchFamily="2" charset="0"/>
                <a:ea typeface="Helvetica Neue" panose="02000403000000020004" pitchFamily="2" charset="0"/>
                <a:cs typeface="Helvetica Neue Medium" panose="02000503000000020004" pitchFamily="2" charset="0"/>
              </a:rPr>
              <a:t>The Thrifty Food Plan (TFP) and the cost of healthy food.</a:t>
            </a:r>
            <a:endParaRPr lang="en-VN" sz="3200" dirty="0">
              <a:latin typeface="Helvetica Neue" panose="02000403000000020004" pitchFamily="2" charset="0"/>
              <a:ea typeface="Helvetica Neue" panose="02000403000000020004" pitchFamily="2" charset="0"/>
              <a:cs typeface="Helvetica Neue Medium" panose="02000503000000020004" pitchFamily="2" charset="0"/>
            </a:endParaRPr>
          </a:p>
        </p:txBody>
      </p:sp>
      <p:sp>
        <p:nvSpPr>
          <p:cNvPr id="9" name="TextBox 8">
            <a:extLst>
              <a:ext uri="{FF2B5EF4-FFF2-40B4-BE49-F238E27FC236}">
                <a16:creationId xmlns:a16="http://schemas.microsoft.com/office/drawing/2014/main" id="{C1EFFF9F-52FA-204A-B69A-86773AD53A9F}"/>
              </a:ext>
            </a:extLst>
          </p:cNvPr>
          <p:cNvSpPr txBox="1"/>
          <p:nvPr/>
        </p:nvSpPr>
        <p:spPr>
          <a:xfrm>
            <a:off x="798286" y="3429000"/>
            <a:ext cx="5961743" cy="584775"/>
          </a:xfrm>
          <a:prstGeom prst="rect">
            <a:avLst/>
          </a:prstGeom>
          <a:noFill/>
        </p:spPr>
        <p:txBody>
          <a:bodyPr wrap="square" rtlCol="0">
            <a:spAutoFit/>
          </a:bodyPr>
          <a:lstStyle/>
          <a:p>
            <a:pPr marL="285750" indent="-285750">
              <a:buFont typeface="Wingdings" pitchFamily="2" charset="2"/>
              <a:buChar char="§"/>
            </a:pPr>
            <a:r>
              <a:rPr lang="en-GB" sz="3200" dirty="0">
                <a:solidFill>
                  <a:schemeClr val="bg1">
                    <a:lumMod val="85000"/>
                  </a:schemeClr>
                </a:solidFill>
                <a:latin typeface="Helvetica Neue" panose="02000403000000020004" pitchFamily="2" charset="0"/>
                <a:ea typeface="Helvetica Neue" panose="02000403000000020004" pitchFamily="2" charset="0"/>
              </a:rPr>
              <a:t>SNAP healthy incentives.</a:t>
            </a:r>
            <a:endParaRPr lang="en-VN" sz="3200" dirty="0">
              <a:solidFill>
                <a:schemeClr val="bg1">
                  <a:lumMod val="85000"/>
                </a:schemeClr>
              </a:solidFill>
              <a:latin typeface="Helvetica Neue" panose="02000403000000020004" pitchFamily="2" charset="0"/>
              <a:ea typeface="Helvetica Neue" panose="02000403000000020004" pitchFamily="2" charset="0"/>
            </a:endParaRPr>
          </a:p>
        </p:txBody>
      </p:sp>
      <p:sp>
        <p:nvSpPr>
          <p:cNvPr id="10" name="TextBox 9">
            <a:extLst>
              <a:ext uri="{FF2B5EF4-FFF2-40B4-BE49-F238E27FC236}">
                <a16:creationId xmlns:a16="http://schemas.microsoft.com/office/drawing/2014/main" id="{7D6B2994-195B-1747-8F15-A6371074D1BB}"/>
              </a:ext>
            </a:extLst>
          </p:cNvPr>
          <p:cNvSpPr txBox="1"/>
          <p:nvPr/>
        </p:nvSpPr>
        <p:spPr>
          <a:xfrm>
            <a:off x="798286" y="4846320"/>
            <a:ext cx="8992259" cy="584775"/>
          </a:xfrm>
          <a:prstGeom prst="rect">
            <a:avLst/>
          </a:prstGeom>
          <a:noFill/>
        </p:spPr>
        <p:txBody>
          <a:bodyPr wrap="square" rtlCol="0">
            <a:spAutoFit/>
          </a:bodyPr>
          <a:lstStyle/>
          <a:p>
            <a:pPr marL="285750" indent="-285750">
              <a:buFont typeface="Wingdings" pitchFamily="2" charset="2"/>
              <a:buChar char="§"/>
            </a:pPr>
            <a:r>
              <a:rPr lang="en-GB" sz="3200" dirty="0">
                <a:solidFill>
                  <a:schemeClr val="bg1">
                    <a:lumMod val="85000"/>
                  </a:schemeClr>
                </a:solidFill>
                <a:latin typeface="Helvetica Neue" panose="02000403000000020004" pitchFamily="2" charset="0"/>
                <a:ea typeface="Helvetica Neue" panose="02000403000000020004" pitchFamily="2" charset="0"/>
              </a:rPr>
              <a:t>Nutrition security and food security.</a:t>
            </a:r>
            <a:endParaRPr lang="en-VN" sz="3200" dirty="0">
              <a:solidFill>
                <a:schemeClr val="bg1">
                  <a:lumMod val="85000"/>
                </a:schemeClr>
              </a:solidFill>
              <a:latin typeface="Helvetica Neue" panose="02000403000000020004" pitchFamily="2" charset="0"/>
              <a:ea typeface="Helvetica Neue" panose="02000403000000020004" pitchFamily="2" charset="0"/>
            </a:endParaRPr>
          </a:p>
        </p:txBody>
      </p:sp>
    </p:spTree>
    <p:extLst>
      <p:ext uri="{BB962C8B-B14F-4D97-AF65-F5344CB8AC3E}">
        <p14:creationId xmlns:p14="http://schemas.microsoft.com/office/powerpoint/2010/main" val="275453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0EFE92C-BCB7-4C69-8283-66537465FA8C}"/>
              </a:ext>
            </a:extLst>
          </p:cNvPr>
          <p:cNvPicPr>
            <a:picLocks noChangeAspect="1"/>
          </p:cNvPicPr>
          <p:nvPr/>
        </p:nvPicPr>
        <p:blipFill>
          <a:blip r:embed="rId2"/>
          <a:stretch>
            <a:fillRect/>
          </a:stretch>
        </p:blipFill>
        <p:spPr>
          <a:xfrm>
            <a:off x="612169" y="677924"/>
            <a:ext cx="10967661" cy="4544316"/>
          </a:xfrm>
          <a:prstGeom prst="rect">
            <a:avLst/>
          </a:prstGeom>
        </p:spPr>
      </p:pic>
      <p:sp>
        <p:nvSpPr>
          <p:cNvPr id="2" name="TextBox 1">
            <a:extLst>
              <a:ext uri="{FF2B5EF4-FFF2-40B4-BE49-F238E27FC236}">
                <a16:creationId xmlns:a16="http://schemas.microsoft.com/office/drawing/2014/main" id="{67B38AD1-3F93-464F-983A-83FE374E729F}"/>
              </a:ext>
            </a:extLst>
          </p:cNvPr>
          <p:cNvSpPr txBox="1"/>
          <p:nvPr/>
        </p:nvSpPr>
        <p:spPr>
          <a:xfrm>
            <a:off x="692728" y="6012796"/>
            <a:ext cx="4874668" cy="461665"/>
          </a:xfrm>
          <a:prstGeom prst="rect">
            <a:avLst/>
          </a:prstGeom>
          <a:noFill/>
        </p:spPr>
        <p:txBody>
          <a:bodyPr wrap="none" rtlCol="0">
            <a:spAutoFit/>
          </a:bodyPr>
          <a:lstStyle/>
          <a:p>
            <a:r>
              <a:rPr lang="en-US" sz="2400" dirty="0"/>
              <a:t>Source: New York Times, August 2021</a:t>
            </a:r>
          </a:p>
        </p:txBody>
      </p:sp>
    </p:spTree>
    <p:extLst>
      <p:ext uri="{BB962C8B-B14F-4D97-AF65-F5344CB8AC3E}">
        <p14:creationId xmlns:p14="http://schemas.microsoft.com/office/powerpoint/2010/main" val="17527970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0549AB42-22FC-6741-8A0F-EBE840048509}"/>
              </a:ext>
            </a:extLst>
          </p:cNvPr>
          <p:cNvCxnSpPr>
            <a:cxnSpLocks/>
          </p:cNvCxnSpPr>
          <p:nvPr/>
        </p:nvCxnSpPr>
        <p:spPr>
          <a:xfrm>
            <a:off x="2438400" y="781050"/>
            <a:ext cx="0" cy="4432081"/>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7C485FB-F876-024E-8304-8D10BAC4E101}"/>
              </a:ext>
            </a:extLst>
          </p:cNvPr>
          <p:cNvCxnSpPr>
            <a:cxnSpLocks/>
          </p:cNvCxnSpPr>
          <p:nvPr/>
        </p:nvCxnSpPr>
        <p:spPr>
          <a:xfrm>
            <a:off x="2438400" y="5213131"/>
            <a:ext cx="65326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83EB055A-0AF1-564E-9498-E31253B3EE2E}"/>
              </a:ext>
            </a:extLst>
          </p:cNvPr>
          <p:cNvCxnSpPr/>
          <p:nvPr/>
        </p:nvCxnSpPr>
        <p:spPr>
          <a:xfrm>
            <a:off x="5714785" y="840259"/>
            <a:ext cx="0" cy="4372872"/>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2A1BCC9-B3B7-2741-8978-4931E2642B21}"/>
              </a:ext>
            </a:extLst>
          </p:cNvPr>
          <p:cNvCxnSpPr>
            <a:cxnSpLocks/>
          </p:cNvCxnSpPr>
          <p:nvPr/>
        </p:nvCxnSpPr>
        <p:spPr>
          <a:xfrm>
            <a:off x="2438400" y="2900855"/>
            <a:ext cx="6532605"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F62343A-392A-4A4E-9680-1BD14A6B7A8C}"/>
              </a:ext>
            </a:extLst>
          </p:cNvPr>
          <p:cNvSpPr txBox="1"/>
          <p:nvPr/>
        </p:nvSpPr>
        <p:spPr>
          <a:xfrm>
            <a:off x="585927" y="4905354"/>
            <a:ext cx="1623108" cy="830997"/>
          </a:xfrm>
          <a:prstGeom prst="rect">
            <a:avLst/>
          </a:prstGeom>
          <a:noFill/>
        </p:spPr>
        <p:txBody>
          <a:bodyPr wrap="square" rtlCol="0">
            <a:spAutoFit/>
          </a:bodyPr>
          <a:lstStyle/>
          <a:p>
            <a:pPr algn="ctr"/>
            <a:r>
              <a:rPr lang="en-US" sz="2400" dirty="0"/>
              <a:t>More occasional</a:t>
            </a:r>
          </a:p>
        </p:txBody>
      </p:sp>
      <p:sp>
        <p:nvSpPr>
          <p:cNvPr id="9" name="TextBox 8">
            <a:extLst>
              <a:ext uri="{FF2B5EF4-FFF2-40B4-BE49-F238E27FC236}">
                <a16:creationId xmlns:a16="http://schemas.microsoft.com/office/drawing/2014/main" id="{EF6805C9-302E-0943-8B05-CF88C4D972B6}"/>
              </a:ext>
            </a:extLst>
          </p:cNvPr>
          <p:cNvSpPr txBox="1"/>
          <p:nvPr/>
        </p:nvSpPr>
        <p:spPr>
          <a:xfrm>
            <a:off x="802721" y="150061"/>
            <a:ext cx="1457918" cy="830997"/>
          </a:xfrm>
          <a:prstGeom prst="rect">
            <a:avLst/>
          </a:prstGeom>
          <a:noFill/>
        </p:spPr>
        <p:txBody>
          <a:bodyPr wrap="square" rtlCol="0">
            <a:spAutoFit/>
          </a:bodyPr>
          <a:lstStyle/>
          <a:p>
            <a:pPr algn="ctr"/>
            <a:r>
              <a:rPr lang="en-US" sz="2400" dirty="0"/>
              <a:t>More healthy</a:t>
            </a:r>
          </a:p>
        </p:txBody>
      </p:sp>
      <p:sp>
        <p:nvSpPr>
          <p:cNvPr id="10" name="TextBox 9">
            <a:extLst>
              <a:ext uri="{FF2B5EF4-FFF2-40B4-BE49-F238E27FC236}">
                <a16:creationId xmlns:a16="http://schemas.microsoft.com/office/drawing/2014/main" id="{0317C1E2-67EC-5542-BB6F-E7880DCDBAE8}"/>
              </a:ext>
            </a:extLst>
          </p:cNvPr>
          <p:cNvSpPr txBox="1"/>
          <p:nvPr/>
        </p:nvSpPr>
        <p:spPr>
          <a:xfrm>
            <a:off x="2638780" y="5309822"/>
            <a:ext cx="1441621" cy="830997"/>
          </a:xfrm>
          <a:prstGeom prst="rect">
            <a:avLst/>
          </a:prstGeom>
          <a:noFill/>
        </p:spPr>
        <p:txBody>
          <a:bodyPr wrap="square" rtlCol="0">
            <a:spAutoFit/>
          </a:bodyPr>
          <a:lstStyle/>
          <a:p>
            <a:pPr algn="ctr"/>
            <a:r>
              <a:rPr lang="en-US" sz="2400" dirty="0"/>
              <a:t>Less expensive</a:t>
            </a:r>
          </a:p>
        </p:txBody>
      </p:sp>
      <p:sp>
        <p:nvSpPr>
          <p:cNvPr id="13" name="TextBox 12">
            <a:extLst>
              <a:ext uri="{FF2B5EF4-FFF2-40B4-BE49-F238E27FC236}">
                <a16:creationId xmlns:a16="http://schemas.microsoft.com/office/drawing/2014/main" id="{A83EF0B8-657F-804E-B478-CA3C6B139471}"/>
              </a:ext>
            </a:extLst>
          </p:cNvPr>
          <p:cNvSpPr txBox="1"/>
          <p:nvPr/>
        </p:nvSpPr>
        <p:spPr>
          <a:xfrm>
            <a:off x="8666205" y="5309821"/>
            <a:ext cx="1544594" cy="830997"/>
          </a:xfrm>
          <a:prstGeom prst="rect">
            <a:avLst/>
          </a:prstGeom>
          <a:noFill/>
        </p:spPr>
        <p:txBody>
          <a:bodyPr wrap="square" rtlCol="0">
            <a:spAutoFit/>
          </a:bodyPr>
          <a:lstStyle/>
          <a:p>
            <a:pPr algn="ctr"/>
            <a:r>
              <a:rPr lang="en-US" sz="2400" dirty="0"/>
              <a:t>More expensive</a:t>
            </a:r>
          </a:p>
        </p:txBody>
      </p:sp>
      <p:cxnSp>
        <p:nvCxnSpPr>
          <p:cNvPr id="21" name="Straight Arrow Connector 20">
            <a:extLst>
              <a:ext uri="{FF2B5EF4-FFF2-40B4-BE49-F238E27FC236}">
                <a16:creationId xmlns:a16="http://schemas.microsoft.com/office/drawing/2014/main" id="{5E2244FF-5910-D74B-BABE-CF0CD46FE50B}"/>
              </a:ext>
            </a:extLst>
          </p:cNvPr>
          <p:cNvCxnSpPr>
            <a:cxnSpLocks/>
          </p:cNvCxnSpPr>
          <p:nvPr/>
        </p:nvCxnSpPr>
        <p:spPr>
          <a:xfrm flipV="1">
            <a:off x="1531680" y="1084469"/>
            <a:ext cx="0" cy="36508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5DE961F-3650-9C41-8179-FBC9D30CBBB8}"/>
              </a:ext>
            </a:extLst>
          </p:cNvPr>
          <p:cNvCxnSpPr>
            <a:cxnSpLocks/>
          </p:cNvCxnSpPr>
          <p:nvPr/>
        </p:nvCxnSpPr>
        <p:spPr>
          <a:xfrm>
            <a:off x="4276436" y="5588233"/>
            <a:ext cx="431908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6" name="Picture 25" descr="A plate of food&#10;&#10;Description automatically generated">
            <a:extLst>
              <a:ext uri="{FF2B5EF4-FFF2-40B4-BE49-F238E27FC236}">
                <a16:creationId xmlns:a16="http://schemas.microsoft.com/office/drawing/2014/main" id="{8EF01F4E-2E38-B542-ADFD-97361DD830C3}"/>
              </a:ext>
            </a:extLst>
          </p:cNvPr>
          <p:cNvPicPr>
            <a:picLocks noChangeAspect="1"/>
          </p:cNvPicPr>
          <p:nvPr/>
        </p:nvPicPr>
        <p:blipFill rotWithShape="1">
          <a:blip r:embed="rId3"/>
          <a:srcRect/>
          <a:stretch/>
        </p:blipFill>
        <p:spPr>
          <a:xfrm>
            <a:off x="6060072" y="840259"/>
            <a:ext cx="2816501" cy="1877669"/>
          </a:xfrm>
          <a:prstGeom prst="rect">
            <a:avLst/>
          </a:prstGeom>
        </p:spPr>
      </p:pic>
      <p:pic>
        <p:nvPicPr>
          <p:cNvPr id="12" name="Picture 11" descr="A plate of french fries&#10;&#10;Description automatically generated">
            <a:extLst>
              <a:ext uri="{FF2B5EF4-FFF2-40B4-BE49-F238E27FC236}">
                <a16:creationId xmlns:a16="http://schemas.microsoft.com/office/drawing/2014/main" id="{29D7D0BF-B7BF-D54B-B37C-9AA4190E2508}"/>
              </a:ext>
            </a:extLst>
          </p:cNvPr>
          <p:cNvPicPr>
            <a:picLocks noChangeAspect="1"/>
          </p:cNvPicPr>
          <p:nvPr/>
        </p:nvPicPr>
        <p:blipFill>
          <a:blip r:embed="rId4"/>
          <a:stretch>
            <a:fillRect/>
          </a:stretch>
        </p:blipFill>
        <p:spPr>
          <a:xfrm>
            <a:off x="2675389" y="3088103"/>
            <a:ext cx="2810024" cy="1873349"/>
          </a:xfrm>
          <a:prstGeom prst="rect">
            <a:avLst/>
          </a:prstGeom>
        </p:spPr>
      </p:pic>
    </p:spTree>
    <p:extLst>
      <p:ext uri="{BB962C8B-B14F-4D97-AF65-F5344CB8AC3E}">
        <p14:creationId xmlns:p14="http://schemas.microsoft.com/office/powerpoint/2010/main" val="7001957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0549AB42-22FC-6741-8A0F-EBE840048509}"/>
              </a:ext>
            </a:extLst>
          </p:cNvPr>
          <p:cNvCxnSpPr>
            <a:cxnSpLocks/>
          </p:cNvCxnSpPr>
          <p:nvPr/>
        </p:nvCxnSpPr>
        <p:spPr>
          <a:xfrm>
            <a:off x="2438400" y="781050"/>
            <a:ext cx="0" cy="4432081"/>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7C485FB-F876-024E-8304-8D10BAC4E101}"/>
              </a:ext>
            </a:extLst>
          </p:cNvPr>
          <p:cNvCxnSpPr>
            <a:cxnSpLocks/>
          </p:cNvCxnSpPr>
          <p:nvPr/>
        </p:nvCxnSpPr>
        <p:spPr>
          <a:xfrm>
            <a:off x="2438400" y="5213131"/>
            <a:ext cx="65326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83EB055A-0AF1-564E-9498-E31253B3EE2E}"/>
              </a:ext>
            </a:extLst>
          </p:cNvPr>
          <p:cNvCxnSpPr/>
          <p:nvPr/>
        </p:nvCxnSpPr>
        <p:spPr>
          <a:xfrm>
            <a:off x="5714785" y="840259"/>
            <a:ext cx="0" cy="4372872"/>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2A1BCC9-B3B7-2741-8978-4931E2642B21}"/>
              </a:ext>
            </a:extLst>
          </p:cNvPr>
          <p:cNvCxnSpPr>
            <a:cxnSpLocks/>
          </p:cNvCxnSpPr>
          <p:nvPr/>
        </p:nvCxnSpPr>
        <p:spPr>
          <a:xfrm>
            <a:off x="2438400" y="2900855"/>
            <a:ext cx="6532605"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F62343A-392A-4A4E-9680-1BD14A6B7A8C}"/>
              </a:ext>
            </a:extLst>
          </p:cNvPr>
          <p:cNvSpPr txBox="1"/>
          <p:nvPr/>
        </p:nvSpPr>
        <p:spPr>
          <a:xfrm>
            <a:off x="585927" y="4905354"/>
            <a:ext cx="1623108" cy="830997"/>
          </a:xfrm>
          <a:prstGeom prst="rect">
            <a:avLst/>
          </a:prstGeom>
          <a:noFill/>
        </p:spPr>
        <p:txBody>
          <a:bodyPr wrap="square" rtlCol="0">
            <a:spAutoFit/>
          </a:bodyPr>
          <a:lstStyle/>
          <a:p>
            <a:pPr algn="ctr"/>
            <a:r>
              <a:rPr lang="en-US" sz="2400" dirty="0"/>
              <a:t>More occasional</a:t>
            </a:r>
          </a:p>
        </p:txBody>
      </p:sp>
      <p:sp>
        <p:nvSpPr>
          <p:cNvPr id="9" name="TextBox 8">
            <a:extLst>
              <a:ext uri="{FF2B5EF4-FFF2-40B4-BE49-F238E27FC236}">
                <a16:creationId xmlns:a16="http://schemas.microsoft.com/office/drawing/2014/main" id="{EF6805C9-302E-0943-8B05-CF88C4D972B6}"/>
              </a:ext>
            </a:extLst>
          </p:cNvPr>
          <p:cNvSpPr txBox="1"/>
          <p:nvPr/>
        </p:nvSpPr>
        <p:spPr>
          <a:xfrm>
            <a:off x="802721" y="150061"/>
            <a:ext cx="1457918" cy="830997"/>
          </a:xfrm>
          <a:prstGeom prst="rect">
            <a:avLst/>
          </a:prstGeom>
          <a:noFill/>
        </p:spPr>
        <p:txBody>
          <a:bodyPr wrap="square" rtlCol="0">
            <a:spAutoFit/>
          </a:bodyPr>
          <a:lstStyle/>
          <a:p>
            <a:pPr algn="ctr"/>
            <a:r>
              <a:rPr lang="en-US" sz="2400" dirty="0"/>
              <a:t>More healthy</a:t>
            </a:r>
          </a:p>
        </p:txBody>
      </p:sp>
      <p:sp>
        <p:nvSpPr>
          <p:cNvPr id="10" name="TextBox 9">
            <a:extLst>
              <a:ext uri="{FF2B5EF4-FFF2-40B4-BE49-F238E27FC236}">
                <a16:creationId xmlns:a16="http://schemas.microsoft.com/office/drawing/2014/main" id="{0317C1E2-67EC-5542-BB6F-E7880DCDBAE8}"/>
              </a:ext>
            </a:extLst>
          </p:cNvPr>
          <p:cNvSpPr txBox="1"/>
          <p:nvPr/>
        </p:nvSpPr>
        <p:spPr>
          <a:xfrm>
            <a:off x="2638780" y="5309822"/>
            <a:ext cx="1441621" cy="830997"/>
          </a:xfrm>
          <a:prstGeom prst="rect">
            <a:avLst/>
          </a:prstGeom>
          <a:noFill/>
        </p:spPr>
        <p:txBody>
          <a:bodyPr wrap="square" rtlCol="0">
            <a:spAutoFit/>
          </a:bodyPr>
          <a:lstStyle/>
          <a:p>
            <a:pPr algn="ctr"/>
            <a:r>
              <a:rPr lang="en-US" sz="2400" dirty="0"/>
              <a:t>Less expensive</a:t>
            </a:r>
          </a:p>
        </p:txBody>
      </p:sp>
      <p:sp>
        <p:nvSpPr>
          <p:cNvPr id="13" name="TextBox 12">
            <a:extLst>
              <a:ext uri="{FF2B5EF4-FFF2-40B4-BE49-F238E27FC236}">
                <a16:creationId xmlns:a16="http://schemas.microsoft.com/office/drawing/2014/main" id="{A83EF0B8-657F-804E-B478-CA3C6B139471}"/>
              </a:ext>
            </a:extLst>
          </p:cNvPr>
          <p:cNvSpPr txBox="1"/>
          <p:nvPr/>
        </p:nvSpPr>
        <p:spPr>
          <a:xfrm>
            <a:off x="8666205" y="5309821"/>
            <a:ext cx="1544594" cy="830997"/>
          </a:xfrm>
          <a:prstGeom prst="rect">
            <a:avLst/>
          </a:prstGeom>
          <a:noFill/>
        </p:spPr>
        <p:txBody>
          <a:bodyPr wrap="square" rtlCol="0">
            <a:spAutoFit/>
          </a:bodyPr>
          <a:lstStyle/>
          <a:p>
            <a:pPr algn="ctr"/>
            <a:r>
              <a:rPr lang="en-US" sz="2400" dirty="0"/>
              <a:t>More expensive</a:t>
            </a:r>
          </a:p>
        </p:txBody>
      </p:sp>
      <p:cxnSp>
        <p:nvCxnSpPr>
          <p:cNvPr id="21" name="Straight Arrow Connector 20">
            <a:extLst>
              <a:ext uri="{FF2B5EF4-FFF2-40B4-BE49-F238E27FC236}">
                <a16:creationId xmlns:a16="http://schemas.microsoft.com/office/drawing/2014/main" id="{5E2244FF-5910-D74B-BABE-CF0CD46FE50B}"/>
              </a:ext>
            </a:extLst>
          </p:cNvPr>
          <p:cNvCxnSpPr>
            <a:cxnSpLocks/>
          </p:cNvCxnSpPr>
          <p:nvPr/>
        </p:nvCxnSpPr>
        <p:spPr>
          <a:xfrm flipV="1">
            <a:off x="1531680" y="1084469"/>
            <a:ext cx="0" cy="36508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5DE961F-3650-9C41-8179-FBC9D30CBBB8}"/>
              </a:ext>
            </a:extLst>
          </p:cNvPr>
          <p:cNvCxnSpPr>
            <a:cxnSpLocks/>
          </p:cNvCxnSpPr>
          <p:nvPr/>
        </p:nvCxnSpPr>
        <p:spPr>
          <a:xfrm>
            <a:off x="4276436" y="5588233"/>
            <a:ext cx="431908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2" name="Picture 21" descr="A plate of food&#10;&#10;Description automatically generated with medium confidence">
            <a:extLst>
              <a:ext uri="{FF2B5EF4-FFF2-40B4-BE49-F238E27FC236}">
                <a16:creationId xmlns:a16="http://schemas.microsoft.com/office/drawing/2014/main" id="{CD181916-864A-AF48-A81F-AA615999E76D}"/>
              </a:ext>
            </a:extLst>
          </p:cNvPr>
          <p:cNvPicPr>
            <a:picLocks noChangeAspect="1"/>
          </p:cNvPicPr>
          <p:nvPr/>
        </p:nvPicPr>
        <p:blipFill>
          <a:blip r:embed="rId3"/>
          <a:stretch>
            <a:fillRect/>
          </a:stretch>
        </p:blipFill>
        <p:spPr>
          <a:xfrm>
            <a:off x="2781038" y="840259"/>
            <a:ext cx="2704375" cy="1801150"/>
          </a:xfrm>
          <a:prstGeom prst="rect">
            <a:avLst/>
          </a:prstGeom>
        </p:spPr>
      </p:pic>
      <p:pic>
        <p:nvPicPr>
          <p:cNvPr id="26" name="Picture 25" descr="A plate of food&#10;&#10;Description automatically generated">
            <a:extLst>
              <a:ext uri="{FF2B5EF4-FFF2-40B4-BE49-F238E27FC236}">
                <a16:creationId xmlns:a16="http://schemas.microsoft.com/office/drawing/2014/main" id="{8EF01F4E-2E38-B542-ADFD-97361DD830C3}"/>
              </a:ext>
            </a:extLst>
          </p:cNvPr>
          <p:cNvPicPr>
            <a:picLocks noChangeAspect="1"/>
          </p:cNvPicPr>
          <p:nvPr/>
        </p:nvPicPr>
        <p:blipFill rotWithShape="1">
          <a:blip r:embed="rId4"/>
          <a:srcRect/>
          <a:stretch/>
        </p:blipFill>
        <p:spPr>
          <a:xfrm>
            <a:off x="6060072" y="840259"/>
            <a:ext cx="2816501" cy="1877669"/>
          </a:xfrm>
          <a:prstGeom prst="rect">
            <a:avLst/>
          </a:prstGeom>
        </p:spPr>
      </p:pic>
      <p:pic>
        <p:nvPicPr>
          <p:cNvPr id="4" name="Picture 3" descr="BBQ steak cooked on the grill">
            <a:extLst>
              <a:ext uri="{FF2B5EF4-FFF2-40B4-BE49-F238E27FC236}">
                <a16:creationId xmlns:a16="http://schemas.microsoft.com/office/drawing/2014/main" id="{D8001926-65FE-9E46-BDB8-AD4363913210}"/>
              </a:ext>
            </a:extLst>
          </p:cNvPr>
          <p:cNvPicPr>
            <a:picLocks noChangeAspect="1"/>
          </p:cNvPicPr>
          <p:nvPr/>
        </p:nvPicPr>
        <p:blipFill rotWithShape="1">
          <a:blip r:embed="rId5"/>
          <a:srcRect t="1726" r="-1309" b="7058"/>
          <a:stretch/>
        </p:blipFill>
        <p:spPr>
          <a:xfrm>
            <a:off x="6096000" y="3083783"/>
            <a:ext cx="2780576" cy="1877668"/>
          </a:xfrm>
          <a:prstGeom prst="rect">
            <a:avLst/>
          </a:prstGeom>
        </p:spPr>
      </p:pic>
      <p:pic>
        <p:nvPicPr>
          <p:cNvPr id="12" name="Picture 11" descr="A plate of french fries&#10;&#10;Description automatically generated">
            <a:extLst>
              <a:ext uri="{FF2B5EF4-FFF2-40B4-BE49-F238E27FC236}">
                <a16:creationId xmlns:a16="http://schemas.microsoft.com/office/drawing/2014/main" id="{29D7D0BF-B7BF-D54B-B37C-9AA4190E2508}"/>
              </a:ext>
            </a:extLst>
          </p:cNvPr>
          <p:cNvPicPr>
            <a:picLocks noChangeAspect="1"/>
          </p:cNvPicPr>
          <p:nvPr/>
        </p:nvPicPr>
        <p:blipFill>
          <a:blip r:embed="rId6"/>
          <a:stretch>
            <a:fillRect/>
          </a:stretch>
        </p:blipFill>
        <p:spPr>
          <a:xfrm>
            <a:off x="2675389" y="3088103"/>
            <a:ext cx="2810024" cy="1873349"/>
          </a:xfrm>
          <a:prstGeom prst="rect">
            <a:avLst/>
          </a:prstGeom>
        </p:spPr>
      </p:pic>
    </p:spTree>
    <p:extLst>
      <p:ext uri="{BB962C8B-B14F-4D97-AF65-F5344CB8AC3E}">
        <p14:creationId xmlns:p14="http://schemas.microsoft.com/office/powerpoint/2010/main" val="8211044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78A837D-7BA7-1E4C-8C9F-0A503F613EA9}"/>
              </a:ext>
            </a:extLst>
          </p:cNvPr>
          <p:cNvSpPr txBox="1"/>
          <p:nvPr/>
        </p:nvSpPr>
        <p:spPr>
          <a:xfrm>
            <a:off x="798287" y="507999"/>
            <a:ext cx="6193640" cy="707886"/>
          </a:xfrm>
          <a:prstGeom prst="rect">
            <a:avLst/>
          </a:prstGeom>
          <a:noFill/>
        </p:spPr>
        <p:txBody>
          <a:bodyPr wrap="square" rtlCol="0">
            <a:spAutoFit/>
          </a:bodyPr>
          <a:lstStyle/>
          <a:p>
            <a:r>
              <a:rPr lang="en-US" sz="4000" b="1" dirty="0">
                <a:solidFill>
                  <a:srgbClr val="70AA48"/>
                </a:solidFill>
                <a:latin typeface="Helvetica Neue" panose="02000403000000020004" pitchFamily="2" charset="0"/>
                <a:ea typeface="Helvetica Neue" panose="02000403000000020004" pitchFamily="2" charset="0"/>
              </a:rPr>
              <a:t>Optimization in the TFP</a:t>
            </a:r>
            <a:r>
              <a:rPr lang="en-VN" sz="3600" b="1" dirty="0">
                <a:solidFill>
                  <a:schemeClr val="accent6">
                    <a:lumMod val="75000"/>
                  </a:schemeClr>
                </a:solidFill>
                <a:latin typeface="Helvetica Neue" panose="02000403000000020004" pitchFamily="2" charset="0"/>
                <a:ea typeface="Helvetica Neue" panose="02000403000000020004" pitchFamily="2" charset="0"/>
              </a:rPr>
              <a:t> </a:t>
            </a:r>
          </a:p>
        </p:txBody>
      </p:sp>
      <p:pic>
        <p:nvPicPr>
          <p:cNvPr id="10" name="Picture 9" descr="Harkin on Wellness Symposium logo containing black and green text with a locker symbol and leaves pattern.&#10;">
            <a:extLst>
              <a:ext uri="{FF2B5EF4-FFF2-40B4-BE49-F238E27FC236}">
                <a16:creationId xmlns:a16="http://schemas.microsoft.com/office/drawing/2014/main" id="{6D848A91-BB59-4146-9180-F9F8A9A73DD5}"/>
              </a:ext>
            </a:extLst>
          </p:cNvPr>
          <p:cNvPicPr>
            <a:picLocks noChangeAspect="1"/>
          </p:cNvPicPr>
          <p:nvPr/>
        </p:nvPicPr>
        <p:blipFill>
          <a:blip r:embed="rId2"/>
          <a:stretch>
            <a:fillRect/>
          </a:stretch>
        </p:blipFill>
        <p:spPr>
          <a:xfrm>
            <a:off x="9435638" y="508000"/>
            <a:ext cx="3263564" cy="912010"/>
          </a:xfrm>
          <a:prstGeom prst="rect">
            <a:avLst/>
          </a:prstGeom>
        </p:spPr>
      </p:pic>
      <p:sp>
        <p:nvSpPr>
          <p:cNvPr id="6" name="Rectangle 3">
            <a:extLst>
              <a:ext uri="{FF2B5EF4-FFF2-40B4-BE49-F238E27FC236}">
                <a16:creationId xmlns:a16="http://schemas.microsoft.com/office/drawing/2014/main" id="{C30EF3A5-7DB2-490C-B4C5-46981000C4C4}"/>
              </a:ext>
            </a:extLst>
          </p:cNvPr>
          <p:cNvSpPr txBox="1">
            <a:spLocks noChangeArrowheads="1"/>
          </p:cNvSpPr>
          <p:nvPr/>
        </p:nvSpPr>
        <p:spPr>
          <a:xfrm>
            <a:off x="517235" y="1524000"/>
            <a:ext cx="11610110" cy="5334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en-US" altLang="en-US" sz="3200" u="sng" dirty="0"/>
              <a:t>Choose a plan (123 category quantities in our case):</a:t>
            </a:r>
          </a:p>
          <a:p>
            <a:r>
              <a:rPr lang="en-US" altLang="en-US" sz="3200" dirty="0"/>
              <a:t>Not too different from current intake (quadratic objective function)</a:t>
            </a:r>
          </a:p>
          <a:p>
            <a:r>
              <a:rPr lang="en-US" altLang="en-US" sz="3200" dirty="0"/>
              <a:t>Meeting constraints:</a:t>
            </a:r>
          </a:p>
          <a:p>
            <a:pPr lvl="1">
              <a:buFont typeface="Wingdings" panose="05000000000000000000" pitchFamily="2" charset="2"/>
              <a:buChar char="§"/>
            </a:pPr>
            <a:r>
              <a:rPr lang="en-US" altLang="en-US" sz="3200" dirty="0"/>
              <a:t>Cost and food energy </a:t>
            </a:r>
          </a:p>
          <a:p>
            <a:pPr lvl="1">
              <a:buFont typeface="Wingdings" panose="05000000000000000000" pitchFamily="2" charset="2"/>
              <a:buChar char="§"/>
            </a:pPr>
            <a:r>
              <a:rPr lang="en-US" altLang="en-US" sz="3200" dirty="0"/>
              <a:t>Nutrients from the </a:t>
            </a:r>
            <a:r>
              <a:rPr lang="en-US" altLang="en-US" sz="3200" i="1" dirty="0"/>
              <a:t>Dietary Guidelines 2020-2025</a:t>
            </a:r>
          </a:p>
          <a:p>
            <a:pPr lvl="1">
              <a:buFont typeface="Wingdings" panose="05000000000000000000" pitchFamily="2" charset="2"/>
              <a:buChar char="§"/>
            </a:pPr>
            <a:r>
              <a:rPr lang="en-US" altLang="en-US" sz="3200" dirty="0"/>
              <a:t>Broad food categories from </a:t>
            </a:r>
            <a:r>
              <a:rPr lang="en-US" altLang="en-US" sz="3200" i="1" dirty="0"/>
              <a:t>MyPlate</a:t>
            </a:r>
          </a:p>
          <a:p>
            <a:pPr lvl="1">
              <a:buFont typeface="Wingdings" panose="05000000000000000000" pitchFamily="2" charset="2"/>
              <a:buChar char="§"/>
            </a:pPr>
            <a:r>
              <a:rPr lang="en-US" altLang="en-US" sz="3200" i="1" dirty="0"/>
              <a:t>Practicality</a:t>
            </a:r>
            <a:r>
              <a:rPr lang="en-US" altLang="en-US" sz="3200" dirty="0"/>
              <a:t> constraints</a:t>
            </a:r>
            <a:endParaRPr lang="en-US" altLang="en-US" sz="3200" i="1" dirty="0"/>
          </a:p>
        </p:txBody>
      </p:sp>
    </p:spTree>
    <p:extLst>
      <p:ext uri="{BB962C8B-B14F-4D97-AF65-F5344CB8AC3E}">
        <p14:creationId xmlns:p14="http://schemas.microsoft.com/office/powerpoint/2010/main" val="870283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518417409"/>
              </p:ext>
            </p:extLst>
          </p:nvPr>
        </p:nvGraphicFramePr>
        <p:xfrm>
          <a:off x="1574800" y="1143000"/>
          <a:ext cx="9042400" cy="5308600"/>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title"/>
          </p:nvPr>
        </p:nvSpPr>
        <p:spPr>
          <a:xfrm>
            <a:off x="914400" y="0"/>
            <a:ext cx="10363200" cy="1143000"/>
          </a:xfrm>
        </p:spPr>
        <p:txBody>
          <a:bodyPr/>
          <a:lstStyle/>
          <a:p>
            <a:pPr>
              <a:defRPr/>
            </a:pPr>
            <a:r>
              <a:rPr lang="en-US" sz="3600" dirty="0">
                <a:ea typeface="+mj-ea"/>
              </a:rPr>
              <a:t>Choice of constraints </a:t>
            </a:r>
            <a:r>
              <a:rPr lang="en-US" sz="3600" dirty="0">
                <a:ea typeface="+mj-ea"/>
                <a:sym typeface="Wingdings" pitchFamily="2" charset="2"/>
              </a:rPr>
              <a:t> estimated cost.</a:t>
            </a:r>
            <a:endParaRPr lang="en-US" sz="3600" dirty="0">
              <a:ea typeface="+mj-ea"/>
            </a:endParaRPr>
          </a:p>
        </p:txBody>
      </p:sp>
      <p:sp>
        <p:nvSpPr>
          <p:cNvPr id="4" name="TextBox 3">
            <a:extLst>
              <a:ext uri="{FF2B5EF4-FFF2-40B4-BE49-F238E27FC236}">
                <a16:creationId xmlns:a16="http://schemas.microsoft.com/office/drawing/2014/main" id="{413B94AF-3207-4C26-A4C1-1CEA0670285A}"/>
              </a:ext>
            </a:extLst>
          </p:cNvPr>
          <p:cNvSpPr txBox="1"/>
          <p:nvPr/>
        </p:nvSpPr>
        <p:spPr>
          <a:xfrm>
            <a:off x="7559649" y="6408692"/>
            <a:ext cx="4510787" cy="461665"/>
          </a:xfrm>
          <a:prstGeom prst="rect">
            <a:avLst/>
          </a:prstGeom>
          <a:noFill/>
        </p:spPr>
        <p:txBody>
          <a:bodyPr wrap="none" rtlCol="0">
            <a:spAutoFit/>
          </a:bodyPr>
          <a:lstStyle/>
          <a:p>
            <a:r>
              <a:rPr lang="en-US" sz="2400" dirty="0"/>
              <a:t>Source: Wilde and </a:t>
            </a:r>
            <a:r>
              <a:rPr lang="en-US" sz="2400" dirty="0" err="1"/>
              <a:t>Llobrera</a:t>
            </a:r>
            <a:r>
              <a:rPr lang="en-US" sz="2400" dirty="0"/>
              <a:t> (2009).</a:t>
            </a:r>
          </a:p>
        </p:txBody>
      </p:sp>
    </p:spTree>
    <p:extLst>
      <p:ext uri="{BB962C8B-B14F-4D97-AF65-F5344CB8AC3E}">
        <p14:creationId xmlns:p14="http://schemas.microsoft.com/office/powerpoint/2010/main" val="34863956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78A837D-7BA7-1E4C-8C9F-0A503F613EA9}"/>
              </a:ext>
            </a:extLst>
          </p:cNvPr>
          <p:cNvSpPr txBox="1"/>
          <p:nvPr/>
        </p:nvSpPr>
        <p:spPr>
          <a:xfrm>
            <a:off x="798287" y="507999"/>
            <a:ext cx="6875132" cy="707886"/>
          </a:xfrm>
          <a:prstGeom prst="rect">
            <a:avLst/>
          </a:prstGeom>
          <a:noFill/>
        </p:spPr>
        <p:txBody>
          <a:bodyPr wrap="square" rtlCol="0">
            <a:spAutoFit/>
          </a:bodyPr>
          <a:lstStyle/>
          <a:p>
            <a:r>
              <a:rPr lang="en-US" sz="4000" b="1" dirty="0">
                <a:solidFill>
                  <a:srgbClr val="70AA48"/>
                </a:solidFill>
                <a:latin typeface="Helvetica Neue" panose="02000403000000020004" pitchFamily="2" charset="0"/>
                <a:ea typeface="Helvetica Neue" panose="02000403000000020004" pitchFamily="2" charset="0"/>
              </a:rPr>
              <a:t>Insights about TFP models</a:t>
            </a:r>
            <a:endParaRPr lang="en-VN" sz="3600" b="1" dirty="0">
              <a:solidFill>
                <a:schemeClr val="accent6">
                  <a:lumMod val="75000"/>
                </a:schemeClr>
              </a:solidFill>
              <a:latin typeface="Helvetica Neue" panose="02000403000000020004" pitchFamily="2" charset="0"/>
              <a:ea typeface="Helvetica Neue" panose="02000403000000020004" pitchFamily="2" charset="0"/>
            </a:endParaRPr>
          </a:p>
        </p:txBody>
      </p:sp>
      <p:pic>
        <p:nvPicPr>
          <p:cNvPr id="10" name="Picture 9" descr="Harkin on Wellness Symposium logo containing black and green text with a locker symbol and leaves pattern.&#10;">
            <a:extLst>
              <a:ext uri="{FF2B5EF4-FFF2-40B4-BE49-F238E27FC236}">
                <a16:creationId xmlns:a16="http://schemas.microsoft.com/office/drawing/2014/main" id="{6D848A91-BB59-4146-9180-F9F8A9A73DD5}"/>
              </a:ext>
            </a:extLst>
          </p:cNvPr>
          <p:cNvPicPr>
            <a:picLocks noChangeAspect="1"/>
          </p:cNvPicPr>
          <p:nvPr/>
        </p:nvPicPr>
        <p:blipFill>
          <a:blip r:embed="rId2"/>
          <a:stretch>
            <a:fillRect/>
          </a:stretch>
        </p:blipFill>
        <p:spPr>
          <a:xfrm>
            <a:off x="9435638" y="508000"/>
            <a:ext cx="3263564" cy="912010"/>
          </a:xfrm>
          <a:prstGeom prst="rect">
            <a:avLst/>
          </a:prstGeom>
        </p:spPr>
      </p:pic>
      <p:sp>
        <p:nvSpPr>
          <p:cNvPr id="6" name="Rectangle 3">
            <a:extLst>
              <a:ext uri="{FF2B5EF4-FFF2-40B4-BE49-F238E27FC236}">
                <a16:creationId xmlns:a16="http://schemas.microsoft.com/office/drawing/2014/main" id="{C30EF3A5-7DB2-490C-B4C5-46981000C4C4}"/>
              </a:ext>
            </a:extLst>
          </p:cNvPr>
          <p:cNvSpPr txBox="1">
            <a:spLocks noChangeArrowheads="1"/>
          </p:cNvSpPr>
          <p:nvPr/>
        </p:nvSpPr>
        <p:spPr>
          <a:xfrm>
            <a:off x="517235" y="1524000"/>
            <a:ext cx="11610110" cy="5334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3200" dirty="0"/>
              <a:t>Easier to meet nutrient constraints than food group constraints</a:t>
            </a:r>
          </a:p>
          <a:p>
            <a:r>
              <a:rPr lang="en-US" altLang="en-US" sz="3200" dirty="0"/>
              <a:t>Expectations for fruits, vegetables, and protein foods matter</a:t>
            </a:r>
          </a:p>
          <a:p>
            <a:r>
              <a:rPr lang="en-US" altLang="en-US" sz="3200" dirty="0"/>
              <a:t>Strict or more feasible sodium constraint</a:t>
            </a:r>
          </a:p>
          <a:p>
            <a:r>
              <a:rPr lang="en-US" altLang="en-US" sz="3200" dirty="0"/>
              <a:t>Interaction of constraints and aspirations</a:t>
            </a:r>
          </a:p>
        </p:txBody>
      </p:sp>
    </p:spTree>
    <p:extLst>
      <p:ext uri="{BB962C8B-B14F-4D97-AF65-F5344CB8AC3E}">
        <p14:creationId xmlns:p14="http://schemas.microsoft.com/office/powerpoint/2010/main" val="22959151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49735869659054887511B496F934506" ma:contentTypeVersion="13" ma:contentTypeDescription="Create a new document." ma:contentTypeScope="" ma:versionID="04cfe3c242537352174c6eb42394fb79">
  <xsd:schema xmlns:xsd="http://www.w3.org/2001/XMLSchema" xmlns:xs="http://www.w3.org/2001/XMLSchema" xmlns:p="http://schemas.microsoft.com/office/2006/metadata/properties" xmlns:ns2="eff23804-89ec-4257-80df-b365e30a396a" xmlns:ns3="0f75d11d-aef6-4b41-897e-0bb4979b972f" targetNamespace="http://schemas.microsoft.com/office/2006/metadata/properties" ma:root="true" ma:fieldsID="2241487d08a0644198c8634e5033f38a" ns2:_="" ns3:_="">
    <xsd:import namespace="eff23804-89ec-4257-80df-b365e30a396a"/>
    <xsd:import namespace="0f75d11d-aef6-4b41-897e-0bb4979b972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DateTaken"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f23804-89ec-4257-80df-b365e30a39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f75d11d-aef6-4b41-897e-0bb4979b972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39267BE-FE3D-4D48-A9FA-1B26A96334D4}">
  <ds:schemaRefs>
    <ds:schemaRef ds:uri="http://schemas.microsoft.com/sharepoint/v3/contenttype/forms"/>
  </ds:schemaRefs>
</ds:datastoreItem>
</file>

<file path=customXml/itemProps2.xml><?xml version="1.0" encoding="utf-8"?>
<ds:datastoreItem xmlns:ds="http://schemas.openxmlformats.org/officeDocument/2006/customXml" ds:itemID="{DFFABB86-40B0-4D78-AB21-FE2A01ED5810}">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A9A4F731-C244-4984-BC1F-11740F6586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f23804-89ec-4257-80df-b365e30a396a"/>
    <ds:schemaRef ds:uri="0f75d11d-aef6-4b41-897e-0bb4979b972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803</TotalTime>
  <Words>719</Words>
  <Application>Microsoft Office PowerPoint</Application>
  <PresentationFormat>Widescreen</PresentationFormat>
  <Paragraphs>128</Paragraphs>
  <Slides>23</Slides>
  <Notes>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23</vt:i4>
      </vt:variant>
    </vt:vector>
  </HeadingPairs>
  <TitlesOfParts>
    <vt:vector size="32" baseType="lpstr">
      <vt:lpstr>Arial</vt:lpstr>
      <vt:lpstr>Calibri</vt:lpstr>
      <vt:lpstr>Calibri Light</vt:lpstr>
      <vt:lpstr>Helvetica Neue</vt:lpstr>
      <vt:lpstr>HelveticaNeueLT Std Med Cn</vt:lpstr>
      <vt:lpstr>Times New Roman</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Choice of constraints  estimated cost.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Anh Nguyen</dc:creator>
  <cp:lastModifiedBy>Wilde, Parke E.</cp:lastModifiedBy>
  <cp:revision>6</cp:revision>
  <dcterms:created xsi:type="dcterms:W3CDTF">2022-02-04T08:18:44Z</dcterms:created>
  <dcterms:modified xsi:type="dcterms:W3CDTF">2022-03-28T13:24:58Z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0x010100849735869659054887511B496F934506</vt:lpwstr>
  </property>
</Properties>
</file>