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media/image56.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361" r:id="rId4"/>
    <p:sldId id="362" r:id="rId5"/>
    <p:sldId id="259" r:id="rId6"/>
    <p:sldId id="261" r:id="rId7"/>
    <p:sldId id="363" r:id="rId8"/>
    <p:sldId id="271" r:id="rId9"/>
    <p:sldId id="272" r:id="rId10"/>
    <p:sldId id="273" r:id="rId11"/>
    <p:sldId id="274" r:id="rId12"/>
    <p:sldId id="275" r:id="rId13"/>
    <p:sldId id="276" r:id="rId14"/>
    <p:sldId id="277" r:id="rId15"/>
    <p:sldId id="278" r:id="rId16"/>
    <p:sldId id="279" r:id="rId17"/>
    <p:sldId id="280" r:id="rId18"/>
    <p:sldId id="283" r:id="rId19"/>
    <p:sldId id="281" r:id="rId20"/>
    <p:sldId id="286" r:id="rId21"/>
    <p:sldId id="282" r:id="rId22"/>
    <p:sldId id="284" r:id="rId23"/>
    <p:sldId id="285" r:id="rId24"/>
    <p:sldId id="289" r:id="rId25"/>
    <p:sldId id="290" r:id="rId26"/>
    <p:sldId id="288" r:id="rId27"/>
    <p:sldId id="293" r:id="rId28"/>
    <p:sldId id="292" r:id="rId29"/>
    <p:sldId id="287" r:id="rId30"/>
    <p:sldId id="294" r:id="rId31"/>
    <p:sldId id="291"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9" r:id="rId46"/>
    <p:sldId id="317" r:id="rId47"/>
    <p:sldId id="308" r:id="rId48"/>
    <p:sldId id="318" r:id="rId49"/>
    <p:sldId id="310" r:id="rId50"/>
    <p:sldId id="311" r:id="rId51"/>
    <p:sldId id="312" r:id="rId52"/>
    <p:sldId id="313" r:id="rId53"/>
    <p:sldId id="314" r:id="rId54"/>
    <p:sldId id="315" r:id="rId55"/>
    <p:sldId id="319" r:id="rId56"/>
    <p:sldId id="316"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9" r:id="rId75"/>
    <p:sldId id="340" r:id="rId76"/>
    <p:sldId id="342" r:id="rId77"/>
    <p:sldId id="343" r:id="rId78"/>
    <p:sldId id="347" r:id="rId79"/>
    <p:sldId id="348" r:id="rId80"/>
    <p:sldId id="349" r:id="rId81"/>
    <p:sldId id="351" r:id="rId82"/>
    <p:sldId id="350" r:id="rId83"/>
    <p:sldId id="341" r:id="rId84"/>
    <p:sldId id="344" r:id="rId85"/>
    <p:sldId id="345" r:id="rId86"/>
    <p:sldId id="352" r:id="rId87"/>
    <p:sldId id="353" r:id="rId88"/>
    <p:sldId id="346" r:id="rId89"/>
    <p:sldId id="354" r:id="rId90"/>
    <p:sldId id="337" r:id="rId91"/>
    <p:sldId id="355" r:id="rId92"/>
    <p:sldId id="356" r:id="rId93"/>
    <p:sldId id="357" r:id="rId94"/>
    <p:sldId id="358" r:id="rId95"/>
    <p:sldId id="359" r:id="rId96"/>
    <p:sldId id="360"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05"/>
  </p:normalViewPr>
  <p:slideViewPr>
    <p:cSldViewPr snapToGrid="0">
      <p:cViewPr>
        <p:scale>
          <a:sx n="96" d="100"/>
          <a:sy n="96" d="100"/>
        </p:scale>
        <p:origin x="1160"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Sheet1!$A$24</c:f>
              <c:strCache>
                <c:ptCount val="1"/>
                <c:pt idx="0">
                  <c:v>Manure</c:v>
                </c:pt>
              </c:strCache>
            </c:strRef>
          </c:tx>
          <c:spPr>
            <a:ln w="28575">
              <a:solidFill>
                <a:srgbClr val="C00000"/>
              </a:solidFill>
              <a:prstDash val="solid"/>
              <a:round/>
            </a:ln>
          </c:spPr>
          <c:marker>
            <c:spPr>
              <a:solidFill>
                <a:srgbClr val="C00000"/>
              </a:solidFill>
              <a:ln>
                <a:solidFill>
                  <a:srgbClr val="C00000"/>
                </a:solidFill>
              </a:ln>
            </c:spPr>
          </c:marker>
          <c:dLbls>
            <c:dLbl>
              <c:idx val="0"/>
              <c:layout>
                <c:manualLayout>
                  <c:x val="1.7567804024496937E-3"/>
                  <c:y val="-3.751166520851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A5-FA4D-B23F-DB9FECB20839}"/>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Sheet1!$B$23:$I$23</c:f>
              <c:numCache>
                <c:formatCode>0</c:formatCode>
                <c:ptCount val="8"/>
                <c:pt idx="0">
                  <c:v>1981</c:v>
                </c:pt>
                <c:pt idx="1">
                  <c:v>1995</c:v>
                </c:pt>
                <c:pt idx="2">
                  <c:v>2000</c:v>
                </c:pt>
                <c:pt idx="3">
                  <c:v>2004</c:v>
                </c:pt>
                <c:pt idx="4">
                  <c:v>2006</c:v>
                </c:pt>
                <c:pt idx="5">
                  <c:v>2008</c:v>
                </c:pt>
                <c:pt idx="6">
                  <c:v>2010</c:v>
                </c:pt>
                <c:pt idx="7">
                  <c:v>2014</c:v>
                </c:pt>
              </c:numCache>
            </c:numRef>
          </c:cat>
          <c:val>
            <c:numRef>
              <c:f>Sheet1!$B$24:$I$24</c:f>
              <c:numCache>
                <c:formatCode>0.00</c:formatCode>
                <c:ptCount val="8"/>
                <c:pt idx="0">
                  <c:v>3.31</c:v>
                </c:pt>
                <c:pt idx="1">
                  <c:v>4.0517241379310347</c:v>
                </c:pt>
                <c:pt idx="2">
                  <c:v>4.2068965517241379</c:v>
                </c:pt>
                <c:pt idx="3">
                  <c:v>4.2586206896551735</c:v>
                </c:pt>
                <c:pt idx="4">
                  <c:v>4.1379310344827589</c:v>
                </c:pt>
                <c:pt idx="5">
                  <c:v>4.3620689655172411</c:v>
                </c:pt>
                <c:pt idx="6">
                  <c:v>4.29</c:v>
                </c:pt>
                <c:pt idx="7">
                  <c:v>4.45</c:v>
                </c:pt>
              </c:numCache>
            </c:numRef>
          </c:val>
          <c:smooth val="0"/>
          <c:extLst>
            <c:ext xmlns:c16="http://schemas.microsoft.com/office/drawing/2014/chart" uri="{C3380CC4-5D6E-409C-BE32-E72D297353CC}">
              <c16:uniqueId val="{00000001-3FA5-FA4D-B23F-DB9FECB20839}"/>
            </c:ext>
          </c:extLst>
        </c:ser>
        <c:ser>
          <c:idx val="1"/>
          <c:order val="1"/>
          <c:tx>
            <c:strRef>
              <c:f>Sheet1!$A$25</c:f>
              <c:strCache>
                <c:ptCount val="1"/>
                <c:pt idx="0">
                  <c:v>Legume</c:v>
                </c:pt>
              </c:strCache>
            </c:strRef>
          </c:tx>
          <c:spPr>
            <a:ln w="28575">
              <a:solidFill>
                <a:srgbClr val="00B050"/>
              </a:solidFill>
              <a:prstDash val="solid"/>
              <a:round/>
            </a:ln>
          </c:spPr>
          <c:marker>
            <c:spPr>
              <a:solidFill>
                <a:srgbClr val="00B050"/>
              </a:solidFill>
              <a:ln>
                <a:solidFill>
                  <a:srgbClr val="00B050"/>
                </a:solidFill>
              </a:ln>
            </c:spPr>
          </c:marker>
          <c:dLbls>
            <c:dLbl>
              <c:idx val="0"/>
              <c:layout>
                <c:manualLayout>
                  <c:x val="-5.9354330708661418E-2"/>
                  <c:y val="3.2882035578885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A5-FA4D-B23F-DB9FECB20839}"/>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Sheet1!$B$23:$I$23</c:f>
              <c:numCache>
                <c:formatCode>0</c:formatCode>
                <c:ptCount val="8"/>
                <c:pt idx="0">
                  <c:v>1981</c:v>
                </c:pt>
                <c:pt idx="1">
                  <c:v>1995</c:v>
                </c:pt>
                <c:pt idx="2">
                  <c:v>2000</c:v>
                </c:pt>
                <c:pt idx="3">
                  <c:v>2004</c:v>
                </c:pt>
                <c:pt idx="4">
                  <c:v>2006</c:v>
                </c:pt>
                <c:pt idx="5">
                  <c:v>2008</c:v>
                </c:pt>
                <c:pt idx="6">
                  <c:v>2010</c:v>
                </c:pt>
                <c:pt idx="7">
                  <c:v>2014</c:v>
                </c:pt>
              </c:numCache>
            </c:numRef>
          </c:cat>
          <c:val>
            <c:numRef>
              <c:f>Sheet1!$B$25:$I$25</c:f>
              <c:numCache>
                <c:formatCode>0.00</c:formatCode>
                <c:ptCount val="8"/>
                <c:pt idx="0">
                  <c:v>3.55</c:v>
                </c:pt>
                <c:pt idx="1">
                  <c:v>3.9655172413793105</c:v>
                </c:pt>
                <c:pt idx="2">
                  <c:v>4.1896551724137936</c:v>
                </c:pt>
                <c:pt idx="3">
                  <c:v>4.3275862068965516</c:v>
                </c:pt>
                <c:pt idx="4">
                  <c:v>3.9482758620689657</c:v>
                </c:pt>
                <c:pt idx="5">
                  <c:v>3.9655172413793105</c:v>
                </c:pt>
                <c:pt idx="6">
                  <c:v>4.05</c:v>
                </c:pt>
                <c:pt idx="7">
                  <c:v>3.89</c:v>
                </c:pt>
              </c:numCache>
            </c:numRef>
          </c:val>
          <c:smooth val="0"/>
          <c:extLst>
            <c:ext xmlns:c16="http://schemas.microsoft.com/office/drawing/2014/chart" uri="{C3380CC4-5D6E-409C-BE32-E72D297353CC}">
              <c16:uniqueId val="{00000003-3FA5-FA4D-B23F-DB9FECB20839}"/>
            </c:ext>
          </c:extLst>
        </c:ser>
        <c:ser>
          <c:idx val="2"/>
          <c:order val="2"/>
          <c:tx>
            <c:strRef>
              <c:f>Sheet1!$A$26</c:f>
              <c:strCache>
                <c:ptCount val="1"/>
                <c:pt idx="0">
                  <c:v>Conventional</c:v>
                </c:pt>
              </c:strCache>
            </c:strRef>
          </c:tx>
          <c:spPr>
            <a:ln w="28575">
              <a:solidFill>
                <a:schemeClr val="bg1">
                  <a:lumMod val="65000"/>
                </a:schemeClr>
              </a:solidFill>
              <a:prstDash val="solid"/>
              <a:round/>
            </a:ln>
          </c:spPr>
          <c:marker>
            <c:spPr>
              <a:solidFill>
                <a:schemeClr val="bg1">
                  <a:lumMod val="65000"/>
                </a:schemeClr>
              </a:solidFill>
              <a:ln>
                <a:solidFill>
                  <a:schemeClr val="bg1">
                    <a:lumMod val="65000"/>
                  </a:schemeClr>
                </a:solidFill>
              </a:ln>
            </c:spPr>
          </c:marker>
          <c:dLbls>
            <c:dLbl>
              <c:idx val="0"/>
              <c:layout>
                <c:manualLayout>
                  <c:x val="-5.6576552930883636E-2"/>
                  <c:y val="5.1400554097404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A5-FA4D-B23F-DB9FECB20839}"/>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Sheet1!$B$23:$I$23</c:f>
              <c:numCache>
                <c:formatCode>0</c:formatCode>
                <c:ptCount val="8"/>
                <c:pt idx="0">
                  <c:v>1981</c:v>
                </c:pt>
                <c:pt idx="1">
                  <c:v>1995</c:v>
                </c:pt>
                <c:pt idx="2">
                  <c:v>2000</c:v>
                </c:pt>
                <c:pt idx="3">
                  <c:v>2004</c:v>
                </c:pt>
                <c:pt idx="4">
                  <c:v>2006</c:v>
                </c:pt>
                <c:pt idx="5">
                  <c:v>2008</c:v>
                </c:pt>
                <c:pt idx="6">
                  <c:v>2010</c:v>
                </c:pt>
                <c:pt idx="7">
                  <c:v>2014</c:v>
                </c:pt>
              </c:numCache>
            </c:numRef>
          </c:cat>
          <c:val>
            <c:numRef>
              <c:f>Sheet1!$B$26:$I$26</c:f>
              <c:numCache>
                <c:formatCode>0.00</c:formatCode>
                <c:ptCount val="8"/>
                <c:pt idx="0">
                  <c:v>3.28</c:v>
                </c:pt>
                <c:pt idx="1">
                  <c:v>3.3448275862068968</c:v>
                </c:pt>
                <c:pt idx="2">
                  <c:v>3.5517241379310347</c:v>
                </c:pt>
                <c:pt idx="3">
                  <c:v>3.4482758620689657</c:v>
                </c:pt>
                <c:pt idx="4">
                  <c:v>3.327586206896552</c:v>
                </c:pt>
                <c:pt idx="5">
                  <c:v>3.7241379310344831</c:v>
                </c:pt>
                <c:pt idx="6">
                  <c:v>3.53</c:v>
                </c:pt>
                <c:pt idx="7">
                  <c:v>3.55</c:v>
                </c:pt>
              </c:numCache>
            </c:numRef>
          </c:val>
          <c:smooth val="0"/>
          <c:extLst>
            <c:ext xmlns:c16="http://schemas.microsoft.com/office/drawing/2014/chart" uri="{C3380CC4-5D6E-409C-BE32-E72D297353CC}">
              <c16:uniqueId val="{00000005-3FA5-FA4D-B23F-DB9FECB20839}"/>
            </c:ext>
          </c:extLst>
        </c:ser>
        <c:dLbls>
          <c:showLegendKey val="0"/>
          <c:showVal val="0"/>
          <c:showCatName val="0"/>
          <c:showSerName val="0"/>
          <c:showPercent val="0"/>
          <c:showBubbleSize val="0"/>
        </c:dLbls>
        <c:marker val="1"/>
        <c:smooth val="0"/>
        <c:axId val="349759360"/>
        <c:axId val="349757440"/>
      </c:lineChart>
      <c:valAx>
        <c:axId val="349757440"/>
        <c:scaling>
          <c:orientation val="minMax"/>
          <c:max val="5"/>
          <c:min val="3"/>
        </c:scaling>
        <c:delete val="0"/>
        <c:axPos val="l"/>
        <c:title>
          <c:tx>
            <c:rich>
              <a:bodyPr/>
              <a:lstStyle/>
              <a:p>
                <a:pPr algn="ctr">
                  <a:defRPr/>
                </a:pPr>
                <a:r>
                  <a:rPr lang="en-US"/>
                  <a:t>Soil Organic Matter (%)</a:t>
                </a:r>
              </a:p>
            </c:rich>
          </c:tx>
          <c:layout>
            <c:manualLayout>
              <c:xMode val="edge"/>
              <c:yMode val="edge"/>
              <c:x val="4.7389727772756182E-3"/>
              <c:y val="0.20986222099169607"/>
            </c:manualLayout>
          </c:layout>
          <c:overlay val="0"/>
          <c:spPr>
            <a:noFill/>
            <a:ln>
              <a:noFill/>
            </a:ln>
          </c:spPr>
        </c:title>
        <c:numFmt formatCode="0.00" sourceLinked="1"/>
        <c:majorTickMark val="out"/>
        <c:minorTickMark val="none"/>
        <c:tickLblPos val="nextTo"/>
        <c:spPr>
          <a:noFill/>
          <a:ln w="9528">
            <a:solidFill>
              <a:srgbClr val="868686"/>
            </a:solidFill>
            <a:prstDash val="solid"/>
            <a:round/>
          </a:ln>
        </c:spPr>
        <c:crossAx val="349759360"/>
        <c:crosses val="autoZero"/>
        <c:crossBetween val="between"/>
      </c:valAx>
      <c:catAx>
        <c:axId val="349759360"/>
        <c:scaling>
          <c:orientation val="minMax"/>
        </c:scaling>
        <c:delete val="0"/>
        <c:axPos val="b"/>
        <c:numFmt formatCode="0" sourceLinked="1"/>
        <c:majorTickMark val="out"/>
        <c:minorTickMark val="none"/>
        <c:tickLblPos val="nextTo"/>
        <c:spPr>
          <a:noFill/>
          <a:ln w="9528">
            <a:solidFill>
              <a:srgbClr val="868686"/>
            </a:solidFill>
            <a:prstDash val="solid"/>
            <a:round/>
          </a:ln>
        </c:spPr>
        <c:crossAx val="349757440"/>
        <c:crosses val="autoZero"/>
        <c:auto val="1"/>
        <c:lblAlgn val="ctr"/>
        <c:lblOffset val="100"/>
        <c:noMultiLvlLbl val="0"/>
      </c:catAx>
      <c:spPr>
        <a:solidFill>
          <a:srgbClr val="FFFFFF"/>
        </a:solidFill>
        <a:ln>
          <a:noFill/>
        </a:ln>
      </c:spPr>
    </c:plotArea>
    <c:legend>
      <c:legendPos val="b"/>
      <c:layout>
        <c:manualLayout>
          <c:xMode val="edge"/>
          <c:yMode val="edge"/>
          <c:x val="0.13254571025323403"/>
          <c:y val="0.88973832767267813"/>
          <c:w val="0.7349084743872738"/>
          <c:h val="0.11026166698674861"/>
        </c:manualLayout>
      </c:layout>
      <c:overlay val="0"/>
      <c:spPr>
        <a:noFill/>
        <a:ln>
          <a:noFill/>
        </a:ln>
      </c:spPr>
    </c:legend>
    <c:plotVisOnly val="1"/>
    <c:dispBlanksAs val="gap"/>
    <c:showDLblsOverMax val="0"/>
  </c:chart>
  <c:spPr>
    <a:solidFill>
      <a:srgbClr val="FFFFFF"/>
    </a:solidFill>
    <a:ln w="9528">
      <a:solidFill>
        <a:srgbClr val="4F81BD"/>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600" b="1" i="0" u="none" strike="noStrike" kern="1200" baseline="0">
          <a:solidFill>
            <a:srgbClr val="000000"/>
          </a:solidFill>
          <a:latin typeface="Calibri"/>
        </a:defRPr>
      </a:pPr>
      <a:endParaRPr lang="en-US"/>
    </a:p>
  </c:tx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465E6-CCE1-45AB-82C3-3F772634493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B7D7832-9B7F-464A-BB9F-39ABE7592D32}">
      <dgm:prSet/>
      <dgm:spPr/>
      <dgm:t>
        <a:bodyPr/>
        <a:lstStyle/>
        <a:p>
          <a:r>
            <a:rPr lang="en-US" b="0" i="0" dirty="0">
              <a:latin typeface="HelveticaNeueLT Std Lt Cn" panose="020B0406020202030204" pitchFamily="34" charset="0"/>
            </a:rPr>
            <a:t>Alternative cropping systems</a:t>
          </a:r>
        </a:p>
      </dgm:t>
    </dgm:pt>
    <dgm:pt modelId="{1A512D6E-0BC1-4CFE-A4D7-B2390C93E618}" type="parTrans" cxnId="{4F5A5D1E-D1C9-4CBA-B91A-CE962D5AA850}">
      <dgm:prSet/>
      <dgm:spPr/>
      <dgm:t>
        <a:bodyPr/>
        <a:lstStyle/>
        <a:p>
          <a:endParaRPr lang="en-US"/>
        </a:p>
      </dgm:t>
    </dgm:pt>
    <dgm:pt modelId="{7FE9B53A-7111-405A-94FE-D7B6E625F4E8}" type="sibTrans" cxnId="{4F5A5D1E-D1C9-4CBA-B91A-CE962D5AA850}">
      <dgm:prSet/>
      <dgm:spPr/>
      <dgm:t>
        <a:bodyPr/>
        <a:lstStyle/>
        <a:p>
          <a:endParaRPr lang="en-US"/>
        </a:p>
      </dgm:t>
    </dgm:pt>
    <dgm:pt modelId="{95267851-5CA7-4421-8035-9BF33A6F3810}">
      <dgm:prSet/>
      <dgm:spPr/>
      <dgm:t>
        <a:bodyPr/>
        <a:lstStyle/>
        <a:p>
          <a:r>
            <a:rPr lang="en-US" b="0" i="0" dirty="0">
              <a:latin typeface="HelveticaNeueLT Std Lt Cn" panose="020B0406020202030204" pitchFamily="34" charset="0"/>
            </a:rPr>
            <a:t>Diversifying corn-soybean rotation with livestock integration.</a:t>
          </a:r>
        </a:p>
      </dgm:t>
    </dgm:pt>
    <dgm:pt modelId="{2825C09E-BBFD-4272-A535-1BDBC66503B9}" type="parTrans" cxnId="{DB333A58-AE4C-4F28-ABB1-0C090F83D848}">
      <dgm:prSet/>
      <dgm:spPr/>
      <dgm:t>
        <a:bodyPr/>
        <a:lstStyle/>
        <a:p>
          <a:endParaRPr lang="en-US"/>
        </a:p>
      </dgm:t>
    </dgm:pt>
    <dgm:pt modelId="{926C4F28-1A7F-4C38-877D-17041BCAD5F1}" type="sibTrans" cxnId="{DB333A58-AE4C-4F28-ABB1-0C090F83D848}">
      <dgm:prSet/>
      <dgm:spPr/>
      <dgm:t>
        <a:bodyPr/>
        <a:lstStyle/>
        <a:p>
          <a:endParaRPr lang="en-US"/>
        </a:p>
      </dgm:t>
    </dgm:pt>
    <dgm:pt modelId="{3F6012DA-1E54-4CA2-8027-F8E563952D21}">
      <dgm:prSet/>
      <dgm:spPr/>
      <dgm:t>
        <a:bodyPr/>
        <a:lstStyle/>
        <a:p>
          <a:r>
            <a:rPr lang="en-US" b="0" i="0" dirty="0">
              <a:latin typeface="HelveticaNeueLT Std Lt Cn" panose="020B0406020202030204" pitchFamily="34" charset="0"/>
            </a:rPr>
            <a:t>Organic corn production</a:t>
          </a:r>
        </a:p>
      </dgm:t>
    </dgm:pt>
    <dgm:pt modelId="{CE6E455B-6586-427A-82BF-0A3797ADB218}" type="parTrans" cxnId="{A55370AB-3BD2-44CB-83AD-9EA3C0578817}">
      <dgm:prSet/>
      <dgm:spPr/>
      <dgm:t>
        <a:bodyPr/>
        <a:lstStyle/>
        <a:p>
          <a:endParaRPr lang="en-US"/>
        </a:p>
      </dgm:t>
    </dgm:pt>
    <dgm:pt modelId="{B1D87FD7-49E2-4BE5-B01F-3E93D865DC3C}" type="sibTrans" cxnId="{A55370AB-3BD2-44CB-83AD-9EA3C0578817}">
      <dgm:prSet/>
      <dgm:spPr/>
      <dgm:t>
        <a:bodyPr/>
        <a:lstStyle/>
        <a:p>
          <a:endParaRPr lang="en-US"/>
        </a:p>
      </dgm:t>
    </dgm:pt>
    <dgm:pt modelId="{905042ED-329A-44B3-B0BB-323900BE3798}">
      <dgm:prSet/>
      <dgm:spPr/>
      <dgm:t>
        <a:bodyPr/>
        <a:lstStyle/>
        <a:p>
          <a:r>
            <a:rPr lang="en-US" b="0" i="0" dirty="0">
              <a:latin typeface="HelveticaNeueLT Std Lt Cn" panose="020B0406020202030204" pitchFamily="34" charset="0"/>
            </a:rPr>
            <a:t>Optimizing soil fertility and reducing tillage.</a:t>
          </a:r>
        </a:p>
      </dgm:t>
    </dgm:pt>
    <dgm:pt modelId="{368B3D73-D590-47CE-ACF0-07AEEA38CCDC}" type="parTrans" cxnId="{2F1E2A32-823B-4A0E-91A1-F2409C688B49}">
      <dgm:prSet/>
      <dgm:spPr/>
      <dgm:t>
        <a:bodyPr/>
        <a:lstStyle/>
        <a:p>
          <a:endParaRPr lang="en-US"/>
        </a:p>
      </dgm:t>
    </dgm:pt>
    <dgm:pt modelId="{54DB46E2-B446-40F0-A6CC-2187F82608D3}" type="sibTrans" cxnId="{2F1E2A32-823B-4A0E-91A1-F2409C688B49}">
      <dgm:prSet/>
      <dgm:spPr/>
      <dgm:t>
        <a:bodyPr/>
        <a:lstStyle/>
        <a:p>
          <a:endParaRPr lang="en-US"/>
        </a:p>
      </dgm:t>
    </dgm:pt>
    <dgm:pt modelId="{E8969F3B-28AD-43FA-80D6-B85955C5D470}">
      <dgm:prSet/>
      <dgm:spPr/>
      <dgm:t>
        <a:bodyPr/>
        <a:lstStyle/>
        <a:p>
          <a:r>
            <a:rPr lang="en-US" b="0" i="0" dirty="0">
              <a:latin typeface="HelveticaNeueLT Std Lt Cn" panose="020B0406020202030204" pitchFamily="34" charset="0"/>
            </a:rPr>
            <a:t>Organic dry bean production</a:t>
          </a:r>
        </a:p>
      </dgm:t>
    </dgm:pt>
    <dgm:pt modelId="{6B4E399F-9584-48EB-ADBA-59E154C83B2E}" type="parTrans" cxnId="{0048C6DE-151A-455F-BC08-0D64ED009F8E}">
      <dgm:prSet/>
      <dgm:spPr/>
      <dgm:t>
        <a:bodyPr/>
        <a:lstStyle/>
        <a:p>
          <a:endParaRPr lang="en-US"/>
        </a:p>
      </dgm:t>
    </dgm:pt>
    <dgm:pt modelId="{A8A3191B-1A00-423F-900B-B01FF0F3289F}" type="sibTrans" cxnId="{0048C6DE-151A-455F-BC08-0D64ED009F8E}">
      <dgm:prSet/>
      <dgm:spPr/>
      <dgm:t>
        <a:bodyPr/>
        <a:lstStyle/>
        <a:p>
          <a:endParaRPr lang="en-US"/>
        </a:p>
      </dgm:t>
    </dgm:pt>
    <dgm:pt modelId="{50A96A46-6AFF-4D79-9224-BE78DB59D86F}">
      <dgm:prSet/>
      <dgm:spPr/>
      <dgm:t>
        <a:bodyPr/>
        <a:lstStyle/>
        <a:p>
          <a:r>
            <a:rPr lang="en-US" b="0" i="0" dirty="0">
              <a:latin typeface="HelveticaNeueLT Std Lt Cn" panose="020B0406020202030204" pitchFamily="34" charset="0"/>
            </a:rPr>
            <a:t>Optimizing the benefits of cover crops and no-till system.</a:t>
          </a:r>
        </a:p>
      </dgm:t>
    </dgm:pt>
    <dgm:pt modelId="{E0F278A5-7647-4FAD-9727-B7E2658FA59A}" type="parTrans" cxnId="{313DB122-6E2A-4B04-B0BB-04C176D702F6}">
      <dgm:prSet/>
      <dgm:spPr/>
      <dgm:t>
        <a:bodyPr/>
        <a:lstStyle/>
        <a:p>
          <a:endParaRPr lang="en-US"/>
        </a:p>
      </dgm:t>
    </dgm:pt>
    <dgm:pt modelId="{99788D5E-C341-4CCB-B275-D595FD60012E}" type="sibTrans" cxnId="{313DB122-6E2A-4B04-B0BB-04C176D702F6}">
      <dgm:prSet/>
      <dgm:spPr/>
      <dgm:t>
        <a:bodyPr/>
        <a:lstStyle/>
        <a:p>
          <a:endParaRPr lang="en-US"/>
        </a:p>
      </dgm:t>
    </dgm:pt>
    <dgm:pt modelId="{AA38E8FA-7160-4161-BF20-AA81A89061BA}">
      <dgm:prSet/>
      <dgm:spPr/>
      <dgm:t>
        <a:bodyPr/>
        <a:lstStyle/>
        <a:p>
          <a:r>
            <a:rPr lang="en-US" b="0" i="0">
              <a:latin typeface="HelveticaNeueLT Std Lt Cn" panose="020B0406020202030204" pitchFamily="34" charset="0"/>
            </a:rPr>
            <a:t>Agroforestry system</a:t>
          </a:r>
        </a:p>
      </dgm:t>
    </dgm:pt>
    <dgm:pt modelId="{8C14D276-E4D6-4F23-9E9D-5AA3F630DFD9}" type="parTrans" cxnId="{47CF1BA5-8414-4DBD-83E3-3741DB620942}">
      <dgm:prSet/>
      <dgm:spPr/>
      <dgm:t>
        <a:bodyPr/>
        <a:lstStyle/>
        <a:p>
          <a:endParaRPr lang="en-US"/>
        </a:p>
      </dgm:t>
    </dgm:pt>
    <dgm:pt modelId="{B1D3A2E0-1580-449B-ACE9-DE0F544454C3}" type="sibTrans" cxnId="{47CF1BA5-8414-4DBD-83E3-3741DB620942}">
      <dgm:prSet/>
      <dgm:spPr/>
      <dgm:t>
        <a:bodyPr/>
        <a:lstStyle/>
        <a:p>
          <a:endParaRPr lang="en-US"/>
        </a:p>
      </dgm:t>
    </dgm:pt>
    <dgm:pt modelId="{6CF508AC-4D45-4F7E-8F75-F32065E16F1B}">
      <dgm:prSet/>
      <dgm:spPr/>
      <dgm:t>
        <a:bodyPr/>
        <a:lstStyle/>
        <a:p>
          <a:r>
            <a:rPr lang="en-US" b="0" i="0" dirty="0">
              <a:latin typeface="HelveticaNeueLT Std Lt Cn" panose="020B0406020202030204" pitchFamily="34" charset="0"/>
            </a:rPr>
            <a:t>Integrating trees, pasture, small grains, and livestock.</a:t>
          </a:r>
        </a:p>
      </dgm:t>
    </dgm:pt>
    <dgm:pt modelId="{E08011B9-47E6-473B-ADE6-5477D83AA83F}" type="parTrans" cxnId="{6AF6181D-27DC-4AE5-81A2-ED83014F6851}">
      <dgm:prSet/>
      <dgm:spPr/>
      <dgm:t>
        <a:bodyPr/>
        <a:lstStyle/>
        <a:p>
          <a:endParaRPr lang="en-US"/>
        </a:p>
      </dgm:t>
    </dgm:pt>
    <dgm:pt modelId="{31910202-1F44-4DD4-B394-9032BA08F165}" type="sibTrans" cxnId="{6AF6181D-27DC-4AE5-81A2-ED83014F6851}">
      <dgm:prSet/>
      <dgm:spPr/>
      <dgm:t>
        <a:bodyPr/>
        <a:lstStyle/>
        <a:p>
          <a:endParaRPr lang="en-US"/>
        </a:p>
      </dgm:t>
    </dgm:pt>
    <dgm:pt modelId="{59EA2E59-D67F-457A-B8E2-F3CCB7F24D79}">
      <dgm:prSet/>
      <dgm:spPr/>
      <dgm:t>
        <a:bodyPr/>
        <a:lstStyle/>
        <a:p>
          <a:r>
            <a:rPr lang="en-US" b="0" i="0" dirty="0">
              <a:latin typeface="HelveticaNeueLT Std Lt Cn" panose="020B0406020202030204" pitchFamily="34" charset="0"/>
            </a:rPr>
            <a:t>Organic vegetable production</a:t>
          </a:r>
        </a:p>
      </dgm:t>
    </dgm:pt>
    <dgm:pt modelId="{780FBFC5-AA6D-4D48-9043-CBADC6DC0E3A}" type="parTrans" cxnId="{68931E5B-6C0A-4420-A813-2F2DF9093222}">
      <dgm:prSet/>
      <dgm:spPr/>
      <dgm:t>
        <a:bodyPr/>
        <a:lstStyle/>
        <a:p>
          <a:endParaRPr lang="en-US"/>
        </a:p>
      </dgm:t>
    </dgm:pt>
    <dgm:pt modelId="{726ED240-FE03-42C1-81CC-96736916E09C}" type="sibTrans" cxnId="{68931E5B-6C0A-4420-A813-2F2DF9093222}">
      <dgm:prSet/>
      <dgm:spPr/>
      <dgm:t>
        <a:bodyPr/>
        <a:lstStyle/>
        <a:p>
          <a:endParaRPr lang="en-US"/>
        </a:p>
      </dgm:t>
    </dgm:pt>
    <dgm:pt modelId="{E99D4551-7B06-4DE5-9E18-79BA113A9D03}">
      <dgm:prSet/>
      <dgm:spPr/>
      <dgm:t>
        <a:bodyPr/>
        <a:lstStyle/>
        <a:p>
          <a:r>
            <a:rPr lang="en-US" b="0" i="0" dirty="0">
              <a:latin typeface="HelveticaNeueLT Std Lt Cn" panose="020B0406020202030204" pitchFamily="34" charset="0"/>
            </a:rPr>
            <a:t>Improving soil health using no-till practices.</a:t>
          </a:r>
        </a:p>
      </dgm:t>
    </dgm:pt>
    <dgm:pt modelId="{77115EE9-DD6B-4829-AB09-EDCC2962C1CA}" type="parTrans" cxnId="{3CA1C1FC-B2DF-4044-8DC9-DAA3E9E1950E}">
      <dgm:prSet/>
      <dgm:spPr/>
      <dgm:t>
        <a:bodyPr/>
        <a:lstStyle/>
        <a:p>
          <a:endParaRPr lang="en-US"/>
        </a:p>
      </dgm:t>
    </dgm:pt>
    <dgm:pt modelId="{F0F5BD06-561F-4398-9137-C912067E6CC0}" type="sibTrans" cxnId="{3CA1C1FC-B2DF-4044-8DC9-DAA3E9E1950E}">
      <dgm:prSet/>
      <dgm:spPr/>
      <dgm:t>
        <a:bodyPr/>
        <a:lstStyle/>
        <a:p>
          <a:endParaRPr lang="en-US"/>
        </a:p>
      </dgm:t>
    </dgm:pt>
    <dgm:pt modelId="{8477FAD3-8331-EA4C-B9F8-CC5B55520676}" type="pres">
      <dgm:prSet presAssocID="{B4F465E6-CCE1-45AB-82C3-3F772634493E}" presName="Name0" presStyleCnt="0">
        <dgm:presLayoutVars>
          <dgm:dir/>
          <dgm:animLvl val="lvl"/>
          <dgm:resizeHandles val="exact"/>
        </dgm:presLayoutVars>
      </dgm:prSet>
      <dgm:spPr/>
    </dgm:pt>
    <dgm:pt modelId="{F9F3DC44-2076-444A-A629-FB5BD684345A}" type="pres">
      <dgm:prSet presAssocID="{FB7D7832-9B7F-464A-BB9F-39ABE7592D32}" presName="linNode" presStyleCnt="0"/>
      <dgm:spPr/>
    </dgm:pt>
    <dgm:pt modelId="{650CC358-7A96-E648-B515-A438B61EB7D0}" type="pres">
      <dgm:prSet presAssocID="{FB7D7832-9B7F-464A-BB9F-39ABE7592D32}" presName="parentText" presStyleLbl="node1" presStyleIdx="0" presStyleCnt="5">
        <dgm:presLayoutVars>
          <dgm:chMax val="1"/>
          <dgm:bulletEnabled val="1"/>
        </dgm:presLayoutVars>
      </dgm:prSet>
      <dgm:spPr/>
    </dgm:pt>
    <dgm:pt modelId="{7FFF4E6D-311A-9943-9268-BAF0730729D6}" type="pres">
      <dgm:prSet presAssocID="{FB7D7832-9B7F-464A-BB9F-39ABE7592D32}" presName="descendantText" presStyleLbl="alignAccFollowNode1" presStyleIdx="0" presStyleCnt="5">
        <dgm:presLayoutVars>
          <dgm:bulletEnabled val="1"/>
        </dgm:presLayoutVars>
      </dgm:prSet>
      <dgm:spPr/>
    </dgm:pt>
    <dgm:pt modelId="{F098D0B7-0C71-8045-A533-74DFF8744027}" type="pres">
      <dgm:prSet presAssocID="{7FE9B53A-7111-405A-94FE-D7B6E625F4E8}" presName="sp" presStyleCnt="0"/>
      <dgm:spPr/>
    </dgm:pt>
    <dgm:pt modelId="{28D1D0E3-9389-CF46-8318-450E60D1424E}" type="pres">
      <dgm:prSet presAssocID="{3F6012DA-1E54-4CA2-8027-F8E563952D21}" presName="linNode" presStyleCnt="0"/>
      <dgm:spPr/>
    </dgm:pt>
    <dgm:pt modelId="{EF19D913-8B08-264D-AC34-EFCF74332838}" type="pres">
      <dgm:prSet presAssocID="{3F6012DA-1E54-4CA2-8027-F8E563952D21}" presName="parentText" presStyleLbl="node1" presStyleIdx="1" presStyleCnt="5" custLinFactY="100000" custLinFactNeighborY="107107">
        <dgm:presLayoutVars>
          <dgm:chMax val="1"/>
          <dgm:bulletEnabled val="1"/>
        </dgm:presLayoutVars>
      </dgm:prSet>
      <dgm:spPr/>
    </dgm:pt>
    <dgm:pt modelId="{4366F69C-3CD1-2D49-A6D6-E9EE8A818B09}" type="pres">
      <dgm:prSet presAssocID="{3F6012DA-1E54-4CA2-8027-F8E563952D21}" presName="descendantText" presStyleLbl="alignAccFollowNode1" presStyleIdx="1" presStyleCnt="5" custLinFactY="100000" custLinFactNeighborY="158888">
        <dgm:presLayoutVars>
          <dgm:bulletEnabled val="1"/>
        </dgm:presLayoutVars>
      </dgm:prSet>
      <dgm:spPr/>
    </dgm:pt>
    <dgm:pt modelId="{7488E327-D31A-1745-B48D-302BC80FAF36}" type="pres">
      <dgm:prSet presAssocID="{B1D87FD7-49E2-4BE5-B01F-3E93D865DC3C}" presName="sp" presStyleCnt="0"/>
      <dgm:spPr/>
    </dgm:pt>
    <dgm:pt modelId="{FDCC5CBF-3464-AA40-9DAC-4D1B2F5E5432}" type="pres">
      <dgm:prSet presAssocID="{E8969F3B-28AD-43FA-80D6-B85955C5D470}" presName="linNode" presStyleCnt="0"/>
      <dgm:spPr/>
    </dgm:pt>
    <dgm:pt modelId="{97F25FE9-CF11-8145-A980-68778E01EC31}" type="pres">
      <dgm:prSet presAssocID="{E8969F3B-28AD-43FA-80D6-B85955C5D470}" presName="parentText" presStyleLbl="node1" presStyleIdx="2" presStyleCnt="5" custLinFactY="-6255" custLinFactNeighborY="-100000">
        <dgm:presLayoutVars>
          <dgm:chMax val="1"/>
          <dgm:bulletEnabled val="1"/>
        </dgm:presLayoutVars>
      </dgm:prSet>
      <dgm:spPr/>
    </dgm:pt>
    <dgm:pt modelId="{403012E6-D4D0-5845-9213-9F2957EDFAA2}" type="pres">
      <dgm:prSet presAssocID="{E8969F3B-28AD-43FA-80D6-B85955C5D470}" presName="descendantText" presStyleLbl="alignAccFollowNode1" presStyleIdx="2" presStyleCnt="5" custLinFactY="-32813" custLinFactNeighborY="-100000">
        <dgm:presLayoutVars>
          <dgm:bulletEnabled val="1"/>
        </dgm:presLayoutVars>
      </dgm:prSet>
      <dgm:spPr/>
    </dgm:pt>
    <dgm:pt modelId="{5861127A-AE11-7049-B94D-3216F212963D}" type="pres">
      <dgm:prSet presAssocID="{A8A3191B-1A00-423F-900B-B01FF0F3289F}" presName="sp" presStyleCnt="0"/>
      <dgm:spPr/>
    </dgm:pt>
    <dgm:pt modelId="{507276C6-70D2-394E-ABBC-50D345A45C08}" type="pres">
      <dgm:prSet presAssocID="{AA38E8FA-7160-4161-BF20-AA81A89061BA}" presName="linNode" presStyleCnt="0"/>
      <dgm:spPr/>
    </dgm:pt>
    <dgm:pt modelId="{4E6DC113-D177-D44D-ACD1-DF1E61EFCB62}" type="pres">
      <dgm:prSet presAssocID="{AA38E8FA-7160-4161-BF20-AA81A89061BA}" presName="parentText" presStyleLbl="node1" presStyleIdx="3" presStyleCnt="5" custLinFactY="892" custLinFactNeighborY="100000">
        <dgm:presLayoutVars>
          <dgm:chMax val="1"/>
          <dgm:bulletEnabled val="1"/>
        </dgm:presLayoutVars>
      </dgm:prSet>
      <dgm:spPr/>
    </dgm:pt>
    <dgm:pt modelId="{7A25C5D2-4A78-574B-B0D7-4D6F76D66271}" type="pres">
      <dgm:prSet presAssocID="{AA38E8FA-7160-4161-BF20-AA81A89061BA}" presName="descendantText" presStyleLbl="alignAccFollowNode1" presStyleIdx="3" presStyleCnt="5" custLinFactY="29131" custLinFactNeighborY="100000">
        <dgm:presLayoutVars>
          <dgm:bulletEnabled val="1"/>
        </dgm:presLayoutVars>
      </dgm:prSet>
      <dgm:spPr/>
    </dgm:pt>
    <dgm:pt modelId="{15C5A655-8B09-4642-BBB6-EF25ECB0D681}" type="pres">
      <dgm:prSet presAssocID="{B1D3A2E0-1580-449B-ACE9-DE0F544454C3}" presName="sp" presStyleCnt="0"/>
      <dgm:spPr/>
    </dgm:pt>
    <dgm:pt modelId="{96BF4472-B8B0-D64A-AE18-B92EF9706D78}" type="pres">
      <dgm:prSet presAssocID="{59EA2E59-D67F-457A-B8E2-F3CCB7F24D79}" presName="linNode" presStyleCnt="0"/>
      <dgm:spPr/>
    </dgm:pt>
    <dgm:pt modelId="{DB010A31-E327-2546-8939-2DC2CCFCED44}" type="pres">
      <dgm:prSet presAssocID="{59EA2E59-D67F-457A-B8E2-F3CCB7F24D79}" presName="parentText" presStyleLbl="node1" presStyleIdx="4" presStyleCnt="5" custLinFactY="-100000" custLinFactNeighborY="-113590">
        <dgm:presLayoutVars>
          <dgm:chMax val="1"/>
          <dgm:bulletEnabled val="1"/>
        </dgm:presLayoutVars>
      </dgm:prSet>
      <dgm:spPr/>
    </dgm:pt>
    <dgm:pt modelId="{E9D89E45-66B0-2F49-83C1-01EA29B4B9B7}" type="pres">
      <dgm:prSet presAssocID="{59EA2E59-D67F-457A-B8E2-F3CCB7F24D79}" presName="descendantText" presStyleLbl="alignAccFollowNode1" presStyleIdx="4" presStyleCnt="5" custLinFactY="-100000" custLinFactNeighborX="-882" custLinFactNeighborY="-165641">
        <dgm:presLayoutVars>
          <dgm:bulletEnabled val="1"/>
        </dgm:presLayoutVars>
      </dgm:prSet>
      <dgm:spPr/>
    </dgm:pt>
  </dgm:ptLst>
  <dgm:cxnLst>
    <dgm:cxn modelId="{6AF6181D-27DC-4AE5-81A2-ED83014F6851}" srcId="{AA38E8FA-7160-4161-BF20-AA81A89061BA}" destId="{6CF508AC-4D45-4F7E-8F75-F32065E16F1B}" srcOrd="0" destOrd="0" parTransId="{E08011B9-47E6-473B-ADE6-5477D83AA83F}" sibTransId="{31910202-1F44-4DD4-B394-9032BA08F165}"/>
    <dgm:cxn modelId="{4F5A5D1E-D1C9-4CBA-B91A-CE962D5AA850}" srcId="{B4F465E6-CCE1-45AB-82C3-3F772634493E}" destId="{FB7D7832-9B7F-464A-BB9F-39ABE7592D32}" srcOrd="0" destOrd="0" parTransId="{1A512D6E-0BC1-4CFE-A4D7-B2390C93E618}" sibTransId="{7FE9B53A-7111-405A-94FE-D7B6E625F4E8}"/>
    <dgm:cxn modelId="{313DB122-6E2A-4B04-B0BB-04C176D702F6}" srcId="{E8969F3B-28AD-43FA-80D6-B85955C5D470}" destId="{50A96A46-6AFF-4D79-9224-BE78DB59D86F}" srcOrd="0" destOrd="0" parTransId="{E0F278A5-7647-4FAD-9727-B7E2658FA59A}" sibTransId="{99788D5E-C341-4CCB-B275-D595FD60012E}"/>
    <dgm:cxn modelId="{DA58E823-6597-A341-B4E0-45D9483DC735}" type="presOf" srcId="{E99D4551-7B06-4DE5-9E18-79BA113A9D03}" destId="{E9D89E45-66B0-2F49-83C1-01EA29B4B9B7}" srcOrd="0" destOrd="0" presId="urn:microsoft.com/office/officeart/2005/8/layout/vList5"/>
    <dgm:cxn modelId="{2F1E2A32-823B-4A0E-91A1-F2409C688B49}" srcId="{3F6012DA-1E54-4CA2-8027-F8E563952D21}" destId="{905042ED-329A-44B3-B0BB-323900BE3798}" srcOrd="0" destOrd="0" parTransId="{368B3D73-D590-47CE-ACF0-07AEEA38CCDC}" sibTransId="{54DB46E2-B446-40F0-A6CC-2187F82608D3}"/>
    <dgm:cxn modelId="{BE168440-CD69-2D4E-8A60-B373ADDBAD52}" type="presOf" srcId="{6CF508AC-4D45-4F7E-8F75-F32065E16F1B}" destId="{7A25C5D2-4A78-574B-B0D7-4D6F76D66271}" srcOrd="0" destOrd="0" presId="urn:microsoft.com/office/officeart/2005/8/layout/vList5"/>
    <dgm:cxn modelId="{F2464F43-E675-5D46-B56B-D714CF221F2B}" type="presOf" srcId="{95267851-5CA7-4421-8035-9BF33A6F3810}" destId="{7FFF4E6D-311A-9943-9268-BAF0730729D6}" srcOrd="0" destOrd="0" presId="urn:microsoft.com/office/officeart/2005/8/layout/vList5"/>
    <dgm:cxn modelId="{34DF8457-89B4-F645-9705-A1F96861614C}" type="presOf" srcId="{3F6012DA-1E54-4CA2-8027-F8E563952D21}" destId="{EF19D913-8B08-264D-AC34-EFCF74332838}" srcOrd="0" destOrd="0" presId="urn:microsoft.com/office/officeart/2005/8/layout/vList5"/>
    <dgm:cxn modelId="{DB333A58-AE4C-4F28-ABB1-0C090F83D848}" srcId="{FB7D7832-9B7F-464A-BB9F-39ABE7592D32}" destId="{95267851-5CA7-4421-8035-9BF33A6F3810}" srcOrd="0" destOrd="0" parTransId="{2825C09E-BBFD-4272-A535-1BDBC66503B9}" sibTransId="{926C4F28-1A7F-4C38-877D-17041BCAD5F1}"/>
    <dgm:cxn modelId="{68931E5B-6C0A-4420-A813-2F2DF9093222}" srcId="{B4F465E6-CCE1-45AB-82C3-3F772634493E}" destId="{59EA2E59-D67F-457A-B8E2-F3CCB7F24D79}" srcOrd="4" destOrd="0" parTransId="{780FBFC5-AA6D-4D48-9043-CBADC6DC0E3A}" sibTransId="{726ED240-FE03-42C1-81CC-96736916E09C}"/>
    <dgm:cxn modelId="{1F322664-1E51-8548-B1F2-1EFE11A746B7}" type="presOf" srcId="{905042ED-329A-44B3-B0BB-323900BE3798}" destId="{4366F69C-3CD1-2D49-A6D6-E9EE8A818B09}" srcOrd="0" destOrd="0" presId="urn:microsoft.com/office/officeart/2005/8/layout/vList5"/>
    <dgm:cxn modelId="{9966D085-9DEB-614A-97C6-15795EAFEA2C}" type="presOf" srcId="{B4F465E6-CCE1-45AB-82C3-3F772634493E}" destId="{8477FAD3-8331-EA4C-B9F8-CC5B55520676}" srcOrd="0" destOrd="0" presId="urn:microsoft.com/office/officeart/2005/8/layout/vList5"/>
    <dgm:cxn modelId="{09ABC994-D017-AF40-BB19-14D1F6080D4C}" type="presOf" srcId="{FB7D7832-9B7F-464A-BB9F-39ABE7592D32}" destId="{650CC358-7A96-E648-B515-A438B61EB7D0}" srcOrd="0" destOrd="0" presId="urn:microsoft.com/office/officeart/2005/8/layout/vList5"/>
    <dgm:cxn modelId="{736DCE96-0D9F-D447-9D10-530176D63B34}" type="presOf" srcId="{AA38E8FA-7160-4161-BF20-AA81A89061BA}" destId="{4E6DC113-D177-D44D-ACD1-DF1E61EFCB62}" srcOrd="0" destOrd="0" presId="urn:microsoft.com/office/officeart/2005/8/layout/vList5"/>
    <dgm:cxn modelId="{47CF1BA5-8414-4DBD-83E3-3741DB620942}" srcId="{B4F465E6-CCE1-45AB-82C3-3F772634493E}" destId="{AA38E8FA-7160-4161-BF20-AA81A89061BA}" srcOrd="3" destOrd="0" parTransId="{8C14D276-E4D6-4F23-9E9D-5AA3F630DFD9}" sibTransId="{B1D3A2E0-1580-449B-ACE9-DE0F544454C3}"/>
    <dgm:cxn modelId="{A55370AB-3BD2-44CB-83AD-9EA3C0578817}" srcId="{B4F465E6-CCE1-45AB-82C3-3F772634493E}" destId="{3F6012DA-1E54-4CA2-8027-F8E563952D21}" srcOrd="1" destOrd="0" parTransId="{CE6E455B-6586-427A-82BF-0A3797ADB218}" sibTransId="{B1D87FD7-49E2-4BE5-B01F-3E93D865DC3C}"/>
    <dgm:cxn modelId="{A22C9FC4-E94B-7E4D-9C13-3E71845203EE}" type="presOf" srcId="{50A96A46-6AFF-4D79-9224-BE78DB59D86F}" destId="{403012E6-D4D0-5845-9213-9F2957EDFAA2}" srcOrd="0" destOrd="0" presId="urn:microsoft.com/office/officeart/2005/8/layout/vList5"/>
    <dgm:cxn modelId="{E6B900D0-746B-1B48-BCB0-8FFA07E87D50}" type="presOf" srcId="{59EA2E59-D67F-457A-B8E2-F3CCB7F24D79}" destId="{DB010A31-E327-2546-8939-2DC2CCFCED44}" srcOrd="0" destOrd="0" presId="urn:microsoft.com/office/officeart/2005/8/layout/vList5"/>
    <dgm:cxn modelId="{0048C6DE-151A-455F-BC08-0D64ED009F8E}" srcId="{B4F465E6-CCE1-45AB-82C3-3F772634493E}" destId="{E8969F3B-28AD-43FA-80D6-B85955C5D470}" srcOrd="2" destOrd="0" parTransId="{6B4E399F-9584-48EB-ADBA-59E154C83B2E}" sibTransId="{A8A3191B-1A00-423F-900B-B01FF0F3289F}"/>
    <dgm:cxn modelId="{F11D70EB-BB02-2E4C-B369-2BB9312BD3D9}" type="presOf" srcId="{E8969F3B-28AD-43FA-80D6-B85955C5D470}" destId="{97F25FE9-CF11-8145-A980-68778E01EC31}" srcOrd="0" destOrd="0" presId="urn:microsoft.com/office/officeart/2005/8/layout/vList5"/>
    <dgm:cxn modelId="{3CA1C1FC-B2DF-4044-8DC9-DAA3E9E1950E}" srcId="{59EA2E59-D67F-457A-B8E2-F3CCB7F24D79}" destId="{E99D4551-7B06-4DE5-9E18-79BA113A9D03}" srcOrd="0" destOrd="0" parTransId="{77115EE9-DD6B-4829-AB09-EDCC2962C1CA}" sibTransId="{F0F5BD06-561F-4398-9137-C912067E6CC0}"/>
    <dgm:cxn modelId="{9CA29DB5-AD5F-4643-8057-235F29629584}" type="presParOf" srcId="{8477FAD3-8331-EA4C-B9F8-CC5B55520676}" destId="{F9F3DC44-2076-444A-A629-FB5BD684345A}" srcOrd="0" destOrd="0" presId="urn:microsoft.com/office/officeart/2005/8/layout/vList5"/>
    <dgm:cxn modelId="{D2C9628A-B2BF-2145-9A1E-11AD4EDC7DA3}" type="presParOf" srcId="{F9F3DC44-2076-444A-A629-FB5BD684345A}" destId="{650CC358-7A96-E648-B515-A438B61EB7D0}" srcOrd="0" destOrd="0" presId="urn:microsoft.com/office/officeart/2005/8/layout/vList5"/>
    <dgm:cxn modelId="{3DB95BA9-74F8-184E-BD82-040CD6B01C4A}" type="presParOf" srcId="{F9F3DC44-2076-444A-A629-FB5BD684345A}" destId="{7FFF4E6D-311A-9943-9268-BAF0730729D6}" srcOrd="1" destOrd="0" presId="urn:microsoft.com/office/officeart/2005/8/layout/vList5"/>
    <dgm:cxn modelId="{6C6BC52B-8529-C543-816E-35D6204FEEE9}" type="presParOf" srcId="{8477FAD3-8331-EA4C-B9F8-CC5B55520676}" destId="{F098D0B7-0C71-8045-A533-74DFF8744027}" srcOrd="1" destOrd="0" presId="urn:microsoft.com/office/officeart/2005/8/layout/vList5"/>
    <dgm:cxn modelId="{630A2A7E-2F95-7048-9BB2-4C001DAFD4E2}" type="presParOf" srcId="{8477FAD3-8331-EA4C-B9F8-CC5B55520676}" destId="{28D1D0E3-9389-CF46-8318-450E60D1424E}" srcOrd="2" destOrd="0" presId="urn:microsoft.com/office/officeart/2005/8/layout/vList5"/>
    <dgm:cxn modelId="{7BB73D86-0F67-BF4B-8425-41DCAE73605B}" type="presParOf" srcId="{28D1D0E3-9389-CF46-8318-450E60D1424E}" destId="{EF19D913-8B08-264D-AC34-EFCF74332838}" srcOrd="0" destOrd="0" presId="urn:microsoft.com/office/officeart/2005/8/layout/vList5"/>
    <dgm:cxn modelId="{C9753382-05C5-354A-9031-AEC321C4C3D0}" type="presParOf" srcId="{28D1D0E3-9389-CF46-8318-450E60D1424E}" destId="{4366F69C-3CD1-2D49-A6D6-E9EE8A818B09}" srcOrd="1" destOrd="0" presId="urn:microsoft.com/office/officeart/2005/8/layout/vList5"/>
    <dgm:cxn modelId="{A87B3C20-EAC3-5E43-A99D-BF74B51E6051}" type="presParOf" srcId="{8477FAD3-8331-EA4C-B9F8-CC5B55520676}" destId="{7488E327-D31A-1745-B48D-302BC80FAF36}" srcOrd="3" destOrd="0" presId="urn:microsoft.com/office/officeart/2005/8/layout/vList5"/>
    <dgm:cxn modelId="{CA41379C-E17A-5B42-ADCC-D15CFDFC31F4}" type="presParOf" srcId="{8477FAD3-8331-EA4C-B9F8-CC5B55520676}" destId="{FDCC5CBF-3464-AA40-9DAC-4D1B2F5E5432}" srcOrd="4" destOrd="0" presId="urn:microsoft.com/office/officeart/2005/8/layout/vList5"/>
    <dgm:cxn modelId="{CBFDD07B-041B-7846-9193-245588F3E164}" type="presParOf" srcId="{FDCC5CBF-3464-AA40-9DAC-4D1B2F5E5432}" destId="{97F25FE9-CF11-8145-A980-68778E01EC31}" srcOrd="0" destOrd="0" presId="urn:microsoft.com/office/officeart/2005/8/layout/vList5"/>
    <dgm:cxn modelId="{37100494-9C35-2C48-B4EB-14F86849FB9F}" type="presParOf" srcId="{FDCC5CBF-3464-AA40-9DAC-4D1B2F5E5432}" destId="{403012E6-D4D0-5845-9213-9F2957EDFAA2}" srcOrd="1" destOrd="0" presId="urn:microsoft.com/office/officeart/2005/8/layout/vList5"/>
    <dgm:cxn modelId="{FCA2AE4B-6054-F44A-9599-D10CCB7F858F}" type="presParOf" srcId="{8477FAD3-8331-EA4C-B9F8-CC5B55520676}" destId="{5861127A-AE11-7049-B94D-3216F212963D}" srcOrd="5" destOrd="0" presId="urn:microsoft.com/office/officeart/2005/8/layout/vList5"/>
    <dgm:cxn modelId="{7BA9BDF8-1640-E74F-904C-DFD139DC7F40}" type="presParOf" srcId="{8477FAD3-8331-EA4C-B9F8-CC5B55520676}" destId="{507276C6-70D2-394E-ABBC-50D345A45C08}" srcOrd="6" destOrd="0" presId="urn:microsoft.com/office/officeart/2005/8/layout/vList5"/>
    <dgm:cxn modelId="{E094A199-8413-A949-A684-2F0986332A50}" type="presParOf" srcId="{507276C6-70D2-394E-ABBC-50D345A45C08}" destId="{4E6DC113-D177-D44D-ACD1-DF1E61EFCB62}" srcOrd="0" destOrd="0" presId="urn:microsoft.com/office/officeart/2005/8/layout/vList5"/>
    <dgm:cxn modelId="{16DC2952-8D7C-6D44-A856-EDB058B32AB9}" type="presParOf" srcId="{507276C6-70D2-394E-ABBC-50D345A45C08}" destId="{7A25C5D2-4A78-574B-B0D7-4D6F76D66271}" srcOrd="1" destOrd="0" presId="urn:microsoft.com/office/officeart/2005/8/layout/vList5"/>
    <dgm:cxn modelId="{123D6FE0-0168-2B4F-9C35-7210CD1C6A79}" type="presParOf" srcId="{8477FAD3-8331-EA4C-B9F8-CC5B55520676}" destId="{15C5A655-8B09-4642-BBB6-EF25ECB0D681}" srcOrd="7" destOrd="0" presId="urn:microsoft.com/office/officeart/2005/8/layout/vList5"/>
    <dgm:cxn modelId="{8E7DD5F3-5BD8-1A47-ABCB-DA99A875E72A}" type="presParOf" srcId="{8477FAD3-8331-EA4C-B9F8-CC5B55520676}" destId="{96BF4472-B8B0-D64A-AE18-B92EF9706D78}" srcOrd="8" destOrd="0" presId="urn:microsoft.com/office/officeart/2005/8/layout/vList5"/>
    <dgm:cxn modelId="{C387230F-7A35-9A4D-8A86-2229E3775FAC}" type="presParOf" srcId="{96BF4472-B8B0-D64A-AE18-B92EF9706D78}" destId="{DB010A31-E327-2546-8939-2DC2CCFCED44}" srcOrd="0" destOrd="0" presId="urn:microsoft.com/office/officeart/2005/8/layout/vList5"/>
    <dgm:cxn modelId="{68F48407-04D6-F946-A2B5-F1F9802FBD75}" type="presParOf" srcId="{96BF4472-B8B0-D64A-AE18-B92EF9706D78}" destId="{E9D89E45-66B0-2F49-83C1-01EA29B4B9B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838661-6F96-4B5E-B2C7-A271BBD7F8BF}"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9AC45993-9AC7-4466-869E-AF68B04FFAFB}">
      <dgm:prSet/>
      <dgm:spPr/>
      <dgm:t>
        <a:bodyPr/>
        <a:lstStyle/>
        <a:p>
          <a:r>
            <a:rPr lang="en-US" dirty="0"/>
            <a:t>Increasing SNAP Benefits to Support Healthy Eating </a:t>
          </a:r>
        </a:p>
      </dgm:t>
    </dgm:pt>
    <dgm:pt modelId="{944BA050-383B-41D4-B68B-0B567CA04879}" type="parTrans" cxnId="{B171904B-DEE9-4BEF-82ED-4BD62C066C2E}">
      <dgm:prSet/>
      <dgm:spPr/>
      <dgm:t>
        <a:bodyPr/>
        <a:lstStyle/>
        <a:p>
          <a:endParaRPr lang="en-US"/>
        </a:p>
      </dgm:t>
    </dgm:pt>
    <dgm:pt modelId="{F0DC2152-ED45-4819-9A00-CF4F1F953C70}" type="sibTrans" cxnId="{B171904B-DEE9-4BEF-82ED-4BD62C066C2E}">
      <dgm:prSet/>
      <dgm:spPr/>
      <dgm:t>
        <a:bodyPr/>
        <a:lstStyle/>
        <a:p>
          <a:endParaRPr lang="en-US"/>
        </a:p>
      </dgm:t>
    </dgm:pt>
    <dgm:pt modelId="{03CD7D32-3513-4001-BF52-7C3A0986C074}">
      <dgm:prSet/>
      <dgm:spPr/>
      <dgm:t>
        <a:bodyPr/>
        <a:lstStyle/>
        <a:p>
          <a:r>
            <a:rPr lang="en-US" dirty="0"/>
            <a:t>Bringing SNAP and WIC Shopping Online</a:t>
          </a:r>
        </a:p>
      </dgm:t>
    </dgm:pt>
    <dgm:pt modelId="{C122FC2D-1B02-4712-8982-02CEC66C815E}" type="parTrans" cxnId="{55905D9C-2548-4D0B-8A6A-00492E794CEF}">
      <dgm:prSet/>
      <dgm:spPr/>
      <dgm:t>
        <a:bodyPr/>
        <a:lstStyle/>
        <a:p>
          <a:endParaRPr lang="en-US"/>
        </a:p>
      </dgm:t>
    </dgm:pt>
    <dgm:pt modelId="{AA0C18B6-6579-4CCF-84FF-85A6391C18A9}" type="sibTrans" cxnId="{55905D9C-2548-4D0B-8A6A-00492E794CEF}">
      <dgm:prSet/>
      <dgm:spPr/>
      <dgm:t>
        <a:bodyPr/>
        <a:lstStyle/>
        <a:p>
          <a:endParaRPr lang="en-US"/>
        </a:p>
      </dgm:t>
    </dgm:pt>
    <dgm:pt modelId="{2223A2A7-8CAA-497D-AE01-DE674E3CC347}">
      <dgm:prSet/>
      <dgm:spPr/>
      <dgm:t>
        <a:bodyPr/>
        <a:lstStyle/>
        <a:p>
          <a:r>
            <a:rPr lang="en-US" dirty="0"/>
            <a:t>Strengthening Evidence to Inform FNS Policy and Nutrition Services</a:t>
          </a:r>
        </a:p>
      </dgm:t>
    </dgm:pt>
    <dgm:pt modelId="{3E531399-9D4C-4231-BD4E-DB8B63521267}" type="parTrans" cxnId="{588E464D-42B9-42EF-AD44-AFD50097EBC5}">
      <dgm:prSet/>
      <dgm:spPr/>
      <dgm:t>
        <a:bodyPr/>
        <a:lstStyle/>
        <a:p>
          <a:endParaRPr lang="en-US"/>
        </a:p>
      </dgm:t>
    </dgm:pt>
    <dgm:pt modelId="{E6C54933-9D7C-4582-A95B-F52A5AAED5D6}" type="sibTrans" cxnId="{588E464D-42B9-42EF-AD44-AFD50097EBC5}">
      <dgm:prSet/>
      <dgm:spPr/>
      <dgm:t>
        <a:bodyPr/>
        <a:lstStyle/>
        <a:p>
          <a:endParaRPr lang="en-US"/>
        </a:p>
      </dgm:t>
    </dgm:pt>
    <dgm:pt modelId="{21FD1212-8E42-420C-B316-53E37F4AB236}">
      <dgm:prSet/>
      <dgm:spPr/>
      <dgm:t>
        <a:bodyPr/>
        <a:lstStyle/>
        <a:p>
          <a:r>
            <a:rPr lang="en-US" dirty="0"/>
            <a:t>Supporting a Diverse WIC Workforce</a:t>
          </a:r>
        </a:p>
      </dgm:t>
    </dgm:pt>
    <dgm:pt modelId="{435EA9D5-19CF-4EAE-8F74-A22B37568834}" type="parTrans" cxnId="{8757182F-28BE-4305-B2E0-5E5246F84A07}">
      <dgm:prSet/>
      <dgm:spPr/>
      <dgm:t>
        <a:bodyPr/>
        <a:lstStyle/>
        <a:p>
          <a:endParaRPr lang="en-US"/>
        </a:p>
      </dgm:t>
    </dgm:pt>
    <dgm:pt modelId="{A732094D-2F3F-448E-AA1D-D62D9B9BC075}" type="sibTrans" cxnId="{8757182F-28BE-4305-B2E0-5E5246F84A07}">
      <dgm:prSet/>
      <dgm:spPr/>
      <dgm:t>
        <a:bodyPr/>
        <a:lstStyle/>
        <a:p>
          <a:endParaRPr lang="en-US"/>
        </a:p>
      </dgm:t>
    </dgm:pt>
    <dgm:pt modelId="{58D1AE6A-02DA-429A-8D52-CC83136FF755}">
      <dgm:prSet/>
      <dgm:spPr/>
      <dgm:t>
        <a:bodyPr/>
        <a:lstStyle/>
        <a:p>
          <a:r>
            <a:rPr lang="en-US" dirty="0"/>
            <a:t>Restructuring SNAP-Ed</a:t>
          </a:r>
        </a:p>
      </dgm:t>
    </dgm:pt>
    <dgm:pt modelId="{15939D8F-E954-4C85-9363-11C4296501AB}" type="parTrans" cxnId="{5F3DBA48-1EA0-40B6-99EB-1467D298BE43}">
      <dgm:prSet/>
      <dgm:spPr/>
      <dgm:t>
        <a:bodyPr/>
        <a:lstStyle/>
        <a:p>
          <a:endParaRPr lang="en-US"/>
        </a:p>
      </dgm:t>
    </dgm:pt>
    <dgm:pt modelId="{53162D00-8C1D-4B9F-85C4-8C9355FF108F}" type="sibTrans" cxnId="{5F3DBA48-1EA0-40B6-99EB-1467D298BE43}">
      <dgm:prSet/>
      <dgm:spPr/>
      <dgm:t>
        <a:bodyPr/>
        <a:lstStyle/>
        <a:p>
          <a:endParaRPr lang="en-US"/>
        </a:p>
      </dgm:t>
    </dgm:pt>
    <dgm:pt modelId="{7D4DFEA7-6CAA-40C0-B571-1815B9C4CBAA}">
      <dgm:prSet/>
      <dgm:spPr/>
      <dgm:t>
        <a:bodyPr/>
        <a:lstStyle/>
        <a:p>
          <a:r>
            <a:rPr lang="en-US" dirty="0"/>
            <a:t>Modernizing WIC to Improve Reach</a:t>
          </a:r>
        </a:p>
      </dgm:t>
    </dgm:pt>
    <dgm:pt modelId="{31354E1A-E790-42E0-9988-8FFE63AC50FB}" type="sibTrans" cxnId="{EA332BC2-50F6-4B86-A3B9-6F4409708144}">
      <dgm:prSet/>
      <dgm:spPr/>
      <dgm:t>
        <a:bodyPr/>
        <a:lstStyle/>
        <a:p>
          <a:endParaRPr lang="en-US"/>
        </a:p>
      </dgm:t>
    </dgm:pt>
    <dgm:pt modelId="{200ADB5A-4F40-450D-B8E8-5AF600D089E4}" type="parTrans" cxnId="{EA332BC2-50F6-4B86-A3B9-6F4409708144}">
      <dgm:prSet/>
      <dgm:spPr/>
      <dgm:t>
        <a:bodyPr/>
        <a:lstStyle/>
        <a:p>
          <a:endParaRPr lang="en-US"/>
        </a:p>
      </dgm:t>
    </dgm:pt>
    <dgm:pt modelId="{05260341-526A-404A-9046-60E932E78E4D}" type="pres">
      <dgm:prSet presAssocID="{7A838661-6F96-4B5E-B2C7-A271BBD7F8BF}" presName="Name0" presStyleCnt="0">
        <dgm:presLayoutVars>
          <dgm:dir/>
          <dgm:resizeHandles val="exact"/>
        </dgm:presLayoutVars>
      </dgm:prSet>
      <dgm:spPr/>
    </dgm:pt>
    <dgm:pt modelId="{0FF545B7-BD1E-4561-ADEE-FEE000403891}" type="pres">
      <dgm:prSet presAssocID="{7A838661-6F96-4B5E-B2C7-A271BBD7F8BF}" presName="fgShape" presStyleLbl="fgShp" presStyleIdx="0" presStyleCnt="1"/>
      <dgm:spPr/>
    </dgm:pt>
    <dgm:pt modelId="{F8925123-F2D5-4713-86F6-0F15526D80CC}" type="pres">
      <dgm:prSet presAssocID="{7A838661-6F96-4B5E-B2C7-A271BBD7F8BF}" presName="linComp" presStyleCnt="0"/>
      <dgm:spPr/>
    </dgm:pt>
    <dgm:pt modelId="{1DDFC9DF-F785-46A5-9575-99829BE63315}" type="pres">
      <dgm:prSet presAssocID="{9AC45993-9AC7-4466-869E-AF68B04FFAFB}" presName="compNode" presStyleCnt="0"/>
      <dgm:spPr/>
    </dgm:pt>
    <dgm:pt modelId="{81FD9BB2-50A9-4340-AE08-70A83C2A0DC7}" type="pres">
      <dgm:prSet presAssocID="{9AC45993-9AC7-4466-869E-AF68B04FFAFB}" presName="bkgdShape" presStyleLbl="node1" presStyleIdx="0" presStyleCnt="6"/>
      <dgm:spPr/>
    </dgm:pt>
    <dgm:pt modelId="{B0A107B7-D523-4FC6-8854-31F8915B252D}" type="pres">
      <dgm:prSet presAssocID="{9AC45993-9AC7-4466-869E-AF68B04FFAFB}" presName="nodeTx" presStyleLbl="node1" presStyleIdx="0" presStyleCnt="6">
        <dgm:presLayoutVars>
          <dgm:bulletEnabled val="1"/>
        </dgm:presLayoutVars>
      </dgm:prSet>
      <dgm:spPr/>
    </dgm:pt>
    <dgm:pt modelId="{4ECA2366-FAAB-4066-9A13-E55372AB0BEB}" type="pres">
      <dgm:prSet presAssocID="{9AC45993-9AC7-4466-869E-AF68B04FFAFB}" presName="invisiNode" presStyleLbl="node1" presStyleIdx="0" presStyleCnt="6"/>
      <dgm:spPr/>
    </dgm:pt>
    <dgm:pt modelId="{D28E3C60-5D0F-465B-AFBD-F252E4010837}" type="pres">
      <dgm:prSet presAssocID="{9AC45993-9AC7-4466-869E-AF68B04FFAFB}" presName="imagNode" presStyleLbl="fgImgPlac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4E23E9E-AB21-42B7-8F4A-751FA5942628}" type="pres">
      <dgm:prSet presAssocID="{F0DC2152-ED45-4819-9A00-CF4F1F953C70}" presName="sibTrans" presStyleLbl="sibTrans2D1" presStyleIdx="0" presStyleCnt="0"/>
      <dgm:spPr/>
    </dgm:pt>
    <dgm:pt modelId="{B2E70E97-B912-4026-8412-0630A0296A42}" type="pres">
      <dgm:prSet presAssocID="{03CD7D32-3513-4001-BF52-7C3A0986C074}" presName="compNode" presStyleCnt="0"/>
      <dgm:spPr/>
    </dgm:pt>
    <dgm:pt modelId="{3B1D0301-FA41-419E-93B9-7A7AE774E0A1}" type="pres">
      <dgm:prSet presAssocID="{03CD7D32-3513-4001-BF52-7C3A0986C074}" presName="bkgdShape" presStyleLbl="node1" presStyleIdx="1" presStyleCnt="6"/>
      <dgm:spPr/>
    </dgm:pt>
    <dgm:pt modelId="{9B1A6DE2-78E4-4C7E-BBA3-E550C0FD8039}" type="pres">
      <dgm:prSet presAssocID="{03CD7D32-3513-4001-BF52-7C3A0986C074}" presName="nodeTx" presStyleLbl="node1" presStyleIdx="1" presStyleCnt="6">
        <dgm:presLayoutVars>
          <dgm:bulletEnabled val="1"/>
        </dgm:presLayoutVars>
      </dgm:prSet>
      <dgm:spPr/>
    </dgm:pt>
    <dgm:pt modelId="{C4EC8934-40A7-4E2D-8F68-DA56F96BEA09}" type="pres">
      <dgm:prSet presAssocID="{03CD7D32-3513-4001-BF52-7C3A0986C074}" presName="invisiNode" presStyleLbl="node1" presStyleIdx="1" presStyleCnt="6"/>
      <dgm:spPr/>
    </dgm:pt>
    <dgm:pt modelId="{87D5B424-5E75-4E81-A537-0E4C4ECF8A37}" type="pres">
      <dgm:prSet presAssocID="{03CD7D32-3513-4001-BF52-7C3A0986C074}" presName="imagNode" presStyleLbl="fgImgPlac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024F26-DDFF-4E7E-99F3-46FA8A1653DF}" type="pres">
      <dgm:prSet presAssocID="{AA0C18B6-6579-4CCF-84FF-85A6391C18A9}" presName="sibTrans" presStyleLbl="sibTrans2D1" presStyleIdx="0" presStyleCnt="0"/>
      <dgm:spPr/>
    </dgm:pt>
    <dgm:pt modelId="{A39A8066-5E7C-4DB7-AB9F-7D32FE8CBC0A}" type="pres">
      <dgm:prSet presAssocID="{7D4DFEA7-6CAA-40C0-B571-1815B9C4CBAA}" presName="compNode" presStyleCnt="0"/>
      <dgm:spPr/>
    </dgm:pt>
    <dgm:pt modelId="{26650DDD-2F07-4FDA-BF94-AFEAC9312642}" type="pres">
      <dgm:prSet presAssocID="{7D4DFEA7-6CAA-40C0-B571-1815B9C4CBAA}" presName="bkgdShape" presStyleLbl="node1" presStyleIdx="2" presStyleCnt="6"/>
      <dgm:spPr/>
    </dgm:pt>
    <dgm:pt modelId="{5F2973D0-2E0F-47D2-AE0F-8DB1D0BAD17B}" type="pres">
      <dgm:prSet presAssocID="{7D4DFEA7-6CAA-40C0-B571-1815B9C4CBAA}" presName="nodeTx" presStyleLbl="node1" presStyleIdx="2" presStyleCnt="6">
        <dgm:presLayoutVars>
          <dgm:bulletEnabled val="1"/>
        </dgm:presLayoutVars>
      </dgm:prSet>
      <dgm:spPr/>
    </dgm:pt>
    <dgm:pt modelId="{B222F274-CD78-4EBB-BF8C-75FA50B88224}" type="pres">
      <dgm:prSet presAssocID="{7D4DFEA7-6CAA-40C0-B571-1815B9C4CBAA}" presName="invisiNode" presStyleLbl="node1" presStyleIdx="2" presStyleCnt="6"/>
      <dgm:spPr/>
    </dgm:pt>
    <dgm:pt modelId="{3B76E8F5-6D7F-43A9-96A3-519B0C983878}" type="pres">
      <dgm:prSet presAssocID="{7D4DFEA7-6CAA-40C0-B571-1815B9C4CBAA}" presName="imagNode" presStyleLbl="f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hildren playing with parents"/>
        </a:ext>
      </dgm:extLst>
    </dgm:pt>
    <dgm:pt modelId="{DA3A1227-CABB-4512-83F1-079672D45900}" type="pres">
      <dgm:prSet presAssocID="{31354E1A-E790-42E0-9988-8FFE63AC50FB}" presName="sibTrans" presStyleLbl="sibTrans2D1" presStyleIdx="0" presStyleCnt="0"/>
      <dgm:spPr/>
    </dgm:pt>
    <dgm:pt modelId="{30D20ADE-632E-4470-B4F9-E6649CE82B6E}" type="pres">
      <dgm:prSet presAssocID="{2223A2A7-8CAA-497D-AE01-DE674E3CC347}" presName="compNode" presStyleCnt="0"/>
      <dgm:spPr/>
    </dgm:pt>
    <dgm:pt modelId="{507FA2FE-A4D6-4010-A424-615E70F644BA}" type="pres">
      <dgm:prSet presAssocID="{2223A2A7-8CAA-497D-AE01-DE674E3CC347}" presName="bkgdShape" presStyleLbl="node1" presStyleIdx="3" presStyleCnt="6"/>
      <dgm:spPr/>
    </dgm:pt>
    <dgm:pt modelId="{3DF3BFA0-C8F4-4429-B55A-10058368194D}" type="pres">
      <dgm:prSet presAssocID="{2223A2A7-8CAA-497D-AE01-DE674E3CC347}" presName="nodeTx" presStyleLbl="node1" presStyleIdx="3" presStyleCnt="6">
        <dgm:presLayoutVars>
          <dgm:bulletEnabled val="1"/>
        </dgm:presLayoutVars>
      </dgm:prSet>
      <dgm:spPr/>
    </dgm:pt>
    <dgm:pt modelId="{EDC9922B-9C64-49C6-B92C-AAA86C719799}" type="pres">
      <dgm:prSet presAssocID="{2223A2A7-8CAA-497D-AE01-DE674E3CC347}" presName="invisiNode" presStyleLbl="node1" presStyleIdx="3" presStyleCnt="6"/>
      <dgm:spPr/>
    </dgm:pt>
    <dgm:pt modelId="{AB32C052-964B-47F9-B2AA-69FBC0D23648}" type="pres">
      <dgm:prSet presAssocID="{2223A2A7-8CAA-497D-AE01-DE674E3CC347}" presName="imagNode" presStyleLbl="f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A519EE6-73F3-4F21-AB89-4D9BDE213265}" type="pres">
      <dgm:prSet presAssocID="{E6C54933-9D7C-4582-A95B-F52A5AAED5D6}" presName="sibTrans" presStyleLbl="sibTrans2D1" presStyleIdx="0" presStyleCnt="0"/>
      <dgm:spPr/>
    </dgm:pt>
    <dgm:pt modelId="{41D1BE89-8086-4D3E-9BCD-16CF8F492ED0}" type="pres">
      <dgm:prSet presAssocID="{21FD1212-8E42-420C-B316-53E37F4AB236}" presName="compNode" presStyleCnt="0"/>
      <dgm:spPr/>
    </dgm:pt>
    <dgm:pt modelId="{87438613-89BA-4283-A6F2-5BF29FA147A9}" type="pres">
      <dgm:prSet presAssocID="{21FD1212-8E42-420C-B316-53E37F4AB236}" presName="bkgdShape" presStyleLbl="node1" presStyleIdx="4" presStyleCnt="6" custLinFactNeighborY="1428"/>
      <dgm:spPr/>
    </dgm:pt>
    <dgm:pt modelId="{166F07EE-9D95-41C2-BE76-1136C19A64DD}" type="pres">
      <dgm:prSet presAssocID="{21FD1212-8E42-420C-B316-53E37F4AB236}" presName="nodeTx" presStyleLbl="node1" presStyleIdx="4" presStyleCnt="6">
        <dgm:presLayoutVars>
          <dgm:bulletEnabled val="1"/>
        </dgm:presLayoutVars>
      </dgm:prSet>
      <dgm:spPr/>
    </dgm:pt>
    <dgm:pt modelId="{1D519029-98B6-465D-A064-2A5AF7A46897}" type="pres">
      <dgm:prSet presAssocID="{21FD1212-8E42-420C-B316-53E37F4AB236}" presName="invisiNode" presStyleLbl="node1" presStyleIdx="4" presStyleCnt="6"/>
      <dgm:spPr/>
    </dgm:pt>
    <dgm:pt modelId="{A0D12B72-4A77-47CF-95BE-080AD4D759E2}" type="pres">
      <dgm:prSet presAssocID="{21FD1212-8E42-420C-B316-53E37F4AB236}" presName="imagNode" presStyleLbl="f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51C9C4A-647F-4451-961E-C6CC14F015FE}" type="pres">
      <dgm:prSet presAssocID="{A732094D-2F3F-448E-AA1D-D62D9B9BC075}" presName="sibTrans" presStyleLbl="sibTrans2D1" presStyleIdx="0" presStyleCnt="0"/>
      <dgm:spPr/>
    </dgm:pt>
    <dgm:pt modelId="{CD63120B-6B10-4BE2-A895-94A631CE9E47}" type="pres">
      <dgm:prSet presAssocID="{58D1AE6A-02DA-429A-8D52-CC83136FF755}" presName="compNode" presStyleCnt="0"/>
      <dgm:spPr/>
    </dgm:pt>
    <dgm:pt modelId="{9BE00964-66B3-45B0-BEED-CC8FE878DCF5}" type="pres">
      <dgm:prSet presAssocID="{58D1AE6A-02DA-429A-8D52-CC83136FF755}" presName="bkgdShape" presStyleLbl="node1" presStyleIdx="5" presStyleCnt="6"/>
      <dgm:spPr/>
    </dgm:pt>
    <dgm:pt modelId="{BA611E34-D36B-4BF2-8034-696555E3DD58}" type="pres">
      <dgm:prSet presAssocID="{58D1AE6A-02DA-429A-8D52-CC83136FF755}" presName="nodeTx" presStyleLbl="node1" presStyleIdx="5" presStyleCnt="6">
        <dgm:presLayoutVars>
          <dgm:bulletEnabled val="1"/>
        </dgm:presLayoutVars>
      </dgm:prSet>
      <dgm:spPr/>
    </dgm:pt>
    <dgm:pt modelId="{4F6DE4AE-99AE-4E46-B4EF-38251CB363C9}" type="pres">
      <dgm:prSet presAssocID="{58D1AE6A-02DA-429A-8D52-CC83136FF755}" presName="invisiNode" presStyleLbl="node1" presStyleIdx="5" presStyleCnt="6"/>
      <dgm:spPr/>
    </dgm:pt>
    <dgm:pt modelId="{56E0F22D-3EFE-4DA8-B5D5-E9C8122F988D}" type="pres">
      <dgm:prSet presAssocID="{58D1AE6A-02DA-429A-8D52-CC83136FF755}" presName="imagNode" presStyleLbl="fgImgPlac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Lst>
  <dgm:cxnLst>
    <dgm:cxn modelId="{8757182F-28BE-4305-B2E0-5E5246F84A07}" srcId="{7A838661-6F96-4B5E-B2C7-A271BBD7F8BF}" destId="{21FD1212-8E42-420C-B316-53E37F4AB236}" srcOrd="4" destOrd="0" parTransId="{435EA9D5-19CF-4EAE-8F74-A22B37568834}" sibTransId="{A732094D-2F3F-448E-AA1D-D62D9B9BC075}"/>
    <dgm:cxn modelId="{E014E234-987F-4053-A617-6F1732281E66}" type="presOf" srcId="{58D1AE6A-02DA-429A-8D52-CC83136FF755}" destId="{BA611E34-D36B-4BF2-8034-696555E3DD58}" srcOrd="1" destOrd="0" presId="urn:microsoft.com/office/officeart/2005/8/layout/hList7"/>
    <dgm:cxn modelId="{0BB11A48-EBE2-452A-AAD8-6CFC74187554}" type="presOf" srcId="{F0DC2152-ED45-4819-9A00-CF4F1F953C70}" destId="{14E23E9E-AB21-42B7-8F4A-751FA5942628}" srcOrd="0" destOrd="0" presId="urn:microsoft.com/office/officeart/2005/8/layout/hList7"/>
    <dgm:cxn modelId="{5F3DBA48-1EA0-40B6-99EB-1467D298BE43}" srcId="{7A838661-6F96-4B5E-B2C7-A271BBD7F8BF}" destId="{58D1AE6A-02DA-429A-8D52-CC83136FF755}" srcOrd="5" destOrd="0" parTransId="{15939D8F-E954-4C85-9363-11C4296501AB}" sibTransId="{53162D00-8C1D-4B9F-85C4-8C9355FF108F}"/>
    <dgm:cxn modelId="{B862864A-D4BE-40D6-8A6A-67C0C78B0B41}" type="presOf" srcId="{2223A2A7-8CAA-497D-AE01-DE674E3CC347}" destId="{3DF3BFA0-C8F4-4429-B55A-10058368194D}" srcOrd="1" destOrd="0" presId="urn:microsoft.com/office/officeart/2005/8/layout/hList7"/>
    <dgm:cxn modelId="{B171904B-DEE9-4BEF-82ED-4BD62C066C2E}" srcId="{7A838661-6F96-4B5E-B2C7-A271BBD7F8BF}" destId="{9AC45993-9AC7-4466-869E-AF68B04FFAFB}" srcOrd="0" destOrd="0" parTransId="{944BA050-383B-41D4-B68B-0B567CA04879}" sibTransId="{F0DC2152-ED45-4819-9A00-CF4F1F953C70}"/>
    <dgm:cxn modelId="{588E464D-42B9-42EF-AD44-AFD50097EBC5}" srcId="{7A838661-6F96-4B5E-B2C7-A271BBD7F8BF}" destId="{2223A2A7-8CAA-497D-AE01-DE674E3CC347}" srcOrd="3" destOrd="0" parTransId="{3E531399-9D4C-4231-BD4E-DB8B63521267}" sibTransId="{E6C54933-9D7C-4582-A95B-F52A5AAED5D6}"/>
    <dgm:cxn modelId="{FF09CA54-D199-4383-B053-2F54AEDE22C0}" type="presOf" srcId="{03CD7D32-3513-4001-BF52-7C3A0986C074}" destId="{3B1D0301-FA41-419E-93B9-7A7AE774E0A1}" srcOrd="0" destOrd="0" presId="urn:microsoft.com/office/officeart/2005/8/layout/hList7"/>
    <dgm:cxn modelId="{80064967-3217-4420-B569-18C4359273B3}" type="presOf" srcId="{E6C54933-9D7C-4582-A95B-F52A5AAED5D6}" destId="{8A519EE6-73F3-4F21-AB89-4D9BDE213265}" srcOrd="0" destOrd="0" presId="urn:microsoft.com/office/officeart/2005/8/layout/hList7"/>
    <dgm:cxn modelId="{26DDFC72-90D5-4844-8F41-29F9FBDEDC8A}" type="presOf" srcId="{9AC45993-9AC7-4466-869E-AF68B04FFAFB}" destId="{B0A107B7-D523-4FC6-8854-31F8915B252D}" srcOrd="1" destOrd="0" presId="urn:microsoft.com/office/officeart/2005/8/layout/hList7"/>
    <dgm:cxn modelId="{D47D167C-AAF5-45E3-B4DE-7BA803E7D862}" type="presOf" srcId="{21FD1212-8E42-420C-B316-53E37F4AB236}" destId="{87438613-89BA-4283-A6F2-5BF29FA147A9}" srcOrd="0" destOrd="0" presId="urn:microsoft.com/office/officeart/2005/8/layout/hList7"/>
    <dgm:cxn modelId="{57F6158F-8C21-489F-AF1C-B7DA11316468}" type="presOf" srcId="{03CD7D32-3513-4001-BF52-7C3A0986C074}" destId="{9B1A6DE2-78E4-4C7E-BBA3-E550C0FD8039}" srcOrd="1" destOrd="0" presId="urn:microsoft.com/office/officeart/2005/8/layout/hList7"/>
    <dgm:cxn modelId="{65DDFB93-1B63-4DE6-8AB7-C9EE229A6228}" type="presOf" srcId="{2223A2A7-8CAA-497D-AE01-DE674E3CC347}" destId="{507FA2FE-A4D6-4010-A424-615E70F644BA}" srcOrd="0" destOrd="0" presId="urn:microsoft.com/office/officeart/2005/8/layout/hList7"/>
    <dgm:cxn modelId="{55905D9C-2548-4D0B-8A6A-00492E794CEF}" srcId="{7A838661-6F96-4B5E-B2C7-A271BBD7F8BF}" destId="{03CD7D32-3513-4001-BF52-7C3A0986C074}" srcOrd="1" destOrd="0" parTransId="{C122FC2D-1B02-4712-8982-02CEC66C815E}" sibTransId="{AA0C18B6-6579-4CCF-84FF-85A6391C18A9}"/>
    <dgm:cxn modelId="{5B772BA6-A94B-4015-9D81-CD8A234DDC93}" type="presOf" srcId="{58D1AE6A-02DA-429A-8D52-CC83136FF755}" destId="{9BE00964-66B3-45B0-BEED-CC8FE878DCF5}" srcOrd="0" destOrd="0" presId="urn:microsoft.com/office/officeart/2005/8/layout/hList7"/>
    <dgm:cxn modelId="{B65168AF-55E1-4B9C-9521-5EA1C62AE7C3}" type="presOf" srcId="{7A838661-6F96-4B5E-B2C7-A271BBD7F8BF}" destId="{05260341-526A-404A-9046-60E932E78E4D}" srcOrd="0" destOrd="0" presId="urn:microsoft.com/office/officeart/2005/8/layout/hList7"/>
    <dgm:cxn modelId="{A70388AF-28C7-4E78-B8BE-C513ECE3A0C5}" type="presOf" srcId="{9AC45993-9AC7-4466-869E-AF68B04FFAFB}" destId="{81FD9BB2-50A9-4340-AE08-70A83C2A0DC7}" srcOrd="0" destOrd="0" presId="urn:microsoft.com/office/officeart/2005/8/layout/hList7"/>
    <dgm:cxn modelId="{523ACEBD-E33F-4638-9518-BFF228EA0A81}" type="presOf" srcId="{21FD1212-8E42-420C-B316-53E37F4AB236}" destId="{166F07EE-9D95-41C2-BE76-1136C19A64DD}" srcOrd="1" destOrd="0" presId="urn:microsoft.com/office/officeart/2005/8/layout/hList7"/>
    <dgm:cxn modelId="{EA332BC2-50F6-4B86-A3B9-6F4409708144}" srcId="{7A838661-6F96-4B5E-B2C7-A271BBD7F8BF}" destId="{7D4DFEA7-6CAA-40C0-B571-1815B9C4CBAA}" srcOrd="2" destOrd="0" parTransId="{200ADB5A-4F40-450D-B8E8-5AF600D089E4}" sibTransId="{31354E1A-E790-42E0-9988-8FFE63AC50FB}"/>
    <dgm:cxn modelId="{FFDF07C9-CAA5-48AF-BEB6-528C4E479FEB}" type="presOf" srcId="{7D4DFEA7-6CAA-40C0-B571-1815B9C4CBAA}" destId="{5F2973D0-2E0F-47D2-AE0F-8DB1D0BAD17B}" srcOrd="1" destOrd="0" presId="urn:microsoft.com/office/officeart/2005/8/layout/hList7"/>
    <dgm:cxn modelId="{28D4A6D4-BB5C-4BFC-B68F-1C2716CF1BE4}" type="presOf" srcId="{7D4DFEA7-6CAA-40C0-B571-1815B9C4CBAA}" destId="{26650DDD-2F07-4FDA-BF94-AFEAC9312642}" srcOrd="0" destOrd="0" presId="urn:microsoft.com/office/officeart/2005/8/layout/hList7"/>
    <dgm:cxn modelId="{39B5E1D8-0966-4DC4-A7CB-730DE8DF9E3F}" type="presOf" srcId="{AA0C18B6-6579-4CCF-84FF-85A6391C18A9}" destId="{3F024F26-DDFF-4E7E-99F3-46FA8A1653DF}" srcOrd="0" destOrd="0" presId="urn:microsoft.com/office/officeart/2005/8/layout/hList7"/>
    <dgm:cxn modelId="{4187CDED-79F9-4401-B6DA-9A8BFD6FB8DB}" type="presOf" srcId="{A732094D-2F3F-448E-AA1D-D62D9B9BC075}" destId="{F51C9C4A-647F-4451-961E-C6CC14F015FE}" srcOrd="0" destOrd="0" presId="urn:microsoft.com/office/officeart/2005/8/layout/hList7"/>
    <dgm:cxn modelId="{95E7B0F1-713E-45AA-B963-6CA8DC268E99}" type="presOf" srcId="{31354E1A-E790-42E0-9988-8FFE63AC50FB}" destId="{DA3A1227-CABB-4512-83F1-079672D45900}" srcOrd="0" destOrd="0" presId="urn:microsoft.com/office/officeart/2005/8/layout/hList7"/>
    <dgm:cxn modelId="{AD840E21-50D6-415F-A6D8-5BE4A81AF9CA}" type="presParOf" srcId="{05260341-526A-404A-9046-60E932E78E4D}" destId="{0FF545B7-BD1E-4561-ADEE-FEE000403891}" srcOrd="0" destOrd="0" presId="urn:microsoft.com/office/officeart/2005/8/layout/hList7"/>
    <dgm:cxn modelId="{F4475FB7-6E74-41E3-B800-2B13299AF54A}" type="presParOf" srcId="{05260341-526A-404A-9046-60E932E78E4D}" destId="{F8925123-F2D5-4713-86F6-0F15526D80CC}" srcOrd="1" destOrd="0" presId="urn:microsoft.com/office/officeart/2005/8/layout/hList7"/>
    <dgm:cxn modelId="{57A7219E-077B-41C4-AA8A-800FF5C052B2}" type="presParOf" srcId="{F8925123-F2D5-4713-86F6-0F15526D80CC}" destId="{1DDFC9DF-F785-46A5-9575-99829BE63315}" srcOrd="0" destOrd="0" presId="urn:microsoft.com/office/officeart/2005/8/layout/hList7"/>
    <dgm:cxn modelId="{6E867DB1-0433-4A0E-81F6-704AA612314A}" type="presParOf" srcId="{1DDFC9DF-F785-46A5-9575-99829BE63315}" destId="{81FD9BB2-50A9-4340-AE08-70A83C2A0DC7}" srcOrd="0" destOrd="0" presId="urn:microsoft.com/office/officeart/2005/8/layout/hList7"/>
    <dgm:cxn modelId="{D6E4D31F-1B54-4B20-9514-B937DAE72B49}" type="presParOf" srcId="{1DDFC9DF-F785-46A5-9575-99829BE63315}" destId="{B0A107B7-D523-4FC6-8854-31F8915B252D}" srcOrd="1" destOrd="0" presId="urn:microsoft.com/office/officeart/2005/8/layout/hList7"/>
    <dgm:cxn modelId="{709053F2-4CC4-469A-8BFA-0EBE4EFC9777}" type="presParOf" srcId="{1DDFC9DF-F785-46A5-9575-99829BE63315}" destId="{4ECA2366-FAAB-4066-9A13-E55372AB0BEB}" srcOrd="2" destOrd="0" presId="urn:microsoft.com/office/officeart/2005/8/layout/hList7"/>
    <dgm:cxn modelId="{E1DCA136-5967-43FC-B80B-B28A39E2C1C4}" type="presParOf" srcId="{1DDFC9DF-F785-46A5-9575-99829BE63315}" destId="{D28E3C60-5D0F-465B-AFBD-F252E4010837}" srcOrd="3" destOrd="0" presId="urn:microsoft.com/office/officeart/2005/8/layout/hList7"/>
    <dgm:cxn modelId="{9D347C2F-B81D-49A8-B756-9126E5A13C21}" type="presParOf" srcId="{F8925123-F2D5-4713-86F6-0F15526D80CC}" destId="{14E23E9E-AB21-42B7-8F4A-751FA5942628}" srcOrd="1" destOrd="0" presId="urn:microsoft.com/office/officeart/2005/8/layout/hList7"/>
    <dgm:cxn modelId="{6C2E490E-2EEC-4F12-8988-9565FB4D7810}" type="presParOf" srcId="{F8925123-F2D5-4713-86F6-0F15526D80CC}" destId="{B2E70E97-B912-4026-8412-0630A0296A42}" srcOrd="2" destOrd="0" presId="urn:microsoft.com/office/officeart/2005/8/layout/hList7"/>
    <dgm:cxn modelId="{A71BC0A6-8261-4077-8E20-EA914ABD407B}" type="presParOf" srcId="{B2E70E97-B912-4026-8412-0630A0296A42}" destId="{3B1D0301-FA41-419E-93B9-7A7AE774E0A1}" srcOrd="0" destOrd="0" presId="urn:microsoft.com/office/officeart/2005/8/layout/hList7"/>
    <dgm:cxn modelId="{D81F29C4-A3D8-4B11-BB0E-6D65181C9794}" type="presParOf" srcId="{B2E70E97-B912-4026-8412-0630A0296A42}" destId="{9B1A6DE2-78E4-4C7E-BBA3-E550C0FD8039}" srcOrd="1" destOrd="0" presId="urn:microsoft.com/office/officeart/2005/8/layout/hList7"/>
    <dgm:cxn modelId="{EA295B30-74F6-43AC-9C18-814D62583715}" type="presParOf" srcId="{B2E70E97-B912-4026-8412-0630A0296A42}" destId="{C4EC8934-40A7-4E2D-8F68-DA56F96BEA09}" srcOrd="2" destOrd="0" presId="urn:microsoft.com/office/officeart/2005/8/layout/hList7"/>
    <dgm:cxn modelId="{1D04F2E4-A392-46E9-A5CD-33EDD473A757}" type="presParOf" srcId="{B2E70E97-B912-4026-8412-0630A0296A42}" destId="{87D5B424-5E75-4E81-A537-0E4C4ECF8A37}" srcOrd="3" destOrd="0" presId="urn:microsoft.com/office/officeart/2005/8/layout/hList7"/>
    <dgm:cxn modelId="{3903FC02-B901-4F8A-8B7B-8637D616E0AE}" type="presParOf" srcId="{F8925123-F2D5-4713-86F6-0F15526D80CC}" destId="{3F024F26-DDFF-4E7E-99F3-46FA8A1653DF}" srcOrd="3" destOrd="0" presId="urn:microsoft.com/office/officeart/2005/8/layout/hList7"/>
    <dgm:cxn modelId="{EE43577D-5B60-4D46-8C38-70D1C4EA41BD}" type="presParOf" srcId="{F8925123-F2D5-4713-86F6-0F15526D80CC}" destId="{A39A8066-5E7C-4DB7-AB9F-7D32FE8CBC0A}" srcOrd="4" destOrd="0" presId="urn:microsoft.com/office/officeart/2005/8/layout/hList7"/>
    <dgm:cxn modelId="{4BA2CFAE-2F01-47CF-87C4-708F6D23221B}" type="presParOf" srcId="{A39A8066-5E7C-4DB7-AB9F-7D32FE8CBC0A}" destId="{26650DDD-2F07-4FDA-BF94-AFEAC9312642}" srcOrd="0" destOrd="0" presId="urn:microsoft.com/office/officeart/2005/8/layout/hList7"/>
    <dgm:cxn modelId="{3F3950EB-A0ED-4B69-94E2-424A93097EFB}" type="presParOf" srcId="{A39A8066-5E7C-4DB7-AB9F-7D32FE8CBC0A}" destId="{5F2973D0-2E0F-47D2-AE0F-8DB1D0BAD17B}" srcOrd="1" destOrd="0" presId="urn:microsoft.com/office/officeart/2005/8/layout/hList7"/>
    <dgm:cxn modelId="{AE5273BE-7722-4F67-8C22-2FE12AF3733C}" type="presParOf" srcId="{A39A8066-5E7C-4DB7-AB9F-7D32FE8CBC0A}" destId="{B222F274-CD78-4EBB-BF8C-75FA50B88224}" srcOrd="2" destOrd="0" presId="urn:microsoft.com/office/officeart/2005/8/layout/hList7"/>
    <dgm:cxn modelId="{FF36C67C-5BA7-4C02-B974-DBCF76DEC8BD}" type="presParOf" srcId="{A39A8066-5E7C-4DB7-AB9F-7D32FE8CBC0A}" destId="{3B76E8F5-6D7F-43A9-96A3-519B0C983878}" srcOrd="3" destOrd="0" presId="urn:microsoft.com/office/officeart/2005/8/layout/hList7"/>
    <dgm:cxn modelId="{7C28638F-3873-41F6-A69C-D287503A0916}" type="presParOf" srcId="{F8925123-F2D5-4713-86F6-0F15526D80CC}" destId="{DA3A1227-CABB-4512-83F1-079672D45900}" srcOrd="5" destOrd="0" presId="urn:microsoft.com/office/officeart/2005/8/layout/hList7"/>
    <dgm:cxn modelId="{F5F6BBA2-733A-475D-B52D-20417A4AA7C1}" type="presParOf" srcId="{F8925123-F2D5-4713-86F6-0F15526D80CC}" destId="{30D20ADE-632E-4470-B4F9-E6649CE82B6E}" srcOrd="6" destOrd="0" presId="urn:microsoft.com/office/officeart/2005/8/layout/hList7"/>
    <dgm:cxn modelId="{CB235DD2-0E7B-4D7B-ABFD-6193EF47389F}" type="presParOf" srcId="{30D20ADE-632E-4470-B4F9-E6649CE82B6E}" destId="{507FA2FE-A4D6-4010-A424-615E70F644BA}" srcOrd="0" destOrd="0" presId="urn:microsoft.com/office/officeart/2005/8/layout/hList7"/>
    <dgm:cxn modelId="{FF2010C6-8BB8-499F-8377-70A221BAAE8E}" type="presParOf" srcId="{30D20ADE-632E-4470-B4F9-E6649CE82B6E}" destId="{3DF3BFA0-C8F4-4429-B55A-10058368194D}" srcOrd="1" destOrd="0" presId="urn:microsoft.com/office/officeart/2005/8/layout/hList7"/>
    <dgm:cxn modelId="{FCF78EE4-3924-40A6-8D45-62C8EC7F74D3}" type="presParOf" srcId="{30D20ADE-632E-4470-B4F9-E6649CE82B6E}" destId="{EDC9922B-9C64-49C6-B92C-AAA86C719799}" srcOrd="2" destOrd="0" presId="urn:microsoft.com/office/officeart/2005/8/layout/hList7"/>
    <dgm:cxn modelId="{5B79C8E6-12CD-4218-A460-796E3B135E6C}" type="presParOf" srcId="{30D20ADE-632E-4470-B4F9-E6649CE82B6E}" destId="{AB32C052-964B-47F9-B2AA-69FBC0D23648}" srcOrd="3" destOrd="0" presId="urn:microsoft.com/office/officeart/2005/8/layout/hList7"/>
    <dgm:cxn modelId="{E4C89112-DF2E-4447-87D5-962DA36A9081}" type="presParOf" srcId="{F8925123-F2D5-4713-86F6-0F15526D80CC}" destId="{8A519EE6-73F3-4F21-AB89-4D9BDE213265}" srcOrd="7" destOrd="0" presId="urn:microsoft.com/office/officeart/2005/8/layout/hList7"/>
    <dgm:cxn modelId="{637B1089-27C8-4ECE-97E5-DD45028FC714}" type="presParOf" srcId="{F8925123-F2D5-4713-86F6-0F15526D80CC}" destId="{41D1BE89-8086-4D3E-9BCD-16CF8F492ED0}" srcOrd="8" destOrd="0" presId="urn:microsoft.com/office/officeart/2005/8/layout/hList7"/>
    <dgm:cxn modelId="{2FECC25D-B6E0-49BD-93E5-AD97A24777B0}" type="presParOf" srcId="{41D1BE89-8086-4D3E-9BCD-16CF8F492ED0}" destId="{87438613-89BA-4283-A6F2-5BF29FA147A9}" srcOrd="0" destOrd="0" presId="urn:microsoft.com/office/officeart/2005/8/layout/hList7"/>
    <dgm:cxn modelId="{053B625D-1C71-4A2A-8307-61BF14D1567B}" type="presParOf" srcId="{41D1BE89-8086-4D3E-9BCD-16CF8F492ED0}" destId="{166F07EE-9D95-41C2-BE76-1136C19A64DD}" srcOrd="1" destOrd="0" presId="urn:microsoft.com/office/officeart/2005/8/layout/hList7"/>
    <dgm:cxn modelId="{60FE9C95-7A68-443F-A260-CA802DEF0A5D}" type="presParOf" srcId="{41D1BE89-8086-4D3E-9BCD-16CF8F492ED0}" destId="{1D519029-98B6-465D-A064-2A5AF7A46897}" srcOrd="2" destOrd="0" presId="urn:microsoft.com/office/officeart/2005/8/layout/hList7"/>
    <dgm:cxn modelId="{4FD905A3-2B53-4CC9-B0D3-9CD54D567E07}" type="presParOf" srcId="{41D1BE89-8086-4D3E-9BCD-16CF8F492ED0}" destId="{A0D12B72-4A77-47CF-95BE-080AD4D759E2}" srcOrd="3" destOrd="0" presId="urn:microsoft.com/office/officeart/2005/8/layout/hList7"/>
    <dgm:cxn modelId="{EB965D79-44DE-4666-8F1B-806CEA9993FA}" type="presParOf" srcId="{F8925123-F2D5-4713-86F6-0F15526D80CC}" destId="{F51C9C4A-647F-4451-961E-C6CC14F015FE}" srcOrd="9" destOrd="0" presId="urn:microsoft.com/office/officeart/2005/8/layout/hList7"/>
    <dgm:cxn modelId="{5FD9341C-8D46-4513-A398-8EA34344131F}" type="presParOf" srcId="{F8925123-F2D5-4713-86F6-0F15526D80CC}" destId="{CD63120B-6B10-4BE2-A895-94A631CE9E47}" srcOrd="10" destOrd="0" presId="urn:microsoft.com/office/officeart/2005/8/layout/hList7"/>
    <dgm:cxn modelId="{7D6D92FA-22C4-42A5-A003-240D7DC9E392}" type="presParOf" srcId="{CD63120B-6B10-4BE2-A895-94A631CE9E47}" destId="{9BE00964-66B3-45B0-BEED-CC8FE878DCF5}" srcOrd="0" destOrd="0" presId="urn:microsoft.com/office/officeart/2005/8/layout/hList7"/>
    <dgm:cxn modelId="{4F923102-B1DA-4EEC-A501-299D62F7734F}" type="presParOf" srcId="{CD63120B-6B10-4BE2-A895-94A631CE9E47}" destId="{BA611E34-D36B-4BF2-8034-696555E3DD58}" srcOrd="1" destOrd="0" presId="urn:microsoft.com/office/officeart/2005/8/layout/hList7"/>
    <dgm:cxn modelId="{1A336A3D-077D-4859-833A-17899F3AD0A4}" type="presParOf" srcId="{CD63120B-6B10-4BE2-A895-94A631CE9E47}" destId="{4F6DE4AE-99AE-4E46-B4EF-38251CB363C9}" srcOrd="2" destOrd="0" presId="urn:microsoft.com/office/officeart/2005/8/layout/hList7"/>
    <dgm:cxn modelId="{46EDFFF7-D711-442F-834A-055B6FE482A1}" type="presParOf" srcId="{CD63120B-6B10-4BE2-A895-94A631CE9E47}" destId="{56E0F22D-3EFE-4DA8-B5D5-E9C8122F988D}"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F4E6D-311A-9943-9268-BAF0730729D6}">
      <dsp:nvSpPr>
        <dsp:cNvPr id="0" name=""/>
        <dsp:cNvSpPr/>
      </dsp:nvSpPr>
      <dsp:spPr>
        <a:xfrm rot="5400000">
          <a:off x="3477427" y="-1385634"/>
          <a:ext cx="638878" cy="357352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HelveticaNeueLT Std Lt Cn" panose="020B0406020202030204" pitchFamily="34" charset="0"/>
            </a:rPr>
            <a:t>Diversifying corn-soybean rotation with livestock integration.</a:t>
          </a:r>
        </a:p>
      </dsp:txBody>
      <dsp:txXfrm rot="-5400000">
        <a:off x="2010106" y="112874"/>
        <a:ext cx="3542334" cy="576504"/>
      </dsp:txXfrm>
    </dsp:sp>
    <dsp:sp modelId="{650CC358-7A96-E648-B515-A438B61EB7D0}">
      <dsp:nvSpPr>
        <dsp:cNvPr id="0" name=""/>
        <dsp:cNvSpPr/>
      </dsp:nvSpPr>
      <dsp:spPr>
        <a:xfrm>
          <a:off x="0" y="1826"/>
          <a:ext cx="2010105" cy="798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HelveticaNeueLT Std Lt Cn" panose="020B0406020202030204" pitchFamily="34" charset="0"/>
            </a:rPr>
            <a:t>Alternative cropping systems</a:t>
          </a:r>
        </a:p>
      </dsp:txBody>
      <dsp:txXfrm>
        <a:off x="38984" y="40810"/>
        <a:ext cx="1932137" cy="720630"/>
      </dsp:txXfrm>
    </dsp:sp>
    <dsp:sp modelId="{4366F69C-3CD1-2D49-A6D6-E9EE8A818B09}">
      <dsp:nvSpPr>
        <dsp:cNvPr id="0" name=""/>
        <dsp:cNvSpPr/>
      </dsp:nvSpPr>
      <dsp:spPr>
        <a:xfrm rot="5400000">
          <a:off x="3477427" y="1106873"/>
          <a:ext cx="638878" cy="357352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HelveticaNeueLT Std Lt Cn" panose="020B0406020202030204" pitchFamily="34" charset="0"/>
            </a:rPr>
            <a:t>Optimizing soil fertility and reducing tillage.</a:t>
          </a:r>
        </a:p>
      </dsp:txBody>
      <dsp:txXfrm rot="-5400000">
        <a:off x="2010106" y="2605382"/>
        <a:ext cx="3542334" cy="576504"/>
      </dsp:txXfrm>
    </dsp:sp>
    <dsp:sp modelId="{EF19D913-8B08-264D-AC34-EFCF74332838}">
      <dsp:nvSpPr>
        <dsp:cNvPr id="0" name=""/>
        <dsp:cNvSpPr/>
      </dsp:nvSpPr>
      <dsp:spPr>
        <a:xfrm>
          <a:off x="0" y="2494307"/>
          <a:ext cx="2010105" cy="798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HelveticaNeueLT Std Lt Cn" panose="020B0406020202030204" pitchFamily="34" charset="0"/>
            </a:rPr>
            <a:t>Organic corn production</a:t>
          </a:r>
        </a:p>
      </dsp:txBody>
      <dsp:txXfrm>
        <a:off x="38984" y="2533291"/>
        <a:ext cx="1932137" cy="720630"/>
      </dsp:txXfrm>
    </dsp:sp>
    <dsp:sp modelId="{403012E6-D4D0-5845-9213-9F2957EDFAA2}">
      <dsp:nvSpPr>
        <dsp:cNvPr id="0" name=""/>
        <dsp:cNvSpPr/>
      </dsp:nvSpPr>
      <dsp:spPr>
        <a:xfrm rot="5400000">
          <a:off x="3477427" y="-557092"/>
          <a:ext cx="638878" cy="357352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HelveticaNeueLT Std Lt Cn" panose="020B0406020202030204" pitchFamily="34" charset="0"/>
            </a:rPr>
            <a:t>Optimizing the benefits of cover crops and no-till system.</a:t>
          </a:r>
        </a:p>
      </dsp:txBody>
      <dsp:txXfrm rot="-5400000">
        <a:off x="2010106" y="941416"/>
        <a:ext cx="3542334" cy="576504"/>
      </dsp:txXfrm>
    </dsp:sp>
    <dsp:sp modelId="{97F25FE9-CF11-8145-A980-68778E01EC31}">
      <dsp:nvSpPr>
        <dsp:cNvPr id="0" name=""/>
        <dsp:cNvSpPr/>
      </dsp:nvSpPr>
      <dsp:spPr>
        <a:xfrm>
          <a:off x="0" y="830332"/>
          <a:ext cx="2010105" cy="798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HelveticaNeueLT Std Lt Cn" panose="020B0406020202030204" pitchFamily="34" charset="0"/>
            </a:rPr>
            <a:t>Organic dry bean production</a:t>
          </a:r>
        </a:p>
      </dsp:txBody>
      <dsp:txXfrm>
        <a:off x="38984" y="869316"/>
        <a:ext cx="1932137" cy="720630"/>
      </dsp:txXfrm>
    </dsp:sp>
    <dsp:sp modelId="{7A25C5D2-4A78-574B-B0D7-4D6F76D66271}">
      <dsp:nvSpPr>
        <dsp:cNvPr id="0" name=""/>
        <dsp:cNvSpPr/>
      </dsp:nvSpPr>
      <dsp:spPr>
        <a:xfrm rot="5400000">
          <a:off x="3477427" y="1954939"/>
          <a:ext cx="638878" cy="357352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HelveticaNeueLT Std Lt Cn" panose="020B0406020202030204" pitchFamily="34" charset="0"/>
            </a:rPr>
            <a:t>Integrating trees, pasture, small grains, and livestock.</a:t>
          </a:r>
        </a:p>
      </dsp:txBody>
      <dsp:txXfrm rot="-5400000">
        <a:off x="2010106" y="3453448"/>
        <a:ext cx="3542334" cy="576504"/>
      </dsp:txXfrm>
    </dsp:sp>
    <dsp:sp modelId="{4E6DC113-D177-D44D-ACD1-DF1E61EFCB62}">
      <dsp:nvSpPr>
        <dsp:cNvPr id="0" name=""/>
        <dsp:cNvSpPr/>
      </dsp:nvSpPr>
      <dsp:spPr>
        <a:xfrm>
          <a:off x="0" y="3323132"/>
          <a:ext cx="2010105" cy="798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a:latin typeface="HelveticaNeueLT Std Lt Cn" panose="020B0406020202030204" pitchFamily="34" charset="0"/>
            </a:rPr>
            <a:t>Agroforestry system</a:t>
          </a:r>
        </a:p>
      </dsp:txBody>
      <dsp:txXfrm>
        <a:off x="38984" y="3362116"/>
        <a:ext cx="1932137" cy="720630"/>
      </dsp:txXfrm>
    </dsp:sp>
    <dsp:sp modelId="{E9D89E45-66B0-2F49-83C1-01EA29B4B9B7}">
      <dsp:nvSpPr>
        <dsp:cNvPr id="0" name=""/>
        <dsp:cNvSpPr/>
      </dsp:nvSpPr>
      <dsp:spPr>
        <a:xfrm rot="5400000">
          <a:off x="3459697" y="271354"/>
          <a:ext cx="638878" cy="357352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HelveticaNeueLT Std Lt Cn" panose="020B0406020202030204" pitchFamily="34" charset="0"/>
            </a:rPr>
            <a:t>Improving soil health using no-till practices.</a:t>
          </a:r>
        </a:p>
      </dsp:txBody>
      <dsp:txXfrm rot="-5400000">
        <a:off x="1992376" y="1769863"/>
        <a:ext cx="3542334" cy="576504"/>
      </dsp:txXfrm>
    </dsp:sp>
    <dsp:sp modelId="{DB010A31-E327-2546-8939-2DC2CCFCED44}">
      <dsp:nvSpPr>
        <dsp:cNvPr id="0" name=""/>
        <dsp:cNvSpPr/>
      </dsp:nvSpPr>
      <dsp:spPr>
        <a:xfrm>
          <a:off x="0" y="1650213"/>
          <a:ext cx="2010105" cy="798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HelveticaNeueLT Std Lt Cn" panose="020B0406020202030204" pitchFamily="34" charset="0"/>
            </a:rPr>
            <a:t>Organic vegetable production</a:t>
          </a:r>
        </a:p>
      </dsp:txBody>
      <dsp:txXfrm>
        <a:off x="38984" y="1689197"/>
        <a:ext cx="1932137" cy="720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D9BB2-50A9-4340-AE08-70A83C2A0DC7}">
      <dsp:nvSpPr>
        <dsp:cNvPr id="0" name=""/>
        <dsp:cNvSpPr/>
      </dsp:nvSpPr>
      <dsp:spPr>
        <a:xfrm>
          <a:off x="107" y="0"/>
          <a:ext cx="1438264" cy="44299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Increasing SNAP Benefits to Support Healthy Eating </a:t>
          </a:r>
        </a:p>
      </dsp:txBody>
      <dsp:txXfrm>
        <a:off x="107" y="1771982"/>
        <a:ext cx="1438264" cy="1771982"/>
      </dsp:txXfrm>
    </dsp:sp>
    <dsp:sp modelId="{D28E3C60-5D0F-465B-AFBD-F252E4010837}">
      <dsp:nvSpPr>
        <dsp:cNvPr id="0" name=""/>
        <dsp:cNvSpPr/>
      </dsp:nvSpPr>
      <dsp:spPr>
        <a:xfrm>
          <a:off x="43255" y="265797"/>
          <a:ext cx="1351968" cy="1475175"/>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1D0301-FA41-419E-93B9-7A7AE774E0A1}">
      <dsp:nvSpPr>
        <dsp:cNvPr id="0" name=""/>
        <dsp:cNvSpPr/>
      </dsp:nvSpPr>
      <dsp:spPr>
        <a:xfrm>
          <a:off x="1481520" y="0"/>
          <a:ext cx="1438264" cy="442995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Bringing SNAP and WIC Shopping Online</a:t>
          </a:r>
        </a:p>
      </dsp:txBody>
      <dsp:txXfrm>
        <a:off x="1481520" y="1771982"/>
        <a:ext cx="1438264" cy="1771982"/>
      </dsp:txXfrm>
    </dsp:sp>
    <dsp:sp modelId="{87D5B424-5E75-4E81-A537-0E4C4ECF8A37}">
      <dsp:nvSpPr>
        <dsp:cNvPr id="0" name=""/>
        <dsp:cNvSpPr/>
      </dsp:nvSpPr>
      <dsp:spPr>
        <a:xfrm>
          <a:off x="1524668" y="265797"/>
          <a:ext cx="1351968" cy="1475175"/>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50DDD-2F07-4FDA-BF94-AFEAC9312642}">
      <dsp:nvSpPr>
        <dsp:cNvPr id="0" name=""/>
        <dsp:cNvSpPr/>
      </dsp:nvSpPr>
      <dsp:spPr>
        <a:xfrm>
          <a:off x="2962933" y="0"/>
          <a:ext cx="1438264" cy="44299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Modernizing WIC to Improve Reach</a:t>
          </a:r>
        </a:p>
      </dsp:txBody>
      <dsp:txXfrm>
        <a:off x="2962933" y="1771982"/>
        <a:ext cx="1438264" cy="1771982"/>
      </dsp:txXfrm>
    </dsp:sp>
    <dsp:sp modelId="{3B76E8F5-6D7F-43A9-96A3-519B0C983878}">
      <dsp:nvSpPr>
        <dsp:cNvPr id="0" name=""/>
        <dsp:cNvSpPr/>
      </dsp:nvSpPr>
      <dsp:spPr>
        <a:xfrm>
          <a:off x="3006081" y="265797"/>
          <a:ext cx="1351968" cy="1475175"/>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7FA2FE-A4D6-4010-A424-615E70F644BA}">
      <dsp:nvSpPr>
        <dsp:cNvPr id="0" name=""/>
        <dsp:cNvSpPr/>
      </dsp:nvSpPr>
      <dsp:spPr>
        <a:xfrm>
          <a:off x="4444346" y="0"/>
          <a:ext cx="1438264" cy="44299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Strengthening Evidence to Inform FNS Policy and Nutrition Services</a:t>
          </a:r>
        </a:p>
      </dsp:txBody>
      <dsp:txXfrm>
        <a:off x="4444346" y="1771982"/>
        <a:ext cx="1438264" cy="1771982"/>
      </dsp:txXfrm>
    </dsp:sp>
    <dsp:sp modelId="{AB32C052-964B-47F9-B2AA-69FBC0D23648}">
      <dsp:nvSpPr>
        <dsp:cNvPr id="0" name=""/>
        <dsp:cNvSpPr/>
      </dsp:nvSpPr>
      <dsp:spPr>
        <a:xfrm>
          <a:off x="4487494" y="265797"/>
          <a:ext cx="1351968" cy="1475175"/>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38613-89BA-4283-A6F2-5BF29FA147A9}">
      <dsp:nvSpPr>
        <dsp:cNvPr id="0" name=""/>
        <dsp:cNvSpPr/>
      </dsp:nvSpPr>
      <dsp:spPr>
        <a:xfrm>
          <a:off x="5925759" y="0"/>
          <a:ext cx="1438264" cy="442995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Supporting a Diverse WIC Workforce</a:t>
          </a:r>
        </a:p>
      </dsp:txBody>
      <dsp:txXfrm>
        <a:off x="5925759" y="1771982"/>
        <a:ext cx="1438264" cy="1771982"/>
      </dsp:txXfrm>
    </dsp:sp>
    <dsp:sp modelId="{A0D12B72-4A77-47CF-95BE-080AD4D759E2}">
      <dsp:nvSpPr>
        <dsp:cNvPr id="0" name=""/>
        <dsp:cNvSpPr/>
      </dsp:nvSpPr>
      <dsp:spPr>
        <a:xfrm>
          <a:off x="5968907" y="265797"/>
          <a:ext cx="1351968" cy="1475175"/>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00964-66B3-45B0-BEED-CC8FE878DCF5}">
      <dsp:nvSpPr>
        <dsp:cNvPr id="0" name=""/>
        <dsp:cNvSpPr/>
      </dsp:nvSpPr>
      <dsp:spPr>
        <a:xfrm>
          <a:off x="7407172" y="0"/>
          <a:ext cx="1438264" cy="44299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Restructuring SNAP-Ed</a:t>
          </a:r>
        </a:p>
      </dsp:txBody>
      <dsp:txXfrm>
        <a:off x="7407172" y="1771982"/>
        <a:ext cx="1438264" cy="1771982"/>
      </dsp:txXfrm>
    </dsp:sp>
    <dsp:sp modelId="{56E0F22D-3EFE-4DA8-B5D5-E9C8122F988D}">
      <dsp:nvSpPr>
        <dsp:cNvPr id="0" name=""/>
        <dsp:cNvSpPr/>
      </dsp:nvSpPr>
      <dsp:spPr>
        <a:xfrm>
          <a:off x="7450320" y="265797"/>
          <a:ext cx="1351968" cy="1475175"/>
        </a:xfrm>
        <a:prstGeom prst="ellipse">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F545B7-BD1E-4561-ADEE-FEE000403891}">
      <dsp:nvSpPr>
        <dsp:cNvPr id="0" name=""/>
        <dsp:cNvSpPr/>
      </dsp:nvSpPr>
      <dsp:spPr>
        <a:xfrm>
          <a:off x="353821" y="3543965"/>
          <a:ext cx="8137901" cy="664493"/>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2C23-C442-BDAA-A9CB-1E6BF249D4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2CD6AE-E848-6A86-66DD-D2DA8C7D4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7853E1-72EE-B8B5-C81A-5CDAF9416B27}"/>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5" name="Footer Placeholder 4">
            <a:extLst>
              <a:ext uri="{FF2B5EF4-FFF2-40B4-BE49-F238E27FC236}">
                <a16:creationId xmlns:a16="http://schemas.microsoft.com/office/drawing/2014/main" id="{B2A5610C-1CC4-B247-B9E6-405578130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B6841-61D9-54B4-17D2-EA7C5B57B234}"/>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2166016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1EAE-A4C3-9ADA-0D4C-C2A209883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97B65F-BC11-A3EE-45E6-A43A395A2F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4DF09-DEAC-997F-AD38-C7020EB91B4F}"/>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5" name="Footer Placeholder 4">
            <a:extLst>
              <a:ext uri="{FF2B5EF4-FFF2-40B4-BE49-F238E27FC236}">
                <a16:creationId xmlns:a16="http://schemas.microsoft.com/office/drawing/2014/main" id="{E17261D2-6086-9D20-039C-CC36FEEB6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E3DAE-93D4-814D-ABAB-7D98A313E9FB}"/>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59905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AC16D-FBD0-D254-5ADD-DEB3DDD1E7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A7ADFB-434A-EA8E-CD1D-0DE85606F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FE0A0-B4F3-289F-8EDD-725CCE21D268}"/>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5" name="Footer Placeholder 4">
            <a:extLst>
              <a:ext uri="{FF2B5EF4-FFF2-40B4-BE49-F238E27FC236}">
                <a16:creationId xmlns:a16="http://schemas.microsoft.com/office/drawing/2014/main" id="{47511529-A5D7-9810-7057-16BA5A743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E747C-6CF6-CEAE-203E-5ED51EEFD4E5}"/>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351309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BC88-53AD-AF10-8E6E-EFA5CE062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793C8-3158-E9AC-6494-6126C42328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045D6-6612-9DD5-1499-8EEA5869B1F0}"/>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5" name="Footer Placeholder 4">
            <a:extLst>
              <a:ext uri="{FF2B5EF4-FFF2-40B4-BE49-F238E27FC236}">
                <a16:creationId xmlns:a16="http://schemas.microsoft.com/office/drawing/2014/main" id="{2C601BD7-EDBB-6EE1-8C0E-77CCF3906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6EC98-5C2B-7191-E471-EC7708E787A0}"/>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43043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8070-5E75-389F-488C-A63A1E7420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8DF631-3F2E-3E36-6B0F-0418735E64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95E0-FECE-BFDB-6F25-F9CCECC48C76}"/>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5" name="Footer Placeholder 4">
            <a:extLst>
              <a:ext uri="{FF2B5EF4-FFF2-40B4-BE49-F238E27FC236}">
                <a16:creationId xmlns:a16="http://schemas.microsoft.com/office/drawing/2014/main" id="{839FE94A-2C60-BA20-BD28-20C6736F7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92B65-6DC9-8740-3363-90E05AF4179B}"/>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196165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F2EC-8951-1F72-AB96-A13C556F4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89007-56A0-E33F-BFDF-39367974F6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753326-2354-D9C7-7E1F-4225CC14E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38A76A-EB39-41FD-29F9-0EF1467ACABA}"/>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6" name="Footer Placeholder 5">
            <a:extLst>
              <a:ext uri="{FF2B5EF4-FFF2-40B4-BE49-F238E27FC236}">
                <a16:creationId xmlns:a16="http://schemas.microsoft.com/office/drawing/2014/main" id="{D81FF14D-1A52-B4F1-4342-E62E92FEB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9DE69-45C6-ACF8-202D-BD1B11D80610}"/>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188090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BA78-BFBE-957F-F34A-05801A36CD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11084-24F1-A92A-99C2-404CF386C5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AA0BB-5908-BE34-BC25-C6205E64DC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AD24E9-4F3F-8E69-BF58-F64862CAE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ADB24B-ACCD-1F8D-3DF9-0E1440BCAF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FE0EE3-2585-554C-C98E-FB6F6E6510E8}"/>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8" name="Footer Placeholder 7">
            <a:extLst>
              <a:ext uri="{FF2B5EF4-FFF2-40B4-BE49-F238E27FC236}">
                <a16:creationId xmlns:a16="http://schemas.microsoft.com/office/drawing/2014/main" id="{DA951E01-293C-D6FA-F7BD-8D941D1A03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04B49D-3F01-8188-F68E-DF2B4DD3C4E7}"/>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338169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7E10-408A-7AA5-7C87-362817EE7F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66D140-4989-B8F3-63E8-00805263B833}"/>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4" name="Footer Placeholder 3">
            <a:extLst>
              <a:ext uri="{FF2B5EF4-FFF2-40B4-BE49-F238E27FC236}">
                <a16:creationId xmlns:a16="http://schemas.microsoft.com/office/drawing/2014/main" id="{363F5FDA-EC9E-3E1A-62A1-2FE80756CC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9EBABD-A010-48F1-D636-7BBD58D9161F}"/>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140338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997B0-3C68-4E10-EDED-E0B8A8894DF5}"/>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3" name="Footer Placeholder 2">
            <a:extLst>
              <a:ext uri="{FF2B5EF4-FFF2-40B4-BE49-F238E27FC236}">
                <a16:creationId xmlns:a16="http://schemas.microsoft.com/office/drawing/2014/main" id="{3ADF546F-3F73-474F-1CA6-78DDC3B9C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552CD9-E07A-CA84-356A-8B6BF7E1B0D4}"/>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23847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E2CA-C3DF-E907-4ACC-111C95B1B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2C7534-64F6-72A6-6DCA-4E27659568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741936-01A5-D7FE-5AD4-D63C4838C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B1FAD-37AB-5561-7266-84EB0199F7BC}"/>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6" name="Footer Placeholder 5">
            <a:extLst>
              <a:ext uri="{FF2B5EF4-FFF2-40B4-BE49-F238E27FC236}">
                <a16:creationId xmlns:a16="http://schemas.microsoft.com/office/drawing/2014/main" id="{55B629C5-48AF-EB40-F68C-F455F3968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B340B3-9F11-2488-F821-5632F37F1480}"/>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235485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1FBF-94D1-6E08-6061-E4690F133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5211F9-5D48-BB7B-8B55-27FC70654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1ABC5D-4246-ADD2-BB1C-B2FE12D0E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B34A2-5624-D7AD-1281-E2098725A8C8}"/>
              </a:ext>
            </a:extLst>
          </p:cNvPr>
          <p:cNvSpPr>
            <a:spLocks noGrp="1"/>
          </p:cNvSpPr>
          <p:nvPr>
            <p:ph type="dt" sz="half" idx="10"/>
          </p:nvPr>
        </p:nvSpPr>
        <p:spPr/>
        <p:txBody>
          <a:bodyPr/>
          <a:lstStyle/>
          <a:p>
            <a:fld id="{40B96859-4FD2-A947-8237-9733E1DA36DC}" type="datetimeFigureOut">
              <a:rPr lang="en-US" smtClean="0"/>
              <a:t>4/10/23</a:t>
            </a:fld>
            <a:endParaRPr lang="en-US"/>
          </a:p>
        </p:txBody>
      </p:sp>
      <p:sp>
        <p:nvSpPr>
          <p:cNvPr id="6" name="Footer Placeholder 5">
            <a:extLst>
              <a:ext uri="{FF2B5EF4-FFF2-40B4-BE49-F238E27FC236}">
                <a16:creationId xmlns:a16="http://schemas.microsoft.com/office/drawing/2014/main" id="{4278D94A-763F-D394-1F39-3E9E6B8B5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E614B-39D8-303D-A505-E048160A0621}"/>
              </a:ext>
            </a:extLst>
          </p:cNvPr>
          <p:cNvSpPr>
            <a:spLocks noGrp="1"/>
          </p:cNvSpPr>
          <p:nvPr>
            <p:ph type="sldNum" sz="quarter" idx="12"/>
          </p:nvPr>
        </p:nvSpPr>
        <p:spPr/>
        <p:txBody>
          <a:bodyPr/>
          <a:lstStyle/>
          <a:p>
            <a:fld id="{52B24380-FBE3-0E4B-AEF8-3284DBF50311}" type="slidenum">
              <a:rPr lang="en-US" smtClean="0"/>
              <a:t>‹#›</a:t>
            </a:fld>
            <a:endParaRPr lang="en-US"/>
          </a:p>
        </p:txBody>
      </p:sp>
    </p:spTree>
    <p:extLst>
      <p:ext uri="{BB962C8B-B14F-4D97-AF65-F5344CB8AC3E}">
        <p14:creationId xmlns:p14="http://schemas.microsoft.com/office/powerpoint/2010/main" val="366668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DDC9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58270-FBEE-078B-FD3E-2DD398125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C0785-E19A-D47B-0625-88D894BFD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2458A-EB9E-F394-C1F9-5956E4EE1B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96859-4FD2-A947-8237-9733E1DA36DC}" type="datetimeFigureOut">
              <a:rPr lang="en-US" smtClean="0"/>
              <a:t>4/10/23</a:t>
            </a:fld>
            <a:endParaRPr lang="en-US"/>
          </a:p>
        </p:txBody>
      </p:sp>
      <p:sp>
        <p:nvSpPr>
          <p:cNvPr id="5" name="Footer Placeholder 4">
            <a:extLst>
              <a:ext uri="{FF2B5EF4-FFF2-40B4-BE49-F238E27FC236}">
                <a16:creationId xmlns:a16="http://schemas.microsoft.com/office/drawing/2014/main" id="{1BCE8076-30BF-9034-7E76-047A74C547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BC867A-8077-3B9D-2469-DD015A63A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24380-FBE3-0E4B-AEF8-3284DBF50311}" type="slidenum">
              <a:rPr lang="en-US" smtClean="0"/>
              <a:t>‹#›</a:t>
            </a:fld>
            <a:endParaRPr lang="en-US"/>
          </a:p>
        </p:txBody>
      </p:sp>
    </p:spTree>
    <p:extLst>
      <p:ext uri="{BB962C8B-B14F-4D97-AF65-F5344CB8AC3E}">
        <p14:creationId xmlns:p14="http://schemas.microsoft.com/office/powerpoint/2010/main" val="2843711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emf"/><Relationship Id="rId7"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emf"/><Relationship Id="rId7" Type="http://schemas.openxmlformats.org/officeDocument/2006/relationships/image" Target="../media/image36.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5.emf"/><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emf"/></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emf"/></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5.emf"/></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emf"/><Relationship Id="rId7" Type="http://schemas.openxmlformats.org/officeDocument/2006/relationships/diagramQuickStyle" Target="../diagrams/quickStyle1.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0.emf"/><Relationship Id="rId4" Type="http://schemas.openxmlformats.org/officeDocument/2006/relationships/image" Target="../media/image5.emf"/><Relationship Id="rId9" Type="http://schemas.microsoft.com/office/2007/relationships/diagramDrawing" Target="../diagrams/drawing1.xml"/></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56.jp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chart" Target="../charts/chart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emf"/></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emf"/></Relationships>
</file>

<file path=ppt/slides/_rels/slide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5.emf"/></Relationships>
</file>

<file path=ppt/slides/_rels/slide5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8.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5.emf"/></Relationships>
</file>

<file path=ppt/slides/_rels/slide5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emf"/><Relationship Id="rId7" Type="http://schemas.openxmlformats.org/officeDocument/2006/relationships/image" Target="../media/image71.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emf"/></Relationships>
</file>

<file path=ppt/slides/_rels/slide5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emf"/><Relationship Id="rId7" Type="http://schemas.openxmlformats.org/officeDocument/2006/relationships/image" Target="../media/image75.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5.emf"/></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5.emf"/></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81.jpe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5.emf"/></Relationships>
</file>

<file path=ppt/slides/_rels/slide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5.emf"/></Relationships>
</file>

<file path=ppt/slides/_rels/slide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5.emf"/></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5.emf"/></Relationships>
</file>

<file path=ppt/slides/_rels/slide6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93.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5.emf"/></Relationships>
</file>

<file path=ppt/slides/_rels/slide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5.emf"/></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5.emf"/></Relationships>
</file>

<file path=ppt/slides/_rels/slide6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02.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05.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5.emf"/></Relationships>
</file>

<file path=ppt/slides/_rels/slide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5.emf"/></Relationships>
</file>

<file path=ppt/slides/_rels/slide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5.emf"/></Relationships>
</file>

<file path=ppt/slides/_rels/slide7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emf"/><Relationship Id="rId7" Type="http://schemas.openxmlformats.org/officeDocument/2006/relationships/image" Target="../media/image110.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5.emf"/></Relationships>
</file>

<file path=ppt/slides/_rels/slide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emf"/><Relationship Id="rId7" Type="http://schemas.openxmlformats.org/officeDocument/2006/relationships/diagramQuickStyle" Target="../diagrams/quickStyle2.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emf"/><Relationship Id="rId9" Type="http://schemas.microsoft.com/office/2007/relationships/diagramDrawing" Target="../diagrams/drawing2.xml"/></Relationships>
</file>

<file path=ppt/slides/_rels/slide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5.emf"/></Relationships>
</file>

<file path=ppt/slides/_rels/slide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5.emf"/></Relationships>
</file>

<file path=ppt/slides/_rels/slide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5.emf"/></Relationships>
</file>

<file path=ppt/slides/_rels/slide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5.emf"/></Relationships>
</file>

<file path=ppt/slides/_rels/slide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5.emf"/></Relationships>
</file>

<file path=ppt/slides/_rels/slide8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5.emf"/></Relationships>
</file>

<file path=ppt/slides/_rels/slide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7.tiff"/><Relationship Id="rId5" Type="http://schemas.openxmlformats.org/officeDocument/2006/relationships/image" Target="../media/image126.tiff"/><Relationship Id="rId4" Type="http://schemas.openxmlformats.org/officeDocument/2006/relationships/image" Target="../media/image5.emf"/></Relationships>
</file>

<file path=ppt/slides/_rels/slide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5.emf"/></Relationships>
</file>

<file path=ppt/slides/_rels/slide8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g"/></Relationships>
</file>

<file path=ppt/slides/_rels/slide9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135.jpeg"/></Relationships>
</file>

<file path=ppt/slides/_rels/slide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524000" y="5080000"/>
            <a:ext cx="9144000" cy="647700"/>
          </a:xfrm>
        </p:spPr>
        <p:txBody>
          <a:bodyPr>
            <a:normAutofit/>
          </a:bodyPr>
          <a:lstStyle/>
          <a:p>
            <a:r>
              <a:rPr lang="en-US" sz="3600" dirty="0">
                <a:latin typeface="HelveticaNeueLT Std Med Cn" panose="020B0804020202020204" pitchFamily="34" charset="0"/>
              </a:rPr>
              <a:t>Welcome, the HOW Symposium will begin soon!</a:t>
            </a: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63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233145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IIHR Water Quality Sensor Network</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8" name="Content Placeholder 5">
            <a:extLst>
              <a:ext uri="{FF2B5EF4-FFF2-40B4-BE49-F238E27FC236}">
                <a16:creationId xmlns:a16="http://schemas.microsoft.com/office/drawing/2014/main" id="{9C68713A-33B6-E857-2BF3-FE517097850D}"/>
              </a:ext>
            </a:extLst>
          </p:cNvPr>
          <p:cNvPicPr>
            <a:picLocks noChangeAspect="1"/>
          </p:cNvPicPr>
          <p:nvPr/>
        </p:nvPicPr>
        <p:blipFill rotWithShape="1">
          <a:blip r:embed="rId5">
            <a:extLst>
              <a:ext uri="{28A0092B-C50C-407E-A947-70E740481C1C}">
                <a14:useLocalDpi xmlns:a14="http://schemas.microsoft.com/office/drawing/2010/main" val="0"/>
              </a:ext>
            </a:extLst>
          </a:blip>
          <a:srcRect l="16660" r="16530"/>
          <a:stretch/>
        </p:blipFill>
        <p:spPr>
          <a:xfrm>
            <a:off x="2085975" y="1364861"/>
            <a:ext cx="8433460" cy="4207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168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Iowa Water Quality Information System</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601912" y="5733551"/>
            <a:ext cx="9410701" cy="976952"/>
          </a:xfrm>
        </p:spPr>
        <p:txBody>
          <a:bodyPr>
            <a:normAutofit/>
          </a:bodyPr>
          <a:lstStyle/>
          <a:p>
            <a:r>
              <a:rPr lang="en-US" sz="2000" dirty="0" err="1">
                <a:latin typeface="HelveticaNeueLT Std Lt Cn" panose="020B0406020202030204" pitchFamily="34" charset="0"/>
              </a:rPr>
              <a:t>iwqis.iowawis.org</a:t>
            </a:r>
            <a:r>
              <a:rPr lang="en-US" sz="2000" dirty="0">
                <a:latin typeface="HelveticaNeueLT Std Lt Cn" panose="020B0406020202030204" pitchFamily="34" charset="0"/>
              </a:rPr>
              <a:t>/</a:t>
            </a:r>
          </a:p>
          <a:p>
            <a:r>
              <a:rPr lang="en-US" sz="2000" dirty="0">
                <a:latin typeface="HelveticaNeueLT Std Lt Cn" panose="020B0406020202030204" pitchFamily="34" charset="0"/>
              </a:rPr>
              <a:t>http://</a:t>
            </a:r>
            <a:r>
              <a:rPr lang="en-US" sz="2000" dirty="0" err="1">
                <a:latin typeface="HelveticaNeueLT Std Lt Cn" panose="020B0406020202030204" pitchFamily="34" charset="0"/>
              </a:rPr>
              <a:t>iwqis.iowawis.org</a:t>
            </a:r>
            <a:r>
              <a:rPr lang="en-US" sz="2000" dirty="0">
                <a:latin typeface="HelveticaNeueLT Std Lt Cn" panose="020B0406020202030204" pitchFamily="34" charset="0"/>
              </a:rPr>
              <a:t>/app/?datetime=2017-06-06T13:00</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52AA1EED-7314-194A-E19D-2E1D881BCBAE}"/>
              </a:ext>
            </a:extLst>
          </p:cNvPr>
          <p:cNvPicPr>
            <a:picLocks noChangeAspect="1"/>
          </p:cNvPicPr>
          <p:nvPr/>
        </p:nvPicPr>
        <p:blipFill>
          <a:blip r:embed="rId5"/>
          <a:stretch>
            <a:fillRect/>
          </a:stretch>
        </p:blipFill>
        <p:spPr>
          <a:xfrm>
            <a:off x="2085975" y="1335108"/>
            <a:ext cx="7397084" cy="4291982"/>
          </a:xfrm>
          <a:prstGeom prst="rect">
            <a:avLst/>
          </a:prstGeom>
        </p:spPr>
      </p:pic>
    </p:spTree>
    <p:extLst>
      <p:ext uri="{BB962C8B-B14F-4D97-AF65-F5344CB8AC3E}">
        <p14:creationId xmlns:p14="http://schemas.microsoft.com/office/powerpoint/2010/main" val="347697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74019"/>
            <a:ext cx="9410700" cy="1325563"/>
          </a:xfrm>
        </p:spPr>
        <p:txBody>
          <a:bodyPr/>
          <a:lstStyle/>
          <a:p>
            <a:r>
              <a:rPr lang="en-US" dirty="0">
                <a:latin typeface="HelveticaNeueLT Std Med Cn" panose="020B0804020202020204" pitchFamily="34" charset="0"/>
              </a:rPr>
              <a:t>Pre-European Settlement Streams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4A8D649C-02BB-C444-C913-BEEEEC5E4E8F}"/>
              </a:ext>
            </a:extLst>
          </p:cNvPr>
          <p:cNvPicPr>
            <a:picLocks noChangeAspect="1"/>
          </p:cNvPicPr>
          <p:nvPr/>
        </p:nvPicPr>
        <p:blipFill>
          <a:blip r:embed="rId5"/>
          <a:stretch>
            <a:fillRect/>
          </a:stretch>
        </p:blipFill>
        <p:spPr>
          <a:xfrm>
            <a:off x="2293907" y="1202835"/>
            <a:ext cx="6927396" cy="4890666"/>
          </a:xfrm>
          <a:prstGeom prst="rect">
            <a:avLst/>
          </a:prstGeom>
        </p:spPr>
      </p:pic>
    </p:spTree>
    <p:extLst>
      <p:ext uri="{BB962C8B-B14F-4D97-AF65-F5344CB8AC3E}">
        <p14:creationId xmlns:p14="http://schemas.microsoft.com/office/powerpoint/2010/main" val="903308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2357303" y="182293"/>
            <a:ext cx="9410700" cy="1325563"/>
          </a:xfrm>
        </p:spPr>
        <p:txBody>
          <a:bodyPr/>
          <a:lstStyle/>
          <a:p>
            <a:r>
              <a:rPr lang="en-US" dirty="0">
                <a:latin typeface="HelveticaNeueLT Std Med Cn" panose="020B0804020202020204" pitchFamily="34" charset="0"/>
              </a:rPr>
              <a:t>Breaking the prairie</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2" descr="The breaking of the prairie October 1981">
            <a:extLst>
              <a:ext uri="{FF2B5EF4-FFF2-40B4-BE49-F238E27FC236}">
                <a16:creationId xmlns:a16="http://schemas.microsoft.com/office/drawing/2014/main" id="{FEB41095-5706-1536-1174-F45D5014D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2610" y="1270264"/>
            <a:ext cx="6367719" cy="510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3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5676FD3B-7727-F984-2EC3-121E7CDD720C}"/>
              </a:ext>
            </a:extLst>
          </p:cNvPr>
          <p:cNvPicPr>
            <a:picLocks noChangeAspect="1"/>
          </p:cNvPicPr>
          <p:nvPr/>
        </p:nvPicPr>
        <p:blipFill>
          <a:blip r:embed="rId5"/>
          <a:stretch>
            <a:fillRect/>
          </a:stretch>
        </p:blipFill>
        <p:spPr>
          <a:xfrm>
            <a:off x="2190397" y="195920"/>
            <a:ext cx="8729668" cy="3106062"/>
          </a:xfrm>
          <a:prstGeom prst="rect">
            <a:avLst/>
          </a:prstGeom>
        </p:spPr>
      </p:pic>
      <p:pic>
        <p:nvPicPr>
          <p:cNvPr id="12" name="Picture 2" descr="Tile">
            <a:extLst>
              <a:ext uri="{FF2B5EF4-FFF2-40B4-BE49-F238E27FC236}">
                <a16:creationId xmlns:a16="http://schemas.microsoft.com/office/drawing/2014/main" id="{F50D6EDA-999D-320D-9D0F-E03C1DEF2A1A}"/>
              </a:ext>
            </a:extLst>
          </p:cNvPr>
          <p:cNvPicPr>
            <a:picLocks noChangeAspect="1" noChangeArrowheads="1"/>
          </p:cNvPicPr>
          <p:nvPr/>
        </p:nvPicPr>
        <p:blipFill>
          <a:blip r:embed="rId6" cstate="print"/>
          <a:srcRect/>
          <a:stretch>
            <a:fillRect/>
          </a:stretch>
        </p:blipFill>
        <p:spPr bwMode="auto">
          <a:xfrm>
            <a:off x="2512341" y="3431607"/>
            <a:ext cx="3331425" cy="3098297"/>
          </a:xfrm>
          <a:prstGeom prst="rect">
            <a:avLst/>
          </a:prstGeom>
          <a:noFill/>
          <a:ln w="12700">
            <a:solidFill>
              <a:schemeClr val="tx1"/>
            </a:solidFill>
            <a:miter lim="800000"/>
            <a:headEnd/>
            <a:tailEnd/>
          </a:ln>
        </p:spPr>
      </p:pic>
      <p:pic>
        <p:nvPicPr>
          <p:cNvPr id="13" name="Picture 2" descr="S:\84.jpg">
            <a:extLst>
              <a:ext uri="{FF2B5EF4-FFF2-40B4-BE49-F238E27FC236}">
                <a16:creationId xmlns:a16="http://schemas.microsoft.com/office/drawing/2014/main" id="{9D81A198-EB05-E169-DB9E-993440291280}"/>
              </a:ext>
            </a:extLst>
          </p:cNvPr>
          <p:cNvPicPr>
            <a:picLocks noChangeAspect="1" noChangeArrowheads="1"/>
          </p:cNvPicPr>
          <p:nvPr/>
        </p:nvPicPr>
        <p:blipFill>
          <a:blip r:embed="rId7" cstate="print"/>
          <a:srcRect/>
          <a:stretch>
            <a:fillRect/>
          </a:stretch>
        </p:blipFill>
        <p:spPr bwMode="auto">
          <a:xfrm>
            <a:off x="6777284" y="3301982"/>
            <a:ext cx="3847645" cy="2879814"/>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175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Stream Straightening, 1930-1975</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41E5AB1E-9A5A-89FE-4C17-EA16AAE40B4B}"/>
              </a:ext>
            </a:extLst>
          </p:cNvPr>
          <p:cNvPicPr>
            <a:picLocks noChangeAspect="1"/>
          </p:cNvPicPr>
          <p:nvPr/>
        </p:nvPicPr>
        <p:blipFill>
          <a:blip r:embed="rId5"/>
          <a:stretch>
            <a:fillRect/>
          </a:stretch>
        </p:blipFill>
        <p:spPr>
          <a:xfrm>
            <a:off x="2199162" y="1373537"/>
            <a:ext cx="3649435" cy="4594212"/>
          </a:xfrm>
          <a:prstGeom prst="rect">
            <a:avLst/>
          </a:prstGeom>
        </p:spPr>
      </p:pic>
      <p:pic>
        <p:nvPicPr>
          <p:cNvPr id="8" name="Picture 7">
            <a:extLst>
              <a:ext uri="{FF2B5EF4-FFF2-40B4-BE49-F238E27FC236}">
                <a16:creationId xmlns:a16="http://schemas.microsoft.com/office/drawing/2014/main" id="{6C566DAD-3C28-3BB2-6F9A-24C78BB06E9A}"/>
              </a:ext>
            </a:extLst>
          </p:cNvPr>
          <p:cNvPicPr>
            <a:picLocks noChangeAspect="1"/>
          </p:cNvPicPr>
          <p:nvPr/>
        </p:nvPicPr>
        <p:blipFill>
          <a:blip r:embed="rId6"/>
          <a:stretch>
            <a:fillRect/>
          </a:stretch>
        </p:blipFill>
        <p:spPr>
          <a:xfrm>
            <a:off x="6659637" y="1363092"/>
            <a:ext cx="3752795" cy="4604657"/>
          </a:xfrm>
          <a:prstGeom prst="rect">
            <a:avLst/>
          </a:prstGeom>
        </p:spPr>
      </p:pic>
    </p:spTree>
    <p:extLst>
      <p:ext uri="{BB962C8B-B14F-4D97-AF65-F5344CB8AC3E}">
        <p14:creationId xmlns:p14="http://schemas.microsoft.com/office/powerpoint/2010/main" val="1166560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Modified Streams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C916AA59-F937-01FD-8717-8BC6F1D26A2B}"/>
              </a:ext>
            </a:extLst>
          </p:cNvPr>
          <p:cNvPicPr>
            <a:picLocks noChangeAspect="1"/>
          </p:cNvPicPr>
          <p:nvPr/>
        </p:nvPicPr>
        <p:blipFill>
          <a:blip r:embed="rId5"/>
          <a:stretch>
            <a:fillRect/>
          </a:stretch>
        </p:blipFill>
        <p:spPr>
          <a:xfrm>
            <a:off x="7941908" y="0"/>
            <a:ext cx="3619823" cy="6108450"/>
          </a:xfrm>
          <a:prstGeom prst="rect">
            <a:avLst/>
          </a:prstGeom>
        </p:spPr>
      </p:pic>
      <p:pic>
        <p:nvPicPr>
          <p:cNvPr id="8" name="Picture 7">
            <a:extLst>
              <a:ext uri="{FF2B5EF4-FFF2-40B4-BE49-F238E27FC236}">
                <a16:creationId xmlns:a16="http://schemas.microsoft.com/office/drawing/2014/main" id="{C432930B-6676-E1E4-98D7-7E0CD4E2A1DF}"/>
              </a:ext>
            </a:extLst>
          </p:cNvPr>
          <p:cNvPicPr>
            <a:picLocks noChangeAspect="1"/>
          </p:cNvPicPr>
          <p:nvPr/>
        </p:nvPicPr>
        <p:blipFill>
          <a:blip r:embed="rId6"/>
          <a:stretch>
            <a:fillRect/>
          </a:stretch>
        </p:blipFill>
        <p:spPr>
          <a:xfrm>
            <a:off x="1735167" y="1544042"/>
            <a:ext cx="5841738" cy="4018242"/>
          </a:xfrm>
          <a:prstGeom prst="rect">
            <a:avLst/>
          </a:prstGeom>
        </p:spPr>
      </p:pic>
    </p:spTree>
    <p:extLst>
      <p:ext uri="{BB962C8B-B14F-4D97-AF65-F5344CB8AC3E}">
        <p14:creationId xmlns:p14="http://schemas.microsoft.com/office/powerpoint/2010/main" val="242597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1323EE2A-9F96-442E-02E3-E32EE28A9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2981" y="192087"/>
            <a:ext cx="7782793" cy="5952124"/>
          </a:xfrm>
          <a:prstGeom prst="rect">
            <a:avLst/>
          </a:prstGeom>
        </p:spPr>
      </p:pic>
    </p:spTree>
    <p:extLst>
      <p:ext uri="{BB962C8B-B14F-4D97-AF65-F5344CB8AC3E}">
        <p14:creationId xmlns:p14="http://schemas.microsoft.com/office/powerpoint/2010/main" val="279513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Water Quality Consequences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6713379" y="1437490"/>
            <a:ext cx="4848352" cy="2192624"/>
          </a:xfrm>
        </p:spPr>
        <p:txBody>
          <a:bodyPr/>
          <a:lstStyle/>
          <a:p>
            <a:r>
              <a:rPr lang="en-US" sz="2000" dirty="0">
                <a:latin typeface="HelveticaNeueLT Std Lt Cn" panose="020B0406020202030204" pitchFamily="34" charset="0"/>
              </a:rPr>
              <a:t>Iowa contributes: </a:t>
            </a:r>
          </a:p>
          <a:p>
            <a:pPr lvl="1"/>
            <a:r>
              <a:rPr lang="en-US" sz="1800" dirty="0">
                <a:latin typeface="HelveticaNeueLT Std Lt Cn" panose="020B0406020202030204" pitchFamily="34" charset="0"/>
              </a:rPr>
              <a:t>55% of the nitrate in the Missouri River (3.3% of the area)</a:t>
            </a:r>
          </a:p>
          <a:p>
            <a:pPr lvl="1"/>
            <a:r>
              <a:rPr lang="en-US" sz="1800" dirty="0">
                <a:latin typeface="HelveticaNeueLT Std Lt Cn" panose="020B0406020202030204" pitchFamily="34" charset="0"/>
              </a:rPr>
              <a:t>45% of the nitrate in the Upper Mississippi River (21% of the land)</a:t>
            </a:r>
          </a:p>
          <a:p>
            <a:pPr lvl="1"/>
            <a:r>
              <a:rPr lang="en-US" sz="1800" dirty="0">
                <a:latin typeface="HelveticaNeueLT Std Lt Cn" panose="020B0406020202030204" pitchFamily="34" charset="0"/>
              </a:rPr>
              <a:t>29% of the nitrate and 15% of phosphorus at the Mississippi outlet (4.5% of the land)</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4" name="Picture 2" descr="To Save Its Soil and Clean Up Its Water, Iowa Needs to Act Fast(er) - Union  of Concerned Scientists">
            <a:extLst>
              <a:ext uri="{FF2B5EF4-FFF2-40B4-BE49-F238E27FC236}">
                <a16:creationId xmlns:a16="http://schemas.microsoft.com/office/drawing/2014/main" id="{552D12CF-4219-04B1-1DAA-9975B938D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253" y="1437490"/>
            <a:ext cx="4172748" cy="2503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s Moines River &amp;amp;#39;essentially unusable&amp;amp;#39; for drinking water due to algae  toxins - Iowa Capital Dispatch">
            <a:extLst>
              <a:ext uri="{FF2B5EF4-FFF2-40B4-BE49-F238E27FC236}">
                <a16:creationId xmlns:a16="http://schemas.microsoft.com/office/drawing/2014/main" id="{A366E60E-9E91-3FA0-A821-F16DCF67F7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378" y="3630114"/>
            <a:ext cx="5116670" cy="2919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il erosion graph">
            <a:extLst>
              <a:ext uri="{FF2B5EF4-FFF2-40B4-BE49-F238E27FC236}">
                <a16:creationId xmlns:a16="http://schemas.microsoft.com/office/drawing/2014/main" id="{9AAF5983-39F6-6D92-9ACF-BF5F116B9E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3252" y="4086610"/>
            <a:ext cx="4172748" cy="255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9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Drinking Water</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7160821" y="1839539"/>
            <a:ext cx="4614492" cy="3968149"/>
          </a:xfrm>
        </p:spPr>
        <p:txBody>
          <a:bodyPr>
            <a:normAutofit lnSpcReduction="10000"/>
          </a:bodyPr>
          <a:lstStyle/>
          <a:p>
            <a:r>
              <a:rPr lang="en-US" dirty="0">
                <a:latin typeface="HelveticaNeueLT Std Lt Cn" panose="020B0406020202030204" pitchFamily="34" charset="0"/>
              </a:rPr>
              <a:t>7000 private wells have tested above the safe drinking water level of 10 mg/L nitrate since 2000</a:t>
            </a:r>
          </a:p>
          <a:p>
            <a:r>
              <a:rPr lang="en-US" dirty="0">
                <a:latin typeface="HelveticaNeueLT Std Lt Cn" panose="020B0406020202030204" pitchFamily="34" charset="0"/>
              </a:rPr>
              <a:t>1/3 of Iowa’s Public Water Supplies are vulnerable to nitrate contamination</a:t>
            </a:r>
          </a:p>
          <a:p>
            <a:r>
              <a:rPr lang="en-US" dirty="0">
                <a:latin typeface="HelveticaNeueLT Std Lt Cn" panose="020B0406020202030204" pitchFamily="34" charset="0"/>
              </a:rPr>
              <a:t>60 PWSs are removing nitrate</a:t>
            </a:r>
          </a:p>
          <a:p>
            <a:r>
              <a:rPr lang="en-US" dirty="0">
                <a:latin typeface="HelveticaNeueLT Std Lt Cn" panose="020B0406020202030204" pitchFamily="34" charset="0"/>
              </a:rPr>
              <a:t>25% of Iowa drink water that has been treated for nitrate reduction</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6" name="Picture 5">
            <a:extLst>
              <a:ext uri="{FF2B5EF4-FFF2-40B4-BE49-F238E27FC236}">
                <a16:creationId xmlns:a16="http://schemas.microsoft.com/office/drawing/2014/main" id="{E30B2509-7C13-A055-920F-CDB623DBC696}"/>
              </a:ext>
            </a:extLst>
          </p:cNvPr>
          <p:cNvPicPr>
            <a:picLocks noChangeAspect="1"/>
          </p:cNvPicPr>
          <p:nvPr/>
        </p:nvPicPr>
        <p:blipFill>
          <a:blip r:embed="rId5"/>
          <a:stretch>
            <a:fillRect/>
          </a:stretch>
        </p:blipFill>
        <p:spPr>
          <a:xfrm>
            <a:off x="638529" y="1714514"/>
            <a:ext cx="6115222" cy="3922703"/>
          </a:xfrm>
          <a:prstGeom prst="rect">
            <a:avLst/>
          </a:prstGeom>
        </p:spPr>
      </p:pic>
    </p:spTree>
    <p:extLst>
      <p:ext uri="{BB962C8B-B14F-4D97-AF65-F5344CB8AC3E}">
        <p14:creationId xmlns:p14="http://schemas.microsoft.com/office/powerpoint/2010/main" val="357257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94287A-6BC6-DB0A-8523-7C625B98B59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438405" y="2112169"/>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935356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Problem of Scale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085975" y="1718747"/>
            <a:ext cx="9410701" cy="3703638"/>
          </a:xfrm>
        </p:spPr>
        <p:txBody>
          <a:bodyPr>
            <a:normAutofit fontScale="92500" lnSpcReduction="10000"/>
          </a:bodyPr>
          <a:lstStyle/>
          <a:p>
            <a:r>
              <a:rPr lang="en-US" dirty="0">
                <a:latin typeface="HelveticaNeueLT Std Lt Cn" panose="020B0406020202030204" pitchFamily="34" charset="0"/>
              </a:rPr>
              <a:t>70% of land in corn-soy rotation</a:t>
            </a:r>
          </a:p>
          <a:p>
            <a:r>
              <a:rPr lang="en-US" dirty="0">
                <a:latin typeface="HelveticaNeueLT Std Lt Cn" panose="020B0406020202030204" pitchFamily="34" charset="0"/>
              </a:rPr>
              <a:t>11,000 square miles used for ethanol production</a:t>
            </a:r>
          </a:p>
          <a:p>
            <a:r>
              <a:rPr lang="en-US" dirty="0">
                <a:latin typeface="HelveticaNeueLT Std Lt Cn" panose="020B0406020202030204" pitchFamily="34" charset="0"/>
              </a:rPr>
              <a:t>25 million hogs</a:t>
            </a:r>
          </a:p>
          <a:p>
            <a:r>
              <a:rPr lang="en-US" dirty="0">
                <a:latin typeface="HelveticaNeueLT Std Lt Cn" panose="020B0406020202030204" pitchFamily="34" charset="0"/>
              </a:rPr>
              <a:t>4 million beef cattle </a:t>
            </a:r>
          </a:p>
          <a:p>
            <a:r>
              <a:rPr lang="en-US" dirty="0">
                <a:latin typeface="HelveticaNeueLT Std Lt Cn" panose="020B0406020202030204" pitchFamily="34" charset="0"/>
              </a:rPr>
              <a:t>80 million laying chickens</a:t>
            </a:r>
          </a:p>
          <a:p>
            <a:r>
              <a:rPr lang="en-US" dirty="0">
                <a:latin typeface="HelveticaNeueLT Std Lt Cn" panose="020B0406020202030204" pitchFamily="34" charset="0"/>
              </a:rPr>
              <a:t>5 million turkeys</a:t>
            </a:r>
          </a:p>
          <a:p>
            <a:r>
              <a:rPr lang="en-US" dirty="0">
                <a:latin typeface="HelveticaNeueLT Std Lt Cn" panose="020B0406020202030204" pitchFamily="34" charset="0"/>
              </a:rPr>
              <a:t>4 million broiler chickens</a:t>
            </a:r>
          </a:p>
          <a:p>
            <a:r>
              <a:rPr lang="en-US" dirty="0">
                <a:latin typeface="HelveticaNeueLT Std Lt Cn" panose="020B0406020202030204" pitchFamily="34" charset="0"/>
              </a:rPr>
              <a:t>220,000 dairy cows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2910458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2206F247-D085-1300-2834-EB0EB18B6CE4}"/>
              </a:ext>
            </a:extLst>
          </p:cNvPr>
          <p:cNvPicPr>
            <a:picLocks noChangeAspect="1"/>
          </p:cNvPicPr>
          <p:nvPr/>
        </p:nvPicPr>
        <p:blipFill>
          <a:blip r:embed="rId5"/>
          <a:stretch>
            <a:fillRect/>
          </a:stretch>
        </p:blipFill>
        <p:spPr>
          <a:xfrm>
            <a:off x="2319479" y="192087"/>
            <a:ext cx="7772400" cy="5930562"/>
          </a:xfrm>
          <a:prstGeom prst="rect">
            <a:avLst/>
          </a:prstGeom>
        </p:spPr>
      </p:pic>
    </p:spTree>
    <p:extLst>
      <p:ext uri="{BB962C8B-B14F-4D97-AF65-F5344CB8AC3E}">
        <p14:creationId xmlns:p14="http://schemas.microsoft.com/office/powerpoint/2010/main" val="3311172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Economics of N loss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4135788"/>
          </a:xfrm>
        </p:spPr>
        <p:txBody>
          <a:bodyPr>
            <a:normAutofit/>
          </a:bodyPr>
          <a:lstStyle/>
          <a:p>
            <a:r>
              <a:rPr lang="en-US" dirty="0">
                <a:latin typeface="HelveticaNeueLT Std Lt Cn" panose="020B0406020202030204" pitchFamily="34" charset="0"/>
              </a:rPr>
              <a:t>Cost of Nitrogen: today about $0.86/</a:t>
            </a:r>
            <a:r>
              <a:rPr lang="en-US" dirty="0" err="1">
                <a:latin typeface="HelveticaNeueLT Std Lt Cn" panose="020B0406020202030204" pitchFamily="34" charset="0"/>
              </a:rPr>
              <a:t>lb</a:t>
            </a:r>
            <a:endParaRPr lang="en-US" dirty="0">
              <a:latin typeface="HelveticaNeueLT Std Lt Cn" panose="020B0406020202030204" pitchFamily="34" charset="0"/>
            </a:endParaRPr>
          </a:p>
          <a:p>
            <a:r>
              <a:rPr lang="en-US" dirty="0">
                <a:latin typeface="HelveticaNeueLT Std Lt Cn" panose="020B0406020202030204" pitchFamily="34" charset="0"/>
              </a:rPr>
              <a:t>Cost to remove nitrogen using BMPs: $2-$10/pound</a:t>
            </a:r>
          </a:p>
          <a:p>
            <a:endParaRPr lang="en-US" dirty="0">
              <a:latin typeface="HelveticaNeueLT Std Lt Cn" panose="020B0406020202030204" pitchFamily="34" charset="0"/>
            </a:endParaRPr>
          </a:p>
          <a:p>
            <a:r>
              <a:rPr lang="en-US" dirty="0">
                <a:latin typeface="HelveticaNeueLT Std Lt Cn" panose="020B0406020202030204" pitchFamily="34" charset="0"/>
              </a:rPr>
              <a:t>Average statewide load: 600 million </a:t>
            </a:r>
            <a:r>
              <a:rPr lang="en-US" dirty="0" err="1">
                <a:latin typeface="HelveticaNeueLT Std Lt Cn" panose="020B0406020202030204" pitchFamily="34" charset="0"/>
              </a:rPr>
              <a:t>lbs</a:t>
            </a:r>
            <a:endParaRPr lang="en-US" dirty="0">
              <a:latin typeface="HelveticaNeueLT Std Lt Cn" panose="020B0406020202030204" pitchFamily="34" charset="0"/>
            </a:endParaRPr>
          </a:p>
          <a:p>
            <a:r>
              <a:rPr lang="en-US" dirty="0">
                <a:latin typeface="HelveticaNeueLT Std Lt Cn" panose="020B0406020202030204" pitchFamily="34" charset="0"/>
              </a:rPr>
              <a:t>45% reduction = 270 million </a:t>
            </a:r>
            <a:r>
              <a:rPr lang="en-US" dirty="0" err="1">
                <a:latin typeface="HelveticaNeueLT Std Lt Cn" panose="020B0406020202030204" pitchFamily="34" charset="0"/>
              </a:rPr>
              <a:t>lbs</a:t>
            </a:r>
            <a:r>
              <a:rPr lang="en-US" dirty="0">
                <a:latin typeface="HelveticaNeueLT Std Lt Cn" panose="020B0406020202030204" pitchFamily="34" charset="0"/>
              </a:rPr>
              <a:t>/year</a:t>
            </a:r>
          </a:p>
          <a:p>
            <a:r>
              <a:rPr lang="en-US" dirty="0">
                <a:latin typeface="HelveticaNeueLT Std Lt Cn" panose="020B0406020202030204" pitchFamily="34" charset="0"/>
              </a:rPr>
              <a:t>$540M to $2.7B/year</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1499245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B84334B7-2009-8133-F59C-E98B81B56439}"/>
              </a:ext>
            </a:extLst>
          </p:cNvPr>
          <p:cNvPicPr>
            <a:picLocks noChangeAspect="1"/>
          </p:cNvPicPr>
          <p:nvPr/>
        </p:nvPicPr>
        <p:blipFill>
          <a:blip r:embed="rId5"/>
          <a:stretch>
            <a:fillRect/>
          </a:stretch>
        </p:blipFill>
        <p:spPr>
          <a:xfrm>
            <a:off x="547843" y="1971979"/>
            <a:ext cx="5828082" cy="2914041"/>
          </a:xfrm>
          <a:prstGeom prst="rect">
            <a:avLst/>
          </a:prstGeom>
        </p:spPr>
      </p:pic>
      <p:pic>
        <p:nvPicPr>
          <p:cNvPr id="12" name="Picture 11">
            <a:extLst>
              <a:ext uri="{FF2B5EF4-FFF2-40B4-BE49-F238E27FC236}">
                <a16:creationId xmlns:a16="http://schemas.microsoft.com/office/drawing/2014/main" id="{E67A0D90-D697-827D-05B8-D25813A15CEF}"/>
              </a:ext>
            </a:extLst>
          </p:cNvPr>
          <p:cNvPicPr>
            <a:picLocks noChangeAspect="1"/>
          </p:cNvPicPr>
          <p:nvPr/>
        </p:nvPicPr>
        <p:blipFill>
          <a:blip r:embed="rId6"/>
          <a:stretch>
            <a:fillRect/>
          </a:stretch>
        </p:blipFill>
        <p:spPr>
          <a:xfrm>
            <a:off x="6936918" y="192087"/>
            <a:ext cx="2943352" cy="1883745"/>
          </a:xfrm>
          <a:prstGeom prst="rect">
            <a:avLst/>
          </a:prstGeom>
        </p:spPr>
      </p:pic>
      <p:pic>
        <p:nvPicPr>
          <p:cNvPr id="13" name="Picture 12">
            <a:extLst>
              <a:ext uri="{FF2B5EF4-FFF2-40B4-BE49-F238E27FC236}">
                <a16:creationId xmlns:a16="http://schemas.microsoft.com/office/drawing/2014/main" id="{549A7039-5EE9-7B13-57BD-91CFF8A967FA}"/>
              </a:ext>
            </a:extLst>
          </p:cNvPr>
          <p:cNvPicPr>
            <a:picLocks noChangeAspect="1"/>
          </p:cNvPicPr>
          <p:nvPr/>
        </p:nvPicPr>
        <p:blipFill>
          <a:blip r:embed="rId7"/>
          <a:stretch>
            <a:fillRect/>
          </a:stretch>
        </p:blipFill>
        <p:spPr>
          <a:xfrm>
            <a:off x="6936918" y="2322017"/>
            <a:ext cx="4328439" cy="3288203"/>
          </a:xfrm>
          <a:prstGeom prst="rect">
            <a:avLst/>
          </a:prstGeom>
        </p:spPr>
      </p:pic>
      <p:sp>
        <p:nvSpPr>
          <p:cNvPr id="15" name="TextBox 14">
            <a:extLst>
              <a:ext uri="{FF2B5EF4-FFF2-40B4-BE49-F238E27FC236}">
                <a16:creationId xmlns:a16="http://schemas.microsoft.com/office/drawing/2014/main" id="{26B5A0B3-F03E-3BD3-62A9-2214A0C76B40}"/>
              </a:ext>
            </a:extLst>
          </p:cNvPr>
          <p:cNvSpPr txBox="1"/>
          <p:nvPr/>
        </p:nvSpPr>
        <p:spPr>
          <a:xfrm>
            <a:off x="10006806" y="245980"/>
            <a:ext cx="1714140" cy="646331"/>
          </a:xfrm>
          <a:prstGeom prst="rect">
            <a:avLst/>
          </a:prstGeom>
          <a:noFill/>
        </p:spPr>
        <p:txBody>
          <a:bodyPr wrap="square">
            <a:spAutoFit/>
          </a:bodyPr>
          <a:lstStyle/>
          <a:p>
            <a:r>
              <a:rPr lang="en-US" dirty="0">
                <a:latin typeface="HelveticaNeueLT Std Lt Cn" panose="020B0406020202030204" pitchFamily="34" charset="0"/>
              </a:rPr>
              <a:t>2 million miles of tile in Iowa</a:t>
            </a:r>
          </a:p>
        </p:txBody>
      </p:sp>
      <p:sp>
        <p:nvSpPr>
          <p:cNvPr id="17" name="TextBox 16">
            <a:extLst>
              <a:ext uri="{FF2B5EF4-FFF2-40B4-BE49-F238E27FC236}">
                <a16:creationId xmlns:a16="http://schemas.microsoft.com/office/drawing/2014/main" id="{42E0B9E0-B868-D6DA-CB69-003837DC556F}"/>
              </a:ext>
            </a:extLst>
          </p:cNvPr>
          <p:cNvSpPr txBox="1"/>
          <p:nvPr/>
        </p:nvSpPr>
        <p:spPr>
          <a:xfrm>
            <a:off x="6936918" y="5731457"/>
            <a:ext cx="6519552" cy="369332"/>
          </a:xfrm>
          <a:prstGeom prst="rect">
            <a:avLst/>
          </a:prstGeom>
          <a:noFill/>
        </p:spPr>
        <p:txBody>
          <a:bodyPr wrap="square">
            <a:spAutoFit/>
          </a:bodyPr>
          <a:lstStyle/>
          <a:p>
            <a:r>
              <a:rPr lang="en-US" dirty="0">
                <a:latin typeface="HelveticaNeueLT Std Lt Cn" panose="020B0406020202030204" pitchFamily="34" charset="0"/>
              </a:rPr>
              <a:t>1200 miles new tile/year!</a:t>
            </a:r>
          </a:p>
        </p:txBody>
      </p:sp>
    </p:spTree>
    <p:extLst>
      <p:ext uri="{BB962C8B-B14F-4D97-AF65-F5344CB8AC3E}">
        <p14:creationId xmlns:p14="http://schemas.microsoft.com/office/powerpoint/2010/main" val="33328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2010269" y="373143"/>
            <a:ext cx="9410700" cy="680362"/>
          </a:xfrm>
        </p:spPr>
        <p:txBody>
          <a:bodyPr>
            <a:noAutofit/>
          </a:bodyPr>
          <a:lstStyle/>
          <a:p>
            <a:r>
              <a:rPr lang="en-US" sz="2800" dirty="0">
                <a:latin typeface="HelveticaNeueLT Std Med Cn" panose="020B0804020202020204" pitchFamily="34" charset="0"/>
              </a:rPr>
              <a:t>How Do You Overcome Structural Drivers to Bad Water Quality?</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617746" y="4736295"/>
            <a:ext cx="9103199" cy="1793609"/>
          </a:xfrm>
        </p:spPr>
        <p:txBody>
          <a:bodyPr numCol="2">
            <a:normAutofit fontScale="62500" lnSpcReduction="20000"/>
          </a:bodyPr>
          <a:lstStyle/>
          <a:p>
            <a:r>
              <a:rPr lang="en-US" dirty="0">
                <a:latin typeface="HelveticaNeueLT Std Lt Cn" panose="020B0406020202030204" pitchFamily="34" charset="0"/>
              </a:rPr>
              <a:t>N fertilizer use 91% lower</a:t>
            </a:r>
          </a:p>
          <a:p>
            <a:r>
              <a:rPr lang="en-US" dirty="0">
                <a:latin typeface="HelveticaNeueLT Std Lt Cn" panose="020B0406020202030204" pitchFamily="34" charset="0"/>
              </a:rPr>
              <a:t>Herbicide use 97% lower</a:t>
            </a:r>
          </a:p>
          <a:p>
            <a:r>
              <a:rPr lang="en-US" dirty="0">
                <a:latin typeface="HelveticaNeueLT Std Lt Cn" panose="020B0406020202030204" pitchFamily="34" charset="0"/>
              </a:rPr>
              <a:t>Weed biomass similar</a:t>
            </a:r>
          </a:p>
          <a:p>
            <a:r>
              <a:rPr lang="en-US" dirty="0">
                <a:latin typeface="HelveticaNeueLT Std Lt Cn" panose="020B0406020202030204" pitchFamily="34" charset="0"/>
              </a:rPr>
              <a:t>Soybean sudden death syndrome much lower</a:t>
            </a:r>
          </a:p>
          <a:p>
            <a:r>
              <a:rPr lang="en-US" dirty="0">
                <a:latin typeface="HelveticaNeueLT Std Lt Cn" panose="020B0406020202030204" pitchFamily="34" charset="0"/>
              </a:rPr>
              <a:t>Soil health is better</a:t>
            </a:r>
          </a:p>
          <a:p>
            <a:r>
              <a:rPr lang="en-US" dirty="0">
                <a:latin typeface="HelveticaNeueLT Std Lt Cn" panose="020B0406020202030204" pitchFamily="34" charset="0"/>
              </a:rPr>
              <a:t>Tile nitrate 57% lower</a:t>
            </a:r>
          </a:p>
          <a:p>
            <a:r>
              <a:rPr lang="en-US" dirty="0">
                <a:latin typeface="HelveticaNeueLT Std Lt Cn" panose="020B0406020202030204" pitchFamily="34" charset="0"/>
              </a:rPr>
              <a:t>Soil erosion 50% lower</a:t>
            </a:r>
          </a:p>
          <a:p>
            <a:r>
              <a:rPr lang="en-US" dirty="0">
                <a:latin typeface="HelveticaNeueLT Std Lt Cn" panose="020B0406020202030204" pitchFamily="34" charset="0"/>
              </a:rPr>
              <a:t>Fossil Fuel use 60% lower</a:t>
            </a:r>
          </a:p>
          <a:p>
            <a:r>
              <a:rPr lang="en-US" dirty="0">
                <a:latin typeface="HelveticaNeueLT Std Lt Cn" panose="020B0406020202030204" pitchFamily="34" charset="0"/>
              </a:rPr>
              <a:t>Net returns similar (revenue lower but input costs also lower)</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Long term rotation study">
            <a:extLst>
              <a:ext uri="{FF2B5EF4-FFF2-40B4-BE49-F238E27FC236}">
                <a16:creationId xmlns:a16="http://schemas.microsoft.com/office/drawing/2014/main" id="{92A4C48F-72AC-EC8D-A545-47B116CC4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5167" y="1779769"/>
            <a:ext cx="45720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earchers back Chellie Pingree&amp;#39;s efforts to keep agricultural agencies in  DC - Lewiston Sun Journal">
            <a:extLst>
              <a:ext uri="{FF2B5EF4-FFF2-40B4-BE49-F238E27FC236}">
                <a16:creationId xmlns:a16="http://schemas.microsoft.com/office/drawing/2014/main" id="{D0F1035C-EC6E-B0DB-EF7D-E6B91E22F7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77" y="1980807"/>
            <a:ext cx="3630002" cy="21659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13A952-7524-1C39-B5CC-AE02D4389404}"/>
              </a:ext>
            </a:extLst>
          </p:cNvPr>
          <p:cNvSpPr txBox="1"/>
          <p:nvPr/>
        </p:nvSpPr>
        <p:spPr>
          <a:xfrm>
            <a:off x="2085975" y="1108770"/>
            <a:ext cx="6097978" cy="461665"/>
          </a:xfrm>
          <a:prstGeom prst="rect">
            <a:avLst/>
          </a:prstGeom>
          <a:noFill/>
        </p:spPr>
        <p:txBody>
          <a:bodyPr wrap="square">
            <a:spAutoFit/>
          </a:bodyPr>
          <a:lstStyle/>
          <a:p>
            <a:r>
              <a:rPr lang="en-US" sz="2400" dirty="0">
                <a:latin typeface="HelveticaNeueLT Std Lt Cn" panose="020B0406020202030204" pitchFamily="34" charset="0"/>
              </a:rPr>
              <a:t>More Diverse Farming Systems</a:t>
            </a:r>
          </a:p>
        </p:txBody>
      </p:sp>
      <p:sp>
        <p:nvSpPr>
          <p:cNvPr id="12" name="TextBox 11">
            <a:extLst>
              <a:ext uri="{FF2B5EF4-FFF2-40B4-BE49-F238E27FC236}">
                <a16:creationId xmlns:a16="http://schemas.microsoft.com/office/drawing/2014/main" id="{F4FFF969-8FB3-CFEA-577C-0BE4CACF4D3B}"/>
              </a:ext>
            </a:extLst>
          </p:cNvPr>
          <p:cNvSpPr txBox="1"/>
          <p:nvPr/>
        </p:nvSpPr>
        <p:spPr>
          <a:xfrm>
            <a:off x="1802834" y="1845977"/>
            <a:ext cx="6097978" cy="369332"/>
          </a:xfrm>
          <a:prstGeom prst="rect">
            <a:avLst/>
          </a:prstGeom>
          <a:noFill/>
        </p:spPr>
        <p:txBody>
          <a:bodyPr wrap="square">
            <a:spAutoFit/>
          </a:bodyPr>
          <a:lstStyle/>
          <a:p>
            <a:r>
              <a:rPr lang="en-US" dirty="0">
                <a:latin typeface="HelveticaNeueLT Std Lt Cn" panose="020B0406020202030204" pitchFamily="34" charset="0"/>
              </a:rPr>
              <a:t>Corn/Soybean/Oats/Alfalfa/Alfalfa vs Corn/Soybean</a:t>
            </a:r>
          </a:p>
        </p:txBody>
      </p:sp>
      <p:sp>
        <p:nvSpPr>
          <p:cNvPr id="14" name="TextBox 13">
            <a:extLst>
              <a:ext uri="{FF2B5EF4-FFF2-40B4-BE49-F238E27FC236}">
                <a16:creationId xmlns:a16="http://schemas.microsoft.com/office/drawing/2014/main" id="{C9981989-F19E-0BE2-6574-291BCB93B1D8}"/>
              </a:ext>
            </a:extLst>
          </p:cNvPr>
          <p:cNvSpPr txBox="1"/>
          <p:nvPr/>
        </p:nvSpPr>
        <p:spPr>
          <a:xfrm>
            <a:off x="7406063" y="1571797"/>
            <a:ext cx="6097978" cy="369332"/>
          </a:xfrm>
          <a:prstGeom prst="rect">
            <a:avLst/>
          </a:prstGeom>
          <a:noFill/>
        </p:spPr>
        <p:txBody>
          <a:bodyPr wrap="square">
            <a:spAutoFit/>
          </a:bodyPr>
          <a:lstStyle/>
          <a:p>
            <a:r>
              <a:rPr lang="en-US" dirty="0">
                <a:latin typeface="HelveticaNeueLT Std Lt Cn" panose="020B0406020202030204" pitchFamily="34" charset="0"/>
              </a:rPr>
              <a:t>Marsden Long Term Rotation Study-ISU</a:t>
            </a:r>
          </a:p>
        </p:txBody>
      </p:sp>
      <p:sp>
        <p:nvSpPr>
          <p:cNvPr id="16" name="TextBox 15">
            <a:extLst>
              <a:ext uri="{FF2B5EF4-FFF2-40B4-BE49-F238E27FC236}">
                <a16:creationId xmlns:a16="http://schemas.microsoft.com/office/drawing/2014/main" id="{777F9945-5243-0662-D1BA-0BCFAFCAD9D2}"/>
              </a:ext>
            </a:extLst>
          </p:cNvPr>
          <p:cNvSpPr txBox="1"/>
          <p:nvPr/>
        </p:nvSpPr>
        <p:spPr>
          <a:xfrm>
            <a:off x="6085459" y="4157629"/>
            <a:ext cx="6757058" cy="369332"/>
          </a:xfrm>
          <a:prstGeom prst="rect">
            <a:avLst/>
          </a:prstGeom>
          <a:noFill/>
        </p:spPr>
        <p:txBody>
          <a:bodyPr wrap="square">
            <a:spAutoFit/>
          </a:bodyPr>
          <a:lstStyle/>
          <a:p>
            <a:pPr algn="ctr"/>
            <a:r>
              <a:rPr lang="en-US" dirty="0">
                <a:latin typeface="HelveticaNeueLT Std Lt Cn" panose="020B0406020202030204" pitchFamily="34" charset="0"/>
              </a:rPr>
              <a:t>Matt Liebman</a:t>
            </a:r>
          </a:p>
        </p:txBody>
      </p:sp>
    </p:spTree>
    <p:extLst>
      <p:ext uri="{BB962C8B-B14F-4D97-AF65-F5344CB8AC3E}">
        <p14:creationId xmlns:p14="http://schemas.microsoft.com/office/powerpoint/2010/main" val="22540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2510313" y="263836"/>
            <a:ext cx="9410700" cy="814149"/>
          </a:xfrm>
        </p:spPr>
        <p:txBody>
          <a:bodyPr>
            <a:normAutofit/>
          </a:bodyPr>
          <a:lstStyle/>
          <a:p>
            <a:r>
              <a:rPr lang="en-US" sz="3600" dirty="0">
                <a:latin typeface="HelveticaNeueLT Std Med Cn" panose="020B0804020202020204" pitchFamily="34" charset="0"/>
              </a:rPr>
              <a:t>Fuel Ethanol</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419347" y="5438711"/>
            <a:ext cx="9410701" cy="929450"/>
          </a:xfrm>
        </p:spPr>
        <p:txBody>
          <a:bodyPr/>
          <a:lstStyle/>
          <a:p>
            <a:r>
              <a:rPr lang="en-US" dirty="0">
                <a:latin typeface="HelveticaNeueLT Std Lt Cn" panose="020B0406020202030204" pitchFamily="34" charset="0"/>
              </a:rPr>
              <a:t>Calories from corn used to produce fuel ethanol exceed the caloric requirements of the entire US population!</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8171E7DF-4174-EC08-1D4C-1F7C738F7B23}"/>
              </a:ext>
            </a:extLst>
          </p:cNvPr>
          <p:cNvPicPr>
            <a:picLocks noChangeAspect="1"/>
          </p:cNvPicPr>
          <p:nvPr/>
        </p:nvPicPr>
        <p:blipFill>
          <a:blip r:embed="rId5"/>
          <a:stretch>
            <a:fillRect/>
          </a:stretch>
        </p:blipFill>
        <p:spPr>
          <a:xfrm>
            <a:off x="2510313" y="1077985"/>
            <a:ext cx="7955280" cy="4244340"/>
          </a:xfrm>
          <a:prstGeom prst="rect">
            <a:avLst/>
          </a:prstGeom>
        </p:spPr>
      </p:pic>
    </p:spTree>
    <p:extLst>
      <p:ext uri="{BB962C8B-B14F-4D97-AF65-F5344CB8AC3E}">
        <p14:creationId xmlns:p14="http://schemas.microsoft.com/office/powerpoint/2010/main" val="3330934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80"/>
            <a:ext cx="9410700" cy="1110258"/>
          </a:xfrm>
        </p:spPr>
        <p:txBody>
          <a:bodyPr>
            <a:normAutofit fontScale="90000"/>
          </a:bodyPr>
          <a:lstStyle/>
          <a:p>
            <a:r>
              <a:rPr lang="en-US" dirty="0">
                <a:latin typeface="HelveticaNeueLT Std Med Cn" panose="020B0804020202020204" pitchFamily="34" charset="0"/>
              </a:rPr>
              <a:t>Ethanol creates perversity in US Agriculture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085975" y="1244158"/>
            <a:ext cx="6844642" cy="1110258"/>
          </a:xfrm>
        </p:spPr>
        <p:txBody>
          <a:bodyPr>
            <a:normAutofit/>
          </a:bodyPr>
          <a:lstStyle/>
          <a:p>
            <a:r>
              <a:rPr lang="en-US" sz="2000" dirty="0">
                <a:latin typeface="HelveticaNeueLT Std Lt Cn" panose="020B0406020202030204" pitchFamily="34" charset="0"/>
              </a:rPr>
              <a:t>Corn Grown in Arid Areas for Ethanol and Livestock</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House bill calls for western Kansas to create plans to save the Ogallala  Aquifer - Kansas Reflector">
            <a:extLst>
              <a:ext uri="{FF2B5EF4-FFF2-40B4-BE49-F238E27FC236}">
                <a16:creationId xmlns:a16="http://schemas.microsoft.com/office/drawing/2014/main" id="{05A0539A-AE89-E52B-F2AF-7EF1AE74C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5272" y="1328738"/>
            <a:ext cx="3188527" cy="2391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griculture uses more Colorado River water than anything else, how can the  industry change? – The Fort Morgan Times">
            <a:extLst>
              <a:ext uri="{FF2B5EF4-FFF2-40B4-BE49-F238E27FC236}">
                <a16:creationId xmlns:a16="http://schemas.microsoft.com/office/drawing/2014/main" id="{EF3E66B8-72CD-2AAD-D06F-59D2D8BEA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272" y="3844474"/>
            <a:ext cx="3170410" cy="21097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here Has All The Water Gone? - Ogallala Aquifer Depletion - Modern Farmer">
            <a:extLst>
              <a:ext uri="{FF2B5EF4-FFF2-40B4-BE49-F238E27FC236}">
                <a16:creationId xmlns:a16="http://schemas.microsoft.com/office/drawing/2014/main" id="{3B383C49-2BC4-9730-38BE-6A1C8B9E4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5543" y="1825023"/>
            <a:ext cx="3933850" cy="2443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ropping reservoirs create 'green light' for sustainability on Colorado  River | AspenTimes.com">
            <a:extLst>
              <a:ext uri="{FF2B5EF4-FFF2-40B4-BE49-F238E27FC236}">
                <a16:creationId xmlns:a16="http://schemas.microsoft.com/office/drawing/2014/main" id="{B02ADF1E-3C9A-CDD0-D771-F8E07AF474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3653" y="4490352"/>
            <a:ext cx="3381777" cy="22504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3B7D6B-CB8A-564B-289A-DC0968BAD13A}"/>
              </a:ext>
            </a:extLst>
          </p:cNvPr>
          <p:cNvSpPr txBox="1"/>
          <p:nvPr/>
        </p:nvSpPr>
        <p:spPr>
          <a:xfrm>
            <a:off x="957277" y="4522739"/>
            <a:ext cx="3582142" cy="70788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HelveticaNeueLT Std Lt Cn" panose="020B0406020202030204" pitchFamily="34" charset="0"/>
              </a:rPr>
              <a:t>Irrigated Alfalfa Uses ½ of the Colorado River</a:t>
            </a:r>
          </a:p>
        </p:txBody>
      </p:sp>
      <p:sp>
        <p:nvSpPr>
          <p:cNvPr id="14" name="TextBox 13">
            <a:extLst>
              <a:ext uri="{FF2B5EF4-FFF2-40B4-BE49-F238E27FC236}">
                <a16:creationId xmlns:a16="http://schemas.microsoft.com/office/drawing/2014/main" id="{9BB21B4A-59A3-83CB-D67E-DE2B3A4042DA}"/>
              </a:ext>
            </a:extLst>
          </p:cNvPr>
          <p:cNvSpPr txBox="1"/>
          <p:nvPr/>
        </p:nvSpPr>
        <p:spPr>
          <a:xfrm>
            <a:off x="2355817" y="5613842"/>
            <a:ext cx="2330532" cy="646331"/>
          </a:xfrm>
          <a:prstGeom prst="rect">
            <a:avLst/>
          </a:prstGeom>
          <a:noFill/>
        </p:spPr>
        <p:txBody>
          <a:bodyPr wrap="square">
            <a:spAutoFit/>
          </a:bodyPr>
          <a:lstStyle/>
          <a:p>
            <a:r>
              <a:rPr lang="en-US" dirty="0">
                <a:latin typeface="HelveticaNeueLT Std Lt Cn" panose="020B0406020202030204" pitchFamily="34" charset="0"/>
              </a:rPr>
              <a:t>Exported to China, Saudi Arabia, etc.</a:t>
            </a:r>
          </a:p>
        </p:txBody>
      </p:sp>
      <p:sp>
        <p:nvSpPr>
          <p:cNvPr id="15" name="TextBox 14">
            <a:extLst>
              <a:ext uri="{FF2B5EF4-FFF2-40B4-BE49-F238E27FC236}">
                <a16:creationId xmlns:a16="http://schemas.microsoft.com/office/drawing/2014/main" id="{04B5A1CB-1432-CC8D-C8DD-256C38D1B423}"/>
              </a:ext>
            </a:extLst>
          </p:cNvPr>
          <p:cNvSpPr txBox="1"/>
          <p:nvPr/>
        </p:nvSpPr>
        <p:spPr>
          <a:xfrm>
            <a:off x="5483183" y="2664952"/>
            <a:ext cx="2330532" cy="646331"/>
          </a:xfrm>
          <a:prstGeom prst="rect">
            <a:avLst/>
          </a:prstGeom>
          <a:noFill/>
        </p:spPr>
        <p:txBody>
          <a:bodyPr wrap="square">
            <a:spAutoFit/>
          </a:bodyPr>
          <a:lstStyle/>
          <a:p>
            <a:r>
              <a:rPr lang="en-US" sz="1800" dirty="0">
                <a:latin typeface="HelveticaNeueLT Std Lt Cn" panose="020B0406020202030204" pitchFamily="34" charset="0"/>
              </a:rPr>
              <a:t>6000 years to naturally replenish </a:t>
            </a:r>
          </a:p>
        </p:txBody>
      </p:sp>
    </p:spTree>
    <p:extLst>
      <p:ext uri="{BB962C8B-B14F-4D97-AF65-F5344CB8AC3E}">
        <p14:creationId xmlns:p14="http://schemas.microsoft.com/office/powerpoint/2010/main" val="335476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781299" y="4294608"/>
            <a:ext cx="9410701" cy="2081357"/>
          </a:xfrm>
        </p:spPr>
        <p:txBody>
          <a:bodyPr>
            <a:normAutofit fontScale="92500" lnSpcReduction="20000"/>
          </a:bodyPr>
          <a:lstStyle/>
          <a:p>
            <a:r>
              <a:rPr lang="en-US" dirty="0">
                <a:latin typeface="HelveticaNeueLT Std Lt Cn" panose="020B0406020202030204" pitchFamily="34" charset="0"/>
              </a:rPr>
              <a:t>Increased corn acres 8.7%</a:t>
            </a:r>
          </a:p>
          <a:p>
            <a:r>
              <a:rPr lang="en-US" dirty="0">
                <a:latin typeface="HelveticaNeueLT Std Lt Cn" panose="020B0406020202030204" pitchFamily="34" charset="0"/>
              </a:rPr>
              <a:t>Increased total crop area 2.4%</a:t>
            </a:r>
          </a:p>
          <a:p>
            <a:r>
              <a:rPr lang="en-US" dirty="0">
                <a:latin typeface="HelveticaNeueLT Std Lt Cn" panose="020B0406020202030204" pitchFamily="34" charset="0"/>
              </a:rPr>
              <a:t>Increased fertilizer use 3-8%</a:t>
            </a:r>
          </a:p>
          <a:p>
            <a:r>
              <a:rPr lang="en-US" dirty="0">
                <a:latin typeface="HelveticaNeueLT Std Lt Cn" panose="020B0406020202030204" pitchFamily="34" charset="0"/>
              </a:rPr>
              <a:t>Increased water quality degradants 3-5%</a:t>
            </a:r>
          </a:p>
          <a:p>
            <a:r>
              <a:rPr lang="en-US" dirty="0">
                <a:latin typeface="HelveticaNeueLT Std Lt Cn" panose="020B0406020202030204" pitchFamily="34" charset="0"/>
              </a:rPr>
              <a:t>Increased GHG emissions 24%</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9095104F-0770-2CDB-B5B4-DE8533E65080}"/>
              </a:ext>
            </a:extLst>
          </p:cNvPr>
          <p:cNvPicPr>
            <a:picLocks noChangeAspect="1"/>
          </p:cNvPicPr>
          <p:nvPr/>
        </p:nvPicPr>
        <p:blipFill>
          <a:blip r:embed="rId5"/>
          <a:stretch>
            <a:fillRect/>
          </a:stretch>
        </p:blipFill>
        <p:spPr>
          <a:xfrm>
            <a:off x="1943099" y="328096"/>
            <a:ext cx="9546124" cy="3703637"/>
          </a:xfrm>
          <a:prstGeom prst="rect">
            <a:avLst/>
          </a:prstGeom>
        </p:spPr>
      </p:pic>
    </p:spTree>
    <p:extLst>
      <p:ext uri="{BB962C8B-B14F-4D97-AF65-F5344CB8AC3E}">
        <p14:creationId xmlns:p14="http://schemas.microsoft.com/office/powerpoint/2010/main" val="395270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What could we do with 11,000 square miles (7 million acres)?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085976" y="1824046"/>
            <a:ext cx="8839324" cy="3703638"/>
          </a:xfrm>
        </p:spPr>
        <p:txBody>
          <a:bodyPr>
            <a:normAutofit fontScale="85000" lnSpcReduction="20000"/>
          </a:bodyPr>
          <a:lstStyle/>
          <a:p>
            <a:r>
              <a:rPr lang="en-US" dirty="0">
                <a:latin typeface="HelveticaNeueLT Std Lt Cn" panose="020B0406020202030204" pitchFamily="34" charset="0"/>
              </a:rPr>
              <a:t>1.1 million acres: grow enough dried beans for every person in the U.S.</a:t>
            </a:r>
          </a:p>
          <a:p>
            <a:r>
              <a:rPr lang="en-US" dirty="0">
                <a:latin typeface="HelveticaNeueLT Std Lt Cn" panose="020B0406020202030204" pitchFamily="34" charset="0"/>
              </a:rPr>
              <a:t>360,000 acres: grow enough potatoes for every person in the U.S.</a:t>
            </a:r>
          </a:p>
          <a:p>
            <a:r>
              <a:rPr lang="en-US" dirty="0">
                <a:latin typeface="HelveticaNeueLT Std Lt Cn" panose="020B0406020202030204" pitchFamily="34" charset="0"/>
              </a:rPr>
              <a:t>220,000 acres: grow enough apples for every person in the U.S.</a:t>
            </a:r>
          </a:p>
          <a:p>
            <a:r>
              <a:rPr lang="en-US" dirty="0">
                <a:latin typeface="HelveticaNeueLT Std Lt Cn" panose="020B0406020202030204" pitchFamily="34" charset="0"/>
              </a:rPr>
              <a:t>150,000 acres: grow enough canned sweet corn for every person in the U.S. </a:t>
            </a:r>
          </a:p>
          <a:p>
            <a:r>
              <a:rPr lang="en-US" dirty="0">
                <a:latin typeface="HelveticaNeueLT Std Lt Cn" panose="020B0406020202030204" pitchFamily="34" charset="0"/>
              </a:rPr>
              <a:t>140,000 acres: grow enough onions for every person in the U.S.</a:t>
            </a:r>
          </a:p>
          <a:p>
            <a:r>
              <a:rPr lang="en-US" dirty="0">
                <a:latin typeface="HelveticaNeueLT Std Lt Cn" panose="020B0406020202030204" pitchFamily="34" charset="0"/>
              </a:rPr>
              <a:t>37,000 acres: grow enough cherries for every person in the U.S.</a:t>
            </a:r>
          </a:p>
          <a:p>
            <a:r>
              <a:rPr lang="en-US" dirty="0">
                <a:latin typeface="HelveticaNeueLT Std Lt Cn" panose="020B0406020202030204" pitchFamily="34" charset="0"/>
              </a:rPr>
              <a:t>26,000 acres: grow enough walnuts for every person in the U.S.</a:t>
            </a:r>
          </a:p>
          <a:p>
            <a:endParaRPr lang="en-US" dirty="0">
              <a:latin typeface="HelveticaNeueLT Std Lt Cn" panose="020B0406020202030204" pitchFamily="34" charset="0"/>
            </a:endParaRPr>
          </a:p>
          <a:p>
            <a:r>
              <a:rPr lang="en-US" sz="4700" dirty="0">
                <a:latin typeface="HelveticaNeueLT Std Lt Cn" panose="020B0406020202030204" pitchFamily="34" charset="0"/>
              </a:rPr>
              <a:t>5 million acres still left!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How to cook beans: Dried and canned bean recipes - TODAY">
            <a:extLst>
              <a:ext uri="{FF2B5EF4-FFF2-40B4-BE49-F238E27FC236}">
                <a16:creationId xmlns:a16="http://schemas.microsoft.com/office/drawing/2014/main" id="{FFA94CC6-26D2-24E2-185F-07AB5F167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8012" y="0"/>
            <a:ext cx="1416367" cy="75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otato nutrition facts &amp; health benefits | Live Science">
            <a:extLst>
              <a:ext uri="{FF2B5EF4-FFF2-40B4-BE49-F238E27FC236}">
                <a16:creationId xmlns:a16="http://schemas.microsoft.com/office/drawing/2014/main" id="{E2E5F6F8-D577-1740-D9F1-E1277BC144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8012" y="739273"/>
            <a:ext cx="1416367" cy="793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25 Types of Apples and What to Make With Them - Parade: Entertainment,  Recipes, Health, Life, Holidays">
            <a:extLst>
              <a:ext uri="{FF2B5EF4-FFF2-40B4-BE49-F238E27FC236}">
                <a16:creationId xmlns:a16="http://schemas.microsoft.com/office/drawing/2014/main" id="{2ED71401-B713-EC66-E2F2-E9F72AD847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8012" y="1496510"/>
            <a:ext cx="1416368" cy="942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Temptress Hybrid Sweet Corn Seed">
            <a:extLst>
              <a:ext uri="{FF2B5EF4-FFF2-40B4-BE49-F238E27FC236}">
                <a16:creationId xmlns:a16="http://schemas.microsoft.com/office/drawing/2014/main" id="{4CF2D72A-0D4E-1877-171D-F7FF41A72C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8382" y="2404481"/>
            <a:ext cx="1425998" cy="1425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Growing Onions: Planting, Growing, and Harvesting Onions | The Old Farmer's  Almanac">
            <a:extLst>
              <a:ext uri="{FF2B5EF4-FFF2-40B4-BE49-F238E27FC236}">
                <a16:creationId xmlns:a16="http://schemas.microsoft.com/office/drawing/2014/main" id="{406F12F3-51A2-EBFA-E71A-089660110C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762" y="3825268"/>
            <a:ext cx="14287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ow to Preserve Cherries | USU">
            <a:extLst>
              <a:ext uri="{FF2B5EF4-FFF2-40B4-BE49-F238E27FC236}">
                <a16:creationId xmlns:a16="http://schemas.microsoft.com/office/drawing/2014/main" id="{9EF44CA5-835E-F602-26D6-C8653F6BB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43142" y="4611186"/>
            <a:ext cx="1445999" cy="809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Knorr | Health Benefits of eating Walnuts | Future 50 | Knorr CA">
            <a:extLst>
              <a:ext uri="{FF2B5EF4-FFF2-40B4-BE49-F238E27FC236}">
                <a16:creationId xmlns:a16="http://schemas.microsoft.com/office/drawing/2014/main" id="{B1456EA1-B497-4EAD-F56C-2ABA128C2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94252" y="5158003"/>
            <a:ext cx="1497748"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1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37CE33C8-25FE-2EF8-B178-46E906F5E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722" y="328096"/>
            <a:ext cx="7708269" cy="5781201"/>
          </a:xfrm>
          <a:prstGeom prst="rect">
            <a:avLst/>
          </a:prstGeom>
        </p:spPr>
      </p:pic>
    </p:spTree>
    <p:extLst>
      <p:ext uri="{BB962C8B-B14F-4D97-AF65-F5344CB8AC3E}">
        <p14:creationId xmlns:p14="http://schemas.microsoft.com/office/powerpoint/2010/main" val="771582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94287A-6BC6-DB0A-8523-7C625B98B59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351313" y="2405047"/>
            <a:ext cx="6685178" cy="1978540"/>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pic>
        <p:nvPicPr>
          <p:cNvPr id="3" name="Picture 2" descr="A person holding a bottle of soda&#10;&#10;Description automatically generated with low confidence">
            <a:extLst>
              <a:ext uri="{FF2B5EF4-FFF2-40B4-BE49-F238E27FC236}">
                <a16:creationId xmlns:a16="http://schemas.microsoft.com/office/drawing/2014/main" id="{A4C5CBDD-DFBD-56BE-0C82-3FC050968ED2}"/>
              </a:ext>
            </a:extLst>
          </p:cNvPr>
          <p:cNvPicPr>
            <a:picLocks noChangeAspect="1"/>
          </p:cNvPicPr>
          <p:nvPr/>
        </p:nvPicPr>
        <p:blipFill>
          <a:blip r:embed="rId4"/>
          <a:stretch>
            <a:fillRect/>
          </a:stretch>
        </p:blipFill>
        <p:spPr>
          <a:xfrm>
            <a:off x="7626341" y="-34683"/>
            <a:ext cx="4565659" cy="6858000"/>
          </a:xfrm>
          <a:prstGeom prst="rect">
            <a:avLst/>
          </a:prstGeom>
        </p:spPr>
      </p:pic>
    </p:spTree>
    <p:extLst>
      <p:ext uri="{BB962C8B-B14F-4D97-AF65-F5344CB8AC3E}">
        <p14:creationId xmlns:p14="http://schemas.microsoft.com/office/powerpoint/2010/main" val="883204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10" name="Picture 2">
            <a:extLst>
              <a:ext uri="{FF2B5EF4-FFF2-40B4-BE49-F238E27FC236}">
                <a16:creationId xmlns:a16="http://schemas.microsoft.com/office/drawing/2014/main" id="{6F3C477D-D441-76BE-C88F-78CF17635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674" y="576138"/>
            <a:ext cx="3803815" cy="57057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FA4FBE9-4875-4A81-E223-677A34579B5E}"/>
              </a:ext>
            </a:extLst>
          </p:cNvPr>
          <p:cNvSpPr txBox="1"/>
          <p:nvPr/>
        </p:nvSpPr>
        <p:spPr>
          <a:xfrm>
            <a:off x="7030468" y="944501"/>
            <a:ext cx="3484944" cy="369332"/>
          </a:xfrm>
          <a:prstGeom prst="rect">
            <a:avLst/>
          </a:prstGeom>
          <a:noFill/>
        </p:spPr>
        <p:txBody>
          <a:bodyPr wrap="square">
            <a:spAutoFit/>
          </a:bodyPr>
          <a:lstStyle/>
          <a:p>
            <a:r>
              <a:rPr lang="en-US" dirty="0">
                <a:latin typeface="HelveticaNeueLT Std Lt Cn" panose="020B0406020202030204" pitchFamily="34" charset="0"/>
              </a:rPr>
              <a:t>https://</a:t>
            </a:r>
            <a:r>
              <a:rPr lang="en-US" dirty="0" err="1">
                <a:latin typeface="HelveticaNeueLT Std Lt Cn" panose="020B0406020202030204" pitchFamily="34" charset="0"/>
              </a:rPr>
              <a:t>cjones.iihr.uiowa.edu</a:t>
            </a:r>
            <a:r>
              <a:rPr lang="en-US" dirty="0">
                <a:latin typeface="HelveticaNeueLT Std Lt Cn" panose="020B0406020202030204" pitchFamily="34" charset="0"/>
              </a:rPr>
              <a:t>/</a:t>
            </a:r>
          </a:p>
        </p:txBody>
      </p:sp>
    </p:spTree>
    <p:extLst>
      <p:ext uri="{BB962C8B-B14F-4D97-AF65-F5344CB8AC3E}">
        <p14:creationId xmlns:p14="http://schemas.microsoft.com/office/powerpoint/2010/main" val="42060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normAutofit fontScale="90000"/>
          </a:bodyPr>
          <a:lstStyle/>
          <a:p>
            <a:r>
              <a:rPr lang="en-US" dirty="0">
                <a:latin typeface="HelveticaNeueLT Std Med Cn" panose="020B0804020202020204" pitchFamily="34" charset="0"/>
              </a:rPr>
              <a:t>Reimagining Sustainable Food Production: </a:t>
            </a:r>
            <a:r>
              <a:rPr lang="en-US" dirty="0">
                <a:latin typeface="HelveticaNeueLT Std Lt Cn" panose="020B0406020202030204" pitchFamily="34" charset="0"/>
              </a:rPr>
              <a:t>Perspectives from Regenerative Organic Practices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9" y="2298114"/>
            <a:ext cx="9410701" cy="2330739"/>
          </a:xfrm>
        </p:spPr>
        <p:txBody>
          <a:bodyPr/>
          <a:lstStyle/>
          <a:p>
            <a:pPr marL="0" indent="0" algn="ctr">
              <a:buNone/>
            </a:pPr>
            <a:r>
              <a:rPr lang="en-US" dirty="0">
                <a:latin typeface="HelveticaNeueLT Std Lt Cn" panose="020B0406020202030204" pitchFamily="34" charset="0"/>
              </a:rPr>
              <a:t>Jean Bertrand Contina</a:t>
            </a:r>
            <a:r>
              <a:rPr lang="en-US" baseline="30000" dirty="0">
                <a:latin typeface="HelveticaNeueLT Std Lt Cn" panose="020B0406020202030204" pitchFamily="34" charset="0"/>
              </a:rPr>
              <a:t>1</a:t>
            </a:r>
            <a:r>
              <a:rPr lang="en-US" dirty="0">
                <a:latin typeface="HelveticaNeueLT Std Lt Cn" panose="020B0406020202030204" pitchFamily="34" charset="0"/>
              </a:rPr>
              <a:t>, Ph.D. and Andrew Smith</a:t>
            </a:r>
            <a:r>
              <a:rPr lang="en-US" baseline="30000" dirty="0">
                <a:latin typeface="HelveticaNeueLT Std Lt Cn" panose="020B0406020202030204" pitchFamily="34" charset="0"/>
              </a:rPr>
              <a:t>2</a:t>
            </a:r>
            <a:r>
              <a:rPr lang="en-US" dirty="0">
                <a:latin typeface="HelveticaNeueLT Std Lt Cn" panose="020B0406020202030204" pitchFamily="34" charset="0"/>
              </a:rPr>
              <a:t>, Ph.D. </a:t>
            </a:r>
          </a:p>
          <a:p>
            <a:pPr marL="0" indent="0" algn="ctr">
              <a:buNone/>
            </a:pPr>
            <a:r>
              <a:rPr lang="en-US" baseline="30000" dirty="0">
                <a:latin typeface="HelveticaNeueLT Std Lt Cn" panose="020B0406020202030204" pitchFamily="34" charset="0"/>
              </a:rPr>
              <a:t>1</a:t>
            </a:r>
            <a:r>
              <a:rPr lang="en-US" dirty="0">
                <a:latin typeface="HelveticaNeueLT Std Lt Cn" panose="020B0406020202030204" pitchFamily="34" charset="0"/>
              </a:rPr>
              <a:t>Research Director; </a:t>
            </a:r>
            <a:r>
              <a:rPr lang="en-US" baseline="30000" dirty="0">
                <a:latin typeface="HelveticaNeueLT Std Lt Cn" panose="020B0406020202030204" pitchFamily="34" charset="0"/>
              </a:rPr>
              <a:t>2</a:t>
            </a:r>
            <a:r>
              <a:rPr lang="en-US" dirty="0">
                <a:latin typeface="HelveticaNeueLT Std Lt Cn" panose="020B0406020202030204" pitchFamily="34" charset="0"/>
              </a:rPr>
              <a:t>Chief Operating Officer </a:t>
            </a:r>
          </a:p>
          <a:p>
            <a:pPr marL="0" indent="0" algn="ctr">
              <a:buNone/>
            </a:pPr>
            <a:r>
              <a:rPr lang="en-US" dirty="0" err="1">
                <a:latin typeface="HelveticaNeueLT Std Lt Cn" panose="020B0406020202030204" pitchFamily="34" charset="0"/>
              </a:rPr>
              <a:t>jean.contina@rodaleinstitute.org</a:t>
            </a:r>
            <a:r>
              <a:rPr lang="en-US" dirty="0">
                <a:latin typeface="HelveticaNeueLT Std Lt Cn" panose="020B0406020202030204" pitchFamily="34" charset="0"/>
              </a:rPr>
              <a:t>; </a:t>
            </a:r>
            <a:r>
              <a:rPr lang="en-US" dirty="0" err="1">
                <a:latin typeface="HelveticaNeueLT Std Lt Cn" panose="020B0406020202030204" pitchFamily="34" charset="0"/>
              </a:rPr>
              <a:t>andrew.smith@rodaleinstitute.org</a:t>
            </a:r>
            <a:r>
              <a:rPr lang="en-US" dirty="0">
                <a:latin typeface="HelveticaNeueLT Std Lt Cn" panose="020B0406020202030204" pitchFamily="34" charset="0"/>
              </a:rPr>
              <a:t> </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5AFE3ED4-3157-BA27-3637-558A88FF0212}"/>
              </a:ext>
            </a:extLst>
          </p:cNvPr>
          <p:cNvPicPr>
            <a:picLocks noChangeAspect="1"/>
          </p:cNvPicPr>
          <p:nvPr/>
        </p:nvPicPr>
        <p:blipFill>
          <a:blip r:embed="rId5"/>
          <a:stretch>
            <a:fillRect/>
          </a:stretch>
        </p:blipFill>
        <p:spPr>
          <a:xfrm>
            <a:off x="3676391" y="4303791"/>
            <a:ext cx="5944115" cy="914479"/>
          </a:xfrm>
          <a:prstGeom prst="rect">
            <a:avLst/>
          </a:prstGeom>
        </p:spPr>
      </p:pic>
    </p:spTree>
    <p:extLst>
      <p:ext uri="{BB962C8B-B14F-4D97-AF65-F5344CB8AC3E}">
        <p14:creationId xmlns:p14="http://schemas.microsoft.com/office/powerpoint/2010/main" val="362753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Agricultural Practices and the Environment</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
        <p:nvSpPr>
          <p:cNvPr id="7" name="TextBox 6">
            <a:extLst>
              <a:ext uri="{FF2B5EF4-FFF2-40B4-BE49-F238E27FC236}">
                <a16:creationId xmlns:a16="http://schemas.microsoft.com/office/drawing/2014/main" id="{F0657706-89BE-C8E2-ADEF-BFF999DCB50D}"/>
              </a:ext>
            </a:extLst>
          </p:cNvPr>
          <p:cNvSpPr txBox="1"/>
          <p:nvPr/>
        </p:nvSpPr>
        <p:spPr>
          <a:xfrm>
            <a:off x="1858750" y="5786811"/>
            <a:ext cx="10333250" cy="461665"/>
          </a:xfrm>
          <a:prstGeom prst="rect">
            <a:avLst/>
          </a:prstGeom>
          <a:noFill/>
        </p:spPr>
        <p:txBody>
          <a:bodyPr wrap="square" rtlCol="0">
            <a:spAutoFit/>
          </a:bodyPr>
          <a:lstStyle/>
          <a:p>
            <a:pPr algn="ctr"/>
            <a:r>
              <a:rPr lang="en-US" sz="2400" i="1" dirty="0">
                <a:latin typeface="HelveticaNeueLT Std Med Cn" panose="020B0804020202020204" pitchFamily="34" charset="0"/>
              </a:rPr>
              <a:t>Massive nitrogen loading in major crop production areas of the United States</a:t>
            </a:r>
          </a:p>
        </p:txBody>
      </p:sp>
      <p:sp>
        <p:nvSpPr>
          <p:cNvPr id="10" name="TextBox 9">
            <a:extLst>
              <a:ext uri="{FF2B5EF4-FFF2-40B4-BE49-F238E27FC236}">
                <a16:creationId xmlns:a16="http://schemas.microsoft.com/office/drawing/2014/main" id="{C6694AEA-C116-823C-2C5D-45D1574DC7F6}"/>
              </a:ext>
            </a:extLst>
          </p:cNvPr>
          <p:cNvSpPr txBox="1"/>
          <p:nvPr/>
        </p:nvSpPr>
        <p:spPr>
          <a:xfrm>
            <a:off x="379116" y="5463922"/>
            <a:ext cx="3127965" cy="276999"/>
          </a:xfrm>
          <a:prstGeom prst="rect">
            <a:avLst/>
          </a:prstGeom>
          <a:noFill/>
        </p:spPr>
        <p:txBody>
          <a:bodyPr wrap="square" rtlCol="0">
            <a:spAutoFit/>
          </a:bodyPr>
          <a:lstStyle/>
          <a:p>
            <a:r>
              <a:rPr lang="en-US" sz="1200" dirty="0">
                <a:latin typeface="HelveticaNeueLT Std Lt Cn" panose="020B0406020202030204" pitchFamily="34" charset="0"/>
              </a:rPr>
              <a:t>Roy et al. 2021. Environmental Research Letters</a:t>
            </a:r>
          </a:p>
        </p:txBody>
      </p:sp>
      <p:pic>
        <p:nvPicPr>
          <p:cNvPr id="12" name="Picture 11">
            <a:extLst>
              <a:ext uri="{FF2B5EF4-FFF2-40B4-BE49-F238E27FC236}">
                <a16:creationId xmlns:a16="http://schemas.microsoft.com/office/drawing/2014/main" id="{3333E417-F176-3700-3DAF-04A8E215BDB0}"/>
              </a:ext>
            </a:extLst>
          </p:cNvPr>
          <p:cNvPicPr>
            <a:picLocks noChangeAspect="1"/>
          </p:cNvPicPr>
          <p:nvPr/>
        </p:nvPicPr>
        <p:blipFill>
          <a:blip r:embed="rId5"/>
          <a:stretch>
            <a:fillRect/>
          </a:stretch>
        </p:blipFill>
        <p:spPr>
          <a:xfrm>
            <a:off x="6800749" y="2359227"/>
            <a:ext cx="5029299" cy="2510504"/>
          </a:xfrm>
          <a:prstGeom prst="rect">
            <a:avLst/>
          </a:prstGeom>
        </p:spPr>
      </p:pic>
      <p:sp>
        <p:nvSpPr>
          <p:cNvPr id="13" name="TextBox 12">
            <a:extLst>
              <a:ext uri="{FF2B5EF4-FFF2-40B4-BE49-F238E27FC236}">
                <a16:creationId xmlns:a16="http://schemas.microsoft.com/office/drawing/2014/main" id="{4A8F8AE9-E558-9D40-11E0-226998E38A2F}"/>
              </a:ext>
            </a:extLst>
          </p:cNvPr>
          <p:cNvSpPr txBox="1"/>
          <p:nvPr/>
        </p:nvSpPr>
        <p:spPr>
          <a:xfrm>
            <a:off x="7119729" y="1961082"/>
            <a:ext cx="4301545" cy="369332"/>
          </a:xfrm>
          <a:prstGeom prst="rect">
            <a:avLst/>
          </a:prstGeom>
          <a:noFill/>
        </p:spPr>
        <p:txBody>
          <a:bodyPr wrap="square" rtlCol="0">
            <a:spAutoFit/>
          </a:bodyPr>
          <a:lstStyle/>
          <a:p>
            <a:pPr algn="ctr"/>
            <a:r>
              <a:rPr lang="en-US" dirty="0">
                <a:latin typeface="HelveticaNeueLT Std Lt Cn" panose="020B0406020202030204" pitchFamily="34" charset="0"/>
              </a:rPr>
              <a:t>Gulf of Mexico ‘dead zone’</a:t>
            </a:r>
          </a:p>
        </p:txBody>
      </p:sp>
      <p:sp>
        <p:nvSpPr>
          <p:cNvPr id="14" name="TextBox 13">
            <a:extLst>
              <a:ext uri="{FF2B5EF4-FFF2-40B4-BE49-F238E27FC236}">
                <a16:creationId xmlns:a16="http://schemas.microsoft.com/office/drawing/2014/main" id="{6CBA4B72-DB3C-F294-2815-B7C3B0B7BC80}"/>
              </a:ext>
            </a:extLst>
          </p:cNvPr>
          <p:cNvSpPr txBox="1"/>
          <p:nvPr/>
        </p:nvSpPr>
        <p:spPr>
          <a:xfrm>
            <a:off x="838201" y="1375700"/>
            <a:ext cx="4301545" cy="369332"/>
          </a:xfrm>
          <a:prstGeom prst="rect">
            <a:avLst/>
          </a:prstGeom>
          <a:noFill/>
        </p:spPr>
        <p:txBody>
          <a:bodyPr wrap="square" rtlCol="0">
            <a:spAutoFit/>
          </a:bodyPr>
          <a:lstStyle/>
          <a:p>
            <a:pPr algn="ctr"/>
            <a:r>
              <a:rPr lang="en-US" dirty="0">
                <a:latin typeface="HelveticaNeueLT Std Lt Cn" panose="020B0406020202030204" pitchFamily="34" charset="0"/>
              </a:rPr>
              <a:t>Nitrogen input</a:t>
            </a:r>
          </a:p>
        </p:txBody>
      </p:sp>
      <p:sp>
        <p:nvSpPr>
          <p:cNvPr id="15" name="TextBox 14">
            <a:extLst>
              <a:ext uri="{FF2B5EF4-FFF2-40B4-BE49-F238E27FC236}">
                <a16:creationId xmlns:a16="http://schemas.microsoft.com/office/drawing/2014/main" id="{7C357DAA-9DF0-A5C1-31F4-2D7DB9D3AACA}"/>
              </a:ext>
            </a:extLst>
          </p:cNvPr>
          <p:cNvSpPr txBox="1"/>
          <p:nvPr/>
        </p:nvSpPr>
        <p:spPr>
          <a:xfrm>
            <a:off x="6800749" y="4958379"/>
            <a:ext cx="1158948" cy="276999"/>
          </a:xfrm>
          <a:prstGeom prst="rect">
            <a:avLst/>
          </a:prstGeom>
          <a:noFill/>
        </p:spPr>
        <p:txBody>
          <a:bodyPr wrap="square">
            <a:spAutoFit/>
          </a:bodyPr>
          <a:lstStyle/>
          <a:p>
            <a:r>
              <a:rPr lang="en-US" sz="1200" dirty="0">
                <a:latin typeface="HelveticaNeueLT Std Lt Cn" panose="020B0406020202030204" pitchFamily="34" charset="0"/>
              </a:rPr>
              <a:t>NOAA. 2021.</a:t>
            </a:r>
          </a:p>
        </p:txBody>
      </p:sp>
      <p:pic>
        <p:nvPicPr>
          <p:cNvPr id="16" name="Picture 15">
            <a:extLst>
              <a:ext uri="{FF2B5EF4-FFF2-40B4-BE49-F238E27FC236}">
                <a16:creationId xmlns:a16="http://schemas.microsoft.com/office/drawing/2014/main" id="{E3A1684F-AB57-ADDA-4E5F-EAC98D35F29C}"/>
              </a:ext>
            </a:extLst>
          </p:cNvPr>
          <p:cNvPicPr>
            <a:picLocks noChangeAspect="1"/>
          </p:cNvPicPr>
          <p:nvPr/>
        </p:nvPicPr>
        <p:blipFill>
          <a:blip r:embed="rId6"/>
          <a:stretch>
            <a:fillRect/>
          </a:stretch>
        </p:blipFill>
        <p:spPr>
          <a:xfrm>
            <a:off x="168126" y="1809586"/>
            <a:ext cx="6392160" cy="3621688"/>
          </a:xfrm>
          <a:prstGeom prst="rect">
            <a:avLst/>
          </a:prstGeom>
        </p:spPr>
      </p:pic>
      <p:sp>
        <p:nvSpPr>
          <p:cNvPr id="17" name="Rectangle 16">
            <a:extLst>
              <a:ext uri="{FF2B5EF4-FFF2-40B4-BE49-F238E27FC236}">
                <a16:creationId xmlns:a16="http://schemas.microsoft.com/office/drawing/2014/main" id="{C77DF225-1C87-D7F4-64F0-49823DA2FB9D}"/>
              </a:ext>
            </a:extLst>
          </p:cNvPr>
          <p:cNvSpPr/>
          <p:nvPr/>
        </p:nvSpPr>
        <p:spPr>
          <a:xfrm>
            <a:off x="316346" y="1809586"/>
            <a:ext cx="404026"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131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Food Production for Human Consumption</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F945E791-75E9-21F6-4AE9-566837A78146}"/>
              </a:ext>
            </a:extLst>
          </p:cNvPr>
          <p:cNvPicPr>
            <a:picLocks noChangeAspect="1"/>
          </p:cNvPicPr>
          <p:nvPr/>
        </p:nvPicPr>
        <p:blipFill rotWithShape="1">
          <a:blip r:embed="rId5"/>
          <a:srcRect b="26278"/>
          <a:stretch/>
        </p:blipFill>
        <p:spPr>
          <a:xfrm>
            <a:off x="1888363" y="1544042"/>
            <a:ext cx="9618828" cy="3816022"/>
          </a:xfrm>
          <a:prstGeom prst="rect">
            <a:avLst/>
          </a:prstGeom>
        </p:spPr>
      </p:pic>
      <p:sp>
        <p:nvSpPr>
          <p:cNvPr id="8" name="TextBox 7">
            <a:extLst>
              <a:ext uri="{FF2B5EF4-FFF2-40B4-BE49-F238E27FC236}">
                <a16:creationId xmlns:a16="http://schemas.microsoft.com/office/drawing/2014/main" id="{D4E6695F-DA21-1F57-75CB-14E7AE025FB9}"/>
              </a:ext>
            </a:extLst>
          </p:cNvPr>
          <p:cNvSpPr txBox="1"/>
          <p:nvPr/>
        </p:nvSpPr>
        <p:spPr>
          <a:xfrm>
            <a:off x="7975856" y="5530690"/>
            <a:ext cx="2250563" cy="276999"/>
          </a:xfrm>
          <a:prstGeom prst="rect">
            <a:avLst/>
          </a:prstGeom>
          <a:noFill/>
        </p:spPr>
        <p:txBody>
          <a:bodyPr wrap="square" rtlCol="0">
            <a:spAutoFit/>
          </a:bodyPr>
          <a:lstStyle/>
          <a:p>
            <a:r>
              <a:rPr lang="en-US" sz="1200" dirty="0">
                <a:latin typeface="HelveticaNeueLT Std Lt Cn" panose="020B0406020202030204" pitchFamily="34" charset="0"/>
              </a:rPr>
              <a:t>World Resources Institute, 2022</a:t>
            </a:r>
          </a:p>
        </p:txBody>
      </p:sp>
    </p:spTree>
    <p:extLst>
      <p:ext uri="{BB962C8B-B14F-4D97-AF65-F5344CB8AC3E}">
        <p14:creationId xmlns:p14="http://schemas.microsoft.com/office/powerpoint/2010/main" val="1674269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80"/>
            <a:ext cx="9410700" cy="1110258"/>
          </a:xfrm>
        </p:spPr>
        <p:txBody>
          <a:bodyPr>
            <a:normAutofit fontScale="90000"/>
          </a:bodyPr>
          <a:lstStyle/>
          <a:p>
            <a:r>
              <a:rPr lang="en-US" dirty="0">
                <a:latin typeface="HelveticaNeueLT Std Med Cn" panose="020B0804020202020204" pitchFamily="34" charset="0"/>
              </a:rPr>
              <a:t>Links between Soil Health and Human Health</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4580D96B-6437-B698-E463-CEC0501CDF61}"/>
              </a:ext>
            </a:extLst>
          </p:cNvPr>
          <p:cNvPicPr>
            <a:picLocks noChangeAspect="1"/>
          </p:cNvPicPr>
          <p:nvPr/>
        </p:nvPicPr>
        <p:blipFill rotWithShape="1">
          <a:blip r:embed="rId5">
            <a:extLst>
              <a:ext uri="{28A0092B-C50C-407E-A947-70E740481C1C}">
                <a14:useLocalDpi xmlns:a14="http://schemas.microsoft.com/office/drawing/2010/main" val="0"/>
              </a:ext>
            </a:extLst>
          </a:blip>
          <a:srcRect r="39046"/>
          <a:stretch/>
        </p:blipFill>
        <p:spPr>
          <a:xfrm>
            <a:off x="1698596" y="1425729"/>
            <a:ext cx="3204172" cy="3288793"/>
          </a:xfrm>
          <a:prstGeom prst="rect">
            <a:avLst/>
          </a:prstGeom>
        </p:spPr>
      </p:pic>
      <p:sp>
        <p:nvSpPr>
          <p:cNvPr id="8" name="TextBox 7">
            <a:extLst>
              <a:ext uri="{FF2B5EF4-FFF2-40B4-BE49-F238E27FC236}">
                <a16:creationId xmlns:a16="http://schemas.microsoft.com/office/drawing/2014/main" id="{8C6A90E7-F544-99A1-1A69-3F2F4B147611}"/>
              </a:ext>
            </a:extLst>
          </p:cNvPr>
          <p:cNvSpPr txBox="1"/>
          <p:nvPr/>
        </p:nvSpPr>
        <p:spPr>
          <a:xfrm>
            <a:off x="5044042" y="1733248"/>
            <a:ext cx="3395942" cy="707886"/>
          </a:xfrm>
          <a:prstGeom prst="rect">
            <a:avLst/>
          </a:prstGeom>
          <a:noFill/>
        </p:spPr>
        <p:txBody>
          <a:bodyPr wrap="square" rtlCol="0">
            <a:spAutoFit/>
          </a:bodyPr>
          <a:lstStyle/>
          <a:p>
            <a:r>
              <a:rPr lang="en-US" sz="2000" i="1" dirty="0">
                <a:latin typeface="HelveticaNeueLT Std Lt Cn" panose="020B0406020202030204" pitchFamily="34" charset="0"/>
              </a:rPr>
              <a:t>“The health of soil, plant, animal, and man is one and indivisible.”</a:t>
            </a:r>
            <a:r>
              <a:rPr lang="en-US" sz="2000" i="1" dirty="0">
                <a:solidFill>
                  <a:srgbClr val="09222B"/>
                </a:solidFill>
                <a:latin typeface="HelveticaNeueLT Std Lt Cn" panose="020B0406020202030204" pitchFamily="34" charset="0"/>
              </a:rPr>
              <a:t> </a:t>
            </a:r>
            <a:endParaRPr lang="en-US" sz="2000" i="1" dirty="0">
              <a:latin typeface="HelveticaNeueLT Std Lt Cn" panose="020B0406020202030204" pitchFamily="34" charset="0"/>
            </a:endParaRPr>
          </a:p>
        </p:txBody>
      </p:sp>
      <p:pic>
        <p:nvPicPr>
          <p:cNvPr id="10" name="Picture 2" descr="Robert McCarrison - Wikipedia">
            <a:extLst>
              <a:ext uri="{FF2B5EF4-FFF2-40B4-BE49-F238E27FC236}">
                <a16:creationId xmlns:a16="http://schemas.microsoft.com/office/drawing/2014/main" id="{D8DCB720-9018-30E7-3A86-705F68D829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1258" y="1378561"/>
            <a:ext cx="2736534" cy="37882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689FD16-C892-2184-8AB7-D0BE386ACE3F}"/>
              </a:ext>
            </a:extLst>
          </p:cNvPr>
          <p:cNvSpPr txBox="1"/>
          <p:nvPr/>
        </p:nvSpPr>
        <p:spPr>
          <a:xfrm>
            <a:off x="1132681" y="4956219"/>
            <a:ext cx="4526860" cy="1015663"/>
          </a:xfrm>
          <a:prstGeom prst="rect">
            <a:avLst/>
          </a:prstGeom>
          <a:noFill/>
        </p:spPr>
        <p:txBody>
          <a:bodyPr wrap="square" rtlCol="0">
            <a:spAutoFit/>
          </a:bodyPr>
          <a:lstStyle/>
          <a:p>
            <a:pPr algn="ctr"/>
            <a:r>
              <a:rPr lang="en-US" sz="2000" dirty="0">
                <a:latin typeface="HelveticaNeueLT Std Med Cn" panose="020B0804020202020204" pitchFamily="34" charset="0"/>
              </a:rPr>
              <a:t>Sir Albert Howard</a:t>
            </a:r>
          </a:p>
          <a:p>
            <a:pPr algn="ctr"/>
            <a:r>
              <a:rPr lang="en-US" sz="2000" i="1" dirty="0">
                <a:latin typeface="HelveticaNeueLT Std Lt Cn" panose="020B0406020202030204" pitchFamily="34" charset="0"/>
              </a:rPr>
              <a:t>An Agricultural Testament</a:t>
            </a:r>
          </a:p>
          <a:p>
            <a:pPr algn="ctr"/>
            <a:r>
              <a:rPr lang="en-US" sz="2000" i="1" dirty="0">
                <a:latin typeface="HelveticaNeueLT Std Lt Cn" panose="020B0406020202030204" pitchFamily="34" charset="0"/>
              </a:rPr>
              <a:t>Soil and Health</a:t>
            </a:r>
          </a:p>
        </p:txBody>
      </p:sp>
      <p:sp>
        <p:nvSpPr>
          <p:cNvPr id="13" name="TextBox 12">
            <a:extLst>
              <a:ext uri="{FF2B5EF4-FFF2-40B4-BE49-F238E27FC236}">
                <a16:creationId xmlns:a16="http://schemas.microsoft.com/office/drawing/2014/main" id="{B4859710-93A3-D4E4-C04F-7801F92C1CB8}"/>
              </a:ext>
            </a:extLst>
          </p:cNvPr>
          <p:cNvSpPr txBox="1"/>
          <p:nvPr/>
        </p:nvSpPr>
        <p:spPr>
          <a:xfrm>
            <a:off x="7667090" y="5263996"/>
            <a:ext cx="4345523" cy="707886"/>
          </a:xfrm>
          <a:prstGeom prst="rect">
            <a:avLst/>
          </a:prstGeom>
          <a:noFill/>
        </p:spPr>
        <p:txBody>
          <a:bodyPr wrap="square" rtlCol="0">
            <a:spAutoFit/>
          </a:bodyPr>
          <a:lstStyle/>
          <a:p>
            <a:pPr algn="ctr"/>
            <a:r>
              <a:rPr lang="en-US" sz="2000" dirty="0">
                <a:latin typeface="HelveticaNeueLT Std Med Cn" panose="020B0804020202020204" pitchFamily="34" charset="0"/>
              </a:rPr>
              <a:t>Sir Robert </a:t>
            </a:r>
            <a:r>
              <a:rPr lang="en-US" sz="2000" dirty="0" err="1">
                <a:latin typeface="HelveticaNeueLT Std Med Cn" panose="020B0804020202020204" pitchFamily="34" charset="0"/>
              </a:rPr>
              <a:t>McCarrison</a:t>
            </a:r>
            <a:endParaRPr lang="en-US" sz="2000" dirty="0">
              <a:latin typeface="HelveticaNeueLT Std Med Cn" panose="020B0804020202020204" pitchFamily="34" charset="0"/>
            </a:endParaRPr>
          </a:p>
          <a:p>
            <a:pPr algn="ctr"/>
            <a:r>
              <a:rPr lang="en-US" sz="2000" i="1" dirty="0">
                <a:latin typeface="HelveticaNeueLT Std Lt Cn" panose="020B0406020202030204" pitchFamily="34" charset="0"/>
              </a:rPr>
              <a:t>Studies in Deficiency Disease</a:t>
            </a:r>
          </a:p>
        </p:txBody>
      </p:sp>
      <p:sp>
        <p:nvSpPr>
          <p:cNvPr id="14" name="TextBox 13">
            <a:extLst>
              <a:ext uri="{FF2B5EF4-FFF2-40B4-BE49-F238E27FC236}">
                <a16:creationId xmlns:a16="http://schemas.microsoft.com/office/drawing/2014/main" id="{D6CEBE72-00A2-4EA5-EE57-E61AF2C00128}"/>
              </a:ext>
            </a:extLst>
          </p:cNvPr>
          <p:cNvSpPr txBox="1"/>
          <p:nvPr/>
        </p:nvSpPr>
        <p:spPr>
          <a:xfrm>
            <a:off x="5113751" y="2826387"/>
            <a:ext cx="3204172" cy="1938992"/>
          </a:xfrm>
          <a:prstGeom prst="rect">
            <a:avLst/>
          </a:prstGeom>
          <a:noFill/>
        </p:spPr>
        <p:txBody>
          <a:bodyPr wrap="square">
            <a:spAutoFit/>
          </a:bodyPr>
          <a:lstStyle/>
          <a:p>
            <a:r>
              <a:rPr lang="en-US" sz="2000" i="1" dirty="0">
                <a:effectLst/>
                <a:latin typeface="HelveticaNeueLT Std Lt Cn" panose="020B0406020202030204" pitchFamily="34" charset="0"/>
              </a:rPr>
              <a:t>“I know of nothing so potent in maintaining good health… as perfectly constituted food; I know of nothing so potent in producing ill-health as improperly constituted food.”</a:t>
            </a:r>
            <a:endParaRPr lang="en-US" sz="2000" i="1" dirty="0">
              <a:latin typeface="HelveticaNeueLT Std Lt Cn" panose="020B0406020202030204" pitchFamily="34" charset="0"/>
            </a:endParaRPr>
          </a:p>
        </p:txBody>
      </p:sp>
    </p:spTree>
    <p:extLst>
      <p:ext uri="{BB962C8B-B14F-4D97-AF65-F5344CB8AC3E}">
        <p14:creationId xmlns:p14="http://schemas.microsoft.com/office/powerpoint/2010/main" val="3943224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80"/>
            <a:ext cx="9410700" cy="914382"/>
          </a:xfrm>
        </p:spPr>
        <p:txBody>
          <a:bodyPr>
            <a:normAutofit fontScale="90000"/>
          </a:bodyPr>
          <a:lstStyle/>
          <a:p>
            <a:r>
              <a:rPr lang="en-US" dirty="0">
                <a:latin typeface="HelveticaNeueLT Std Med Cn" panose="020B0804020202020204" pitchFamily="34" charset="0"/>
              </a:rPr>
              <a:t>Improving the Health of People and the Planet</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5090061" y="1706872"/>
            <a:ext cx="7010896" cy="3703638"/>
          </a:xfrm>
        </p:spPr>
        <p:txBody>
          <a:bodyPr>
            <a:normAutofit fontScale="92500" lnSpcReduction="20000"/>
          </a:bodyPr>
          <a:lstStyle/>
          <a:p>
            <a:pPr marL="0" indent="0">
              <a:buNone/>
            </a:pPr>
            <a:r>
              <a:rPr lang="en-US" sz="3500" dirty="0">
                <a:latin typeface="HelveticaNeueLT Std Med Cn" panose="020B0804020202020204" pitchFamily="34" charset="0"/>
              </a:rPr>
              <a:t>Our Story:</a:t>
            </a:r>
          </a:p>
          <a:p>
            <a:r>
              <a:rPr lang="en-US" dirty="0">
                <a:latin typeface="HelveticaNeueLT Std Lt Cn" panose="020B0406020202030204" pitchFamily="34" charset="0"/>
              </a:rPr>
              <a:t>Founded in 1947 by Jerome I. Rodale in Kutztown, PA.</a:t>
            </a:r>
          </a:p>
          <a:p>
            <a:r>
              <a:rPr lang="en-US" dirty="0">
                <a:latin typeface="HelveticaNeueLT Std Lt Cn" panose="020B0406020202030204" pitchFamily="34" charset="0"/>
              </a:rPr>
              <a:t>Formerly known as the “Soil &amp; Health Foundation”. </a:t>
            </a:r>
          </a:p>
          <a:p>
            <a:r>
              <a:rPr lang="en-US" dirty="0">
                <a:latin typeface="HelveticaNeueLT Std Lt Cn" panose="020B0406020202030204" pitchFamily="34" charset="0"/>
              </a:rPr>
              <a:t>Created the ‘Organic Gardening and Farming’ magazine</a:t>
            </a:r>
          </a:p>
          <a:p>
            <a:r>
              <a:rPr lang="en-US" dirty="0">
                <a:latin typeface="HelveticaNeueLT Std Lt Cn" panose="020B0406020202030204" pitchFamily="34" charset="0"/>
              </a:rPr>
              <a:t>Popularized the term “organic” in the U.S.</a:t>
            </a:r>
          </a:p>
          <a:p>
            <a:r>
              <a:rPr lang="en-US" dirty="0">
                <a:latin typeface="HelveticaNeueLT Std Lt Cn" panose="020B0406020202030204" pitchFamily="34" charset="0"/>
              </a:rPr>
              <a:t>Regional Resource Centers across the U.S.</a:t>
            </a:r>
          </a:p>
          <a:p>
            <a:r>
              <a:rPr lang="en-US" dirty="0">
                <a:latin typeface="HelveticaNeueLT Std Lt Cn" panose="020B0406020202030204" pitchFamily="34" charset="0"/>
              </a:rPr>
              <a:t>Research</a:t>
            </a:r>
          </a:p>
          <a:p>
            <a:r>
              <a:rPr lang="en-US" dirty="0">
                <a:latin typeface="HelveticaNeueLT Std Lt Cn" panose="020B0406020202030204" pitchFamily="34" charset="0"/>
              </a:rPr>
              <a:t>Education </a:t>
            </a:r>
          </a:p>
          <a:p>
            <a:r>
              <a:rPr lang="en-US" dirty="0">
                <a:latin typeface="HelveticaNeueLT Std Lt Cn" panose="020B0406020202030204" pitchFamily="34" charset="0"/>
              </a:rPr>
              <a:t>Organic Consulting</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E261B663-570C-C72B-82C2-EAE61BD44914}"/>
              </a:ext>
            </a:extLst>
          </p:cNvPr>
          <p:cNvPicPr>
            <a:picLocks noChangeAspect="1"/>
          </p:cNvPicPr>
          <p:nvPr/>
        </p:nvPicPr>
        <p:blipFill>
          <a:blip r:embed="rId5"/>
          <a:stretch>
            <a:fillRect/>
          </a:stretch>
        </p:blipFill>
        <p:spPr>
          <a:xfrm>
            <a:off x="629069" y="1706872"/>
            <a:ext cx="3803555" cy="3618132"/>
          </a:xfrm>
          <a:prstGeom prst="rect">
            <a:avLst/>
          </a:prstGeom>
        </p:spPr>
      </p:pic>
      <p:sp>
        <p:nvSpPr>
          <p:cNvPr id="6" name="TextBox 5">
            <a:extLst>
              <a:ext uri="{FF2B5EF4-FFF2-40B4-BE49-F238E27FC236}">
                <a16:creationId xmlns:a16="http://schemas.microsoft.com/office/drawing/2014/main" id="{ED0AB4A3-9144-F159-F39A-C4EE98B07C37}"/>
              </a:ext>
            </a:extLst>
          </p:cNvPr>
          <p:cNvSpPr txBox="1"/>
          <p:nvPr/>
        </p:nvSpPr>
        <p:spPr>
          <a:xfrm>
            <a:off x="4095426" y="5546947"/>
            <a:ext cx="8371268" cy="954107"/>
          </a:xfrm>
          <a:prstGeom prst="rect">
            <a:avLst/>
          </a:prstGeom>
          <a:noFill/>
        </p:spPr>
        <p:txBody>
          <a:bodyPr wrap="square" rtlCol="0" anchor="b">
            <a:spAutoFit/>
          </a:bodyPr>
          <a:lstStyle/>
          <a:p>
            <a:pPr algn="ctr"/>
            <a:r>
              <a:rPr lang="en-US" sz="2800" dirty="0">
                <a:solidFill>
                  <a:schemeClr val="accent1">
                    <a:lumMod val="75000"/>
                  </a:schemeClr>
                </a:solidFill>
                <a:latin typeface="HelveticaNeueLT Std Med Cn" panose="020B0804020202020204" pitchFamily="34" charset="0"/>
              </a:rPr>
              <a:t>Healthy Soil = Healthy Food = Healthy People </a:t>
            </a:r>
          </a:p>
          <a:p>
            <a:pPr algn="ctr"/>
            <a:endParaRPr lang="en-US" sz="2800" b="1" dirty="0">
              <a:solidFill>
                <a:schemeClr val="accent1">
                  <a:lumMod val="75000"/>
                </a:schemeClr>
              </a:solidFill>
            </a:endParaRPr>
          </a:p>
        </p:txBody>
      </p:sp>
    </p:spTree>
    <p:extLst>
      <p:ext uri="{BB962C8B-B14F-4D97-AF65-F5344CB8AC3E}">
        <p14:creationId xmlns:p14="http://schemas.microsoft.com/office/powerpoint/2010/main" val="2236203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194685"/>
          </a:xfrm>
        </p:spPr>
        <p:txBody>
          <a:bodyPr>
            <a:normAutofit fontScale="90000"/>
          </a:bodyPr>
          <a:lstStyle/>
          <a:p>
            <a:r>
              <a:rPr lang="en-US" dirty="0">
                <a:latin typeface="HelveticaNeueLT Std Med Cn" panose="020B0804020202020204" pitchFamily="34" charset="0"/>
              </a:rPr>
              <a:t>Research in Regenerative Organic Agriculture</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graphicFrame>
        <p:nvGraphicFramePr>
          <p:cNvPr id="12" name="Content Placeholder 2">
            <a:extLst>
              <a:ext uri="{FF2B5EF4-FFF2-40B4-BE49-F238E27FC236}">
                <a16:creationId xmlns:a16="http://schemas.microsoft.com/office/drawing/2014/main" id="{2F2A69BC-0FF6-35CB-B6BE-81599B8544AC}"/>
              </a:ext>
            </a:extLst>
          </p:cNvPr>
          <p:cNvGraphicFramePr>
            <a:graphicFrameLocks noGrp="1"/>
          </p:cNvGraphicFramePr>
          <p:nvPr>
            <p:ph sz="half" idx="1"/>
            <p:extLst>
              <p:ext uri="{D42A27DB-BD31-4B8C-83A1-F6EECF244321}">
                <p14:modId xmlns:p14="http://schemas.microsoft.com/office/powerpoint/2010/main" val="3814024761"/>
              </p:ext>
            </p:extLst>
          </p:nvPr>
        </p:nvGraphicFramePr>
        <p:xfrm>
          <a:off x="6246420" y="1828800"/>
          <a:ext cx="5583627" cy="41563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991F8DB1-7663-67D0-99F9-C20A879B37DD}"/>
              </a:ext>
            </a:extLst>
          </p:cNvPr>
          <p:cNvPicPr>
            <a:picLocks noChangeAspect="1"/>
          </p:cNvPicPr>
          <p:nvPr/>
        </p:nvPicPr>
        <p:blipFill rotWithShape="1">
          <a:blip r:embed="rId10">
            <a:extLst>
              <a:ext uri="{28A0092B-C50C-407E-A947-70E740481C1C}">
                <a14:useLocalDpi xmlns:a14="http://schemas.microsoft.com/office/drawing/2010/main" val="0"/>
              </a:ext>
            </a:extLst>
          </a:blip>
          <a:srcRect b="6119"/>
          <a:stretch/>
        </p:blipFill>
        <p:spPr>
          <a:xfrm>
            <a:off x="730140" y="1654101"/>
            <a:ext cx="4533081" cy="4069921"/>
          </a:xfrm>
          <a:prstGeom prst="rect">
            <a:avLst/>
          </a:prstGeom>
        </p:spPr>
      </p:pic>
      <p:sp>
        <p:nvSpPr>
          <p:cNvPr id="14" name="Title 1">
            <a:extLst>
              <a:ext uri="{FF2B5EF4-FFF2-40B4-BE49-F238E27FC236}">
                <a16:creationId xmlns:a16="http://schemas.microsoft.com/office/drawing/2014/main" id="{355D2328-066D-F7F1-AD92-DCB628D28E42}"/>
              </a:ext>
            </a:extLst>
          </p:cNvPr>
          <p:cNvSpPr txBox="1">
            <a:spLocks/>
          </p:cNvSpPr>
          <p:nvPr/>
        </p:nvSpPr>
        <p:spPr>
          <a:xfrm>
            <a:off x="6289012" y="988473"/>
            <a:ext cx="5723601" cy="948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u="sng" dirty="0">
                <a:solidFill>
                  <a:schemeClr val="accent1">
                    <a:lumMod val="75000"/>
                  </a:schemeClr>
                </a:solidFill>
                <a:latin typeface="HelveticaNeueLT Std Med Cn" panose="020B0804020202020204" pitchFamily="34" charset="0"/>
              </a:rPr>
              <a:t>Research priorities </a:t>
            </a:r>
          </a:p>
        </p:txBody>
      </p:sp>
    </p:spTree>
    <p:extLst>
      <p:ext uri="{BB962C8B-B14F-4D97-AF65-F5344CB8AC3E}">
        <p14:creationId xmlns:p14="http://schemas.microsoft.com/office/powerpoint/2010/main" val="1284925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76741" y="332819"/>
            <a:ext cx="9410700" cy="810045"/>
          </a:xfrm>
        </p:spPr>
        <p:txBody>
          <a:bodyPr/>
          <a:lstStyle/>
          <a:p>
            <a:r>
              <a:rPr lang="en-US" dirty="0">
                <a:latin typeface="HelveticaNeueLT Std Med Cn" panose="020B0804020202020204" pitchFamily="34" charset="0"/>
              </a:rPr>
              <a:t>Education through Extension and Outreach</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6D32F732-0D8C-FC67-0345-9117AC4AC6F3}"/>
              </a:ext>
            </a:extLst>
          </p:cNvPr>
          <p:cNvPicPr>
            <a:picLocks noChangeAspect="1"/>
          </p:cNvPicPr>
          <p:nvPr/>
        </p:nvPicPr>
        <p:blipFill rotWithShape="1">
          <a:blip r:embed="rId5">
            <a:extLst>
              <a:ext uri="{28A0092B-C50C-407E-A947-70E740481C1C}">
                <a14:useLocalDpi xmlns:a14="http://schemas.microsoft.com/office/drawing/2010/main" val="0"/>
              </a:ext>
            </a:extLst>
          </a:blip>
          <a:srcRect r="1677" b="19425"/>
          <a:stretch/>
        </p:blipFill>
        <p:spPr>
          <a:xfrm>
            <a:off x="1592516" y="1765108"/>
            <a:ext cx="4929317" cy="3874300"/>
          </a:xfrm>
          <a:prstGeom prst="rect">
            <a:avLst/>
          </a:prstGeom>
        </p:spPr>
      </p:pic>
      <p:pic>
        <p:nvPicPr>
          <p:cNvPr id="8" name="Picture 7" descr="A group of people in a farm&#10;&#10;Description automatically generated with medium confidence">
            <a:extLst>
              <a:ext uri="{FF2B5EF4-FFF2-40B4-BE49-F238E27FC236}">
                <a16:creationId xmlns:a16="http://schemas.microsoft.com/office/drawing/2014/main" id="{6ECD2AE8-18BF-3BD3-39AB-CEA217B74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0635" y="1765108"/>
            <a:ext cx="5165734" cy="3874300"/>
          </a:xfrm>
          <a:prstGeom prst="rect">
            <a:avLst/>
          </a:prstGeom>
        </p:spPr>
      </p:pic>
      <p:sp>
        <p:nvSpPr>
          <p:cNvPr id="10" name="Title 1">
            <a:extLst>
              <a:ext uri="{FF2B5EF4-FFF2-40B4-BE49-F238E27FC236}">
                <a16:creationId xmlns:a16="http://schemas.microsoft.com/office/drawing/2014/main" id="{6451DDAE-CD1B-754F-44B8-F8FA226186E9}"/>
              </a:ext>
            </a:extLst>
          </p:cNvPr>
          <p:cNvSpPr txBox="1">
            <a:spLocks/>
          </p:cNvSpPr>
          <p:nvPr/>
        </p:nvSpPr>
        <p:spPr>
          <a:xfrm>
            <a:off x="1592516" y="1196805"/>
            <a:ext cx="5089575" cy="568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a:solidFill>
                  <a:schemeClr val="accent1">
                    <a:lumMod val="75000"/>
                  </a:schemeClr>
                </a:solidFill>
                <a:latin typeface="HelveticaNeueLT Std Med Cn" panose="020B0804020202020204" pitchFamily="34" charset="0"/>
              </a:rPr>
              <a:t>2022 MOC Field Day</a:t>
            </a:r>
          </a:p>
        </p:txBody>
      </p:sp>
      <p:sp>
        <p:nvSpPr>
          <p:cNvPr id="12" name="Title 1">
            <a:extLst>
              <a:ext uri="{FF2B5EF4-FFF2-40B4-BE49-F238E27FC236}">
                <a16:creationId xmlns:a16="http://schemas.microsoft.com/office/drawing/2014/main" id="{813A911B-6286-A8BD-FD03-E033E039A269}"/>
              </a:ext>
            </a:extLst>
          </p:cNvPr>
          <p:cNvSpPr txBox="1">
            <a:spLocks/>
          </p:cNvSpPr>
          <p:nvPr/>
        </p:nvSpPr>
        <p:spPr>
          <a:xfrm>
            <a:off x="6710337" y="1196805"/>
            <a:ext cx="5440039" cy="568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a:solidFill>
                  <a:schemeClr val="accent1">
                    <a:lumMod val="75000"/>
                  </a:schemeClr>
                </a:solidFill>
                <a:latin typeface="HelveticaNeueLT Std Med Cn" panose="020B0804020202020204" pitchFamily="34" charset="0"/>
              </a:rPr>
              <a:t>Field tours</a:t>
            </a:r>
          </a:p>
        </p:txBody>
      </p:sp>
    </p:spTree>
    <p:extLst>
      <p:ext uri="{BB962C8B-B14F-4D97-AF65-F5344CB8AC3E}">
        <p14:creationId xmlns:p14="http://schemas.microsoft.com/office/powerpoint/2010/main" val="588700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Farming Systems Trial Design</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5" descr="14-FST July 2007 overview">
            <a:extLst>
              <a:ext uri="{FF2B5EF4-FFF2-40B4-BE49-F238E27FC236}">
                <a16:creationId xmlns:a16="http://schemas.microsoft.com/office/drawing/2014/main" id="{5E5187F0-12D8-F09D-823C-22F727E92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6429" y="1404143"/>
            <a:ext cx="6557526" cy="454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72083AC-A06B-408D-C790-80394C92C58A}"/>
              </a:ext>
            </a:extLst>
          </p:cNvPr>
          <p:cNvPicPr>
            <a:picLocks noChangeAspect="1"/>
          </p:cNvPicPr>
          <p:nvPr/>
        </p:nvPicPr>
        <p:blipFill>
          <a:blip r:embed="rId6"/>
          <a:stretch>
            <a:fillRect/>
          </a:stretch>
        </p:blipFill>
        <p:spPr>
          <a:xfrm>
            <a:off x="6426279" y="1393493"/>
            <a:ext cx="5586333" cy="4560055"/>
          </a:xfrm>
          <a:prstGeom prst="rect">
            <a:avLst/>
          </a:prstGeom>
        </p:spPr>
      </p:pic>
    </p:spTree>
    <p:extLst>
      <p:ext uri="{BB962C8B-B14F-4D97-AF65-F5344CB8AC3E}">
        <p14:creationId xmlns:p14="http://schemas.microsoft.com/office/powerpoint/2010/main" val="587120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Soil Organic Matter</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graphicFrame>
        <p:nvGraphicFramePr>
          <p:cNvPr id="7" name="Chart 6">
            <a:extLst>
              <a:ext uri="{FF2B5EF4-FFF2-40B4-BE49-F238E27FC236}">
                <a16:creationId xmlns:a16="http://schemas.microsoft.com/office/drawing/2014/main" id="{6B31CBE9-F44E-A32F-7C01-BBABDCE25A94}"/>
              </a:ext>
            </a:extLst>
          </p:cNvPr>
          <p:cNvGraphicFramePr/>
          <p:nvPr>
            <p:extLst>
              <p:ext uri="{D42A27DB-BD31-4B8C-83A1-F6EECF244321}">
                <p14:modId xmlns:p14="http://schemas.microsoft.com/office/powerpoint/2010/main" val="925621952"/>
              </p:ext>
            </p:extLst>
          </p:nvPr>
        </p:nvGraphicFramePr>
        <p:xfrm>
          <a:off x="1579419" y="1596865"/>
          <a:ext cx="5775376" cy="3937036"/>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id="{DE807783-8103-82EC-012D-7E36B029015B}"/>
              </a:ext>
            </a:extLst>
          </p:cNvPr>
          <p:cNvGrpSpPr/>
          <p:nvPr/>
        </p:nvGrpSpPr>
        <p:grpSpPr>
          <a:xfrm>
            <a:off x="9927152" y="1510899"/>
            <a:ext cx="2002334" cy="3937036"/>
            <a:chOff x="5569305" y="492573"/>
            <a:chExt cx="3322570" cy="5880796"/>
          </a:xfrm>
        </p:grpSpPr>
        <p:pic>
          <p:nvPicPr>
            <p:cNvPr id="10" name="Picture 2">
              <a:extLst>
                <a:ext uri="{FF2B5EF4-FFF2-40B4-BE49-F238E27FC236}">
                  <a16:creationId xmlns:a16="http://schemas.microsoft.com/office/drawing/2014/main" id="{175CC265-0FC1-4422-9482-CCF8DD06CB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15" r="20842"/>
            <a:stretch/>
          </p:blipFill>
          <p:spPr bwMode="auto">
            <a:xfrm>
              <a:off x="6235971" y="492573"/>
              <a:ext cx="2135890" cy="58807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34078A58-23D5-3C95-9475-D4C8C4B44957}"/>
                </a:ext>
              </a:extLst>
            </p:cNvPr>
            <p:cNvSpPr txBox="1"/>
            <p:nvPr/>
          </p:nvSpPr>
          <p:spPr>
            <a:xfrm rot="16200000">
              <a:off x="5245309" y="2576744"/>
              <a:ext cx="1082500" cy="434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Organic</a:t>
              </a:r>
            </a:p>
          </p:txBody>
        </p:sp>
        <p:sp>
          <p:nvSpPr>
            <p:cNvPr id="13" name="TextBox 12">
              <a:extLst>
                <a:ext uri="{FF2B5EF4-FFF2-40B4-BE49-F238E27FC236}">
                  <a16:creationId xmlns:a16="http://schemas.microsoft.com/office/drawing/2014/main" id="{86B31195-2FFC-3EAC-28A8-0F11C05775E0}"/>
                </a:ext>
              </a:extLst>
            </p:cNvPr>
            <p:cNvSpPr txBox="1"/>
            <p:nvPr/>
          </p:nvSpPr>
          <p:spPr>
            <a:xfrm rot="16200000">
              <a:off x="7810535" y="1734959"/>
              <a:ext cx="1728174" cy="434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Conventional</a:t>
              </a:r>
            </a:p>
          </p:txBody>
        </p:sp>
        <p:cxnSp>
          <p:nvCxnSpPr>
            <p:cNvPr id="14" name="Straight Arrow Connector 13">
              <a:extLst>
                <a:ext uri="{FF2B5EF4-FFF2-40B4-BE49-F238E27FC236}">
                  <a16:creationId xmlns:a16="http://schemas.microsoft.com/office/drawing/2014/main" id="{0FF1D87A-B222-4CD4-E2C3-F3A6C6EC51E0}"/>
                </a:ext>
              </a:extLst>
            </p:cNvPr>
            <p:cNvCxnSpPr/>
            <p:nvPr/>
          </p:nvCxnSpPr>
          <p:spPr>
            <a:xfrm>
              <a:off x="8474094" y="698501"/>
              <a:ext cx="0" cy="22479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DE055C6-D80E-02B9-14ED-C661FF7C10F4}"/>
                </a:ext>
              </a:extLst>
            </p:cNvPr>
            <p:cNvCxnSpPr>
              <a:cxnSpLocks/>
            </p:cNvCxnSpPr>
            <p:nvPr/>
          </p:nvCxnSpPr>
          <p:spPr>
            <a:xfrm>
              <a:off x="6771661" y="723900"/>
              <a:ext cx="0" cy="414020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 name="object 5">
            <a:extLst>
              <a:ext uri="{FF2B5EF4-FFF2-40B4-BE49-F238E27FC236}">
                <a16:creationId xmlns:a16="http://schemas.microsoft.com/office/drawing/2014/main" id="{1CB179F3-8079-7FC8-FB53-07F78BC9B3F0}"/>
              </a:ext>
            </a:extLst>
          </p:cNvPr>
          <p:cNvSpPr/>
          <p:nvPr/>
        </p:nvSpPr>
        <p:spPr>
          <a:xfrm>
            <a:off x="7806894" y="1595642"/>
            <a:ext cx="1899935" cy="3937036"/>
          </a:xfrm>
          <a:prstGeom prst="rect">
            <a:avLst/>
          </a:prstGeom>
          <a:blipFill>
            <a:blip r:embed="rId7" cstate="print"/>
            <a:stretch>
              <a:fillRect l="-20519" r="-24453"/>
            </a:stretch>
          </a:blipFill>
        </p:spPr>
        <p:txBody>
          <a:bodyPr wrap="square" lIns="0" tIns="0" rIns="0" bIns="0" rtlCol="0">
            <a:noAutofit/>
          </a:bodyPr>
          <a:lstStyle/>
          <a:p>
            <a:endParaRPr/>
          </a:p>
        </p:txBody>
      </p:sp>
      <p:sp>
        <p:nvSpPr>
          <p:cNvPr id="17" name="TextBox 16">
            <a:extLst>
              <a:ext uri="{FF2B5EF4-FFF2-40B4-BE49-F238E27FC236}">
                <a16:creationId xmlns:a16="http://schemas.microsoft.com/office/drawing/2014/main" id="{24793CDA-24F5-74AE-D70E-AFC7A54AA005}"/>
              </a:ext>
            </a:extLst>
          </p:cNvPr>
          <p:cNvSpPr txBox="1"/>
          <p:nvPr/>
        </p:nvSpPr>
        <p:spPr>
          <a:xfrm>
            <a:off x="2580057" y="5753088"/>
            <a:ext cx="9611943" cy="400110"/>
          </a:xfrm>
          <a:prstGeom prst="rect">
            <a:avLst/>
          </a:prstGeom>
          <a:noFill/>
        </p:spPr>
        <p:txBody>
          <a:bodyPr wrap="square" rtlCol="0">
            <a:spAutoFit/>
          </a:bodyPr>
          <a:lstStyle/>
          <a:p>
            <a:r>
              <a:rPr lang="en-US" sz="2000" i="1" dirty="0">
                <a:latin typeface="HelveticaNeueLT Std Lt Cn" panose="020B0406020202030204" pitchFamily="34" charset="0"/>
              </a:rPr>
              <a:t>Organic matter increased quickly when organic practices first instituted</a:t>
            </a:r>
          </a:p>
        </p:txBody>
      </p:sp>
    </p:spTree>
    <p:extLst>
      <p:ext uri="{BB962C8B-B14F-4D97-AF65-F5344CB8AC3E}">
        <p14:creationId xmlns:p14="http://schemas.microsoft.com/office/powerpoint/2010/main" val="394155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94287A-6BC6-DB0A-8523-7C625B98B59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438405" y="2112169"/>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3542802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2293907" y="237571"/>
            <a:ext cx="9410700" cy="1325563"/>
          </a:xfrm>
        </p:spPr>
        <p:txBody>
          <a:bodyPr/>
          <a:lstStyle/>
          <a:p>
            <a:r>
              <a:rPr lang="en-US" dirty="0">
                <a:latin typeface="HelveticaNeueLT Std Med Cn" panose="020B0804020202020204" pitchFamily="34" charset="0"/>
              </a:rPr>
              <a:t>Farming Systems Trial: Conclusions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192A59E4-3118-28C5-BE80-6122DBDCFCA4}"/>
              </a:ext>
            </a:extLst>
          </p:cNvPr>
          <p:cNvPicPr>
            <a:picLocks noChangeAspect="1"/>
          </p:cNvPicPr>
          <p:nvPr/>
        </p:nvPicPr>
        <p:blipFill>
          <a:blip r:embed="rId5"/>
          <a:stretch>
            <a:fillRect/>
          </a:stretch>
        </p:blipFill>
        <p:spPr>
          <a:xfrm>
            <a:off x="2293907" y="1284844"/>
            <a:ext cx="8638697" cy="4819393"/>
          </a:xfrm>
          <a:prstGeom prst="rect">
            <a:avLst/>
          </a:prstGeom>
        </p:spPr>
      </p:pic>
    </p:spTree>
    <p:extLst>
      <p:ext uri="{BB962C8B-B14F-4D97-AF65-F5344CB8AC3E}">
        <p14:creationId xmlns:p14="http://schemas.microsoft.com/office/powerpoint/2010/main" val="1839180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80"/>
            <a:ext cx="9410700" cy="1110258"/>
          </a:xfrm>
        </p:spPr>
        <p:txBody>
          <a:bodyPr>
            <a:normAutofit fontScale="90000"/>
          </a:bodyPr>
          <a:lstStyle/>
          <a:p>
            <a:r>
              <a:rPr lang="en-US" dirty="0">
                <a:latin typeface="HelveticaNeueLT Std Med Cn" panose="020B0804020202020204" pitchFamily="34" charset="0"/>
              </a:rPr>
              <a:t>Research | Education | Consulting | Outreach</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
        <p:nvSpPr>
          <p:cNvPr id="8" name="Title 1">
            <a:extLst>
              <a:ext uri="{FF2B5EF4-FFF2-40B4-BE49-F238E27FC236}">
                <a16:creationId xmlns:a16="http://schemas.microsoft.com/office/drawing/2014/main" id="{83A2E4F1-6D4C-A7CB-6619-1B8BE56B0739}"/>
              </a:ext>
            </a:extLst>
          </p:cNvPr>
          <p:cNvSpPr txBox="1">
            <a:spLocks/>
          </p:cNvSpPr>
          <p:nvPr/>
        </p:nvSpPr>
        <p:spPr>
          <a:xfrm>
            <a:off x="200026" y="2424223"/>
            <a:ext cx="6328365" cy="2392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6">
                    <a:lumMod val="75000"/>
                  </a:schemeClr>
                </a:solidFill>
                <a:latin typeface="HelveticaNeueLT Std Cn" panose="020B0506030502030204" pitchFamily="34" charset="0"/>
              </a:rPr>
              <a:t>Rodale Institute Midwest Organic Center </a:t>
            </a:r>
            <a:r>
              <a:rPr lang="en-US" sz="2800" b="1" dirty="0">
                <a:solidFill>
                  <a:schemeClr val="accent1">
                    <a:lumMod val="75000"/>
                  </a:schemeClr>
                </a:solidFill>
                <a:latin typeface="HelveticaNeueLT Std Cn" panose="020B0506030502030204" pitchFamily="34" charset="0"/>
              </a:rPr>
              <a:t>thanks its sponsors, supporters, and collaborators:</a:t>
            </a:r>
          </a:p>
        </p:txBody>
      </p:sp>
      <p:pic>
        <p:nvPicPr>
          <p:cNvPr id="10" name="Picture 9">
            <a:extLst>
              <a:ext uri="{FF2B5EF4-FFF2-40B4-BE49-F238E27FC236}">
                <a16:creationId xmlns:a16="http://schemas.microsoft.com/office/drawing/2014/main" id="{1CE0D402-AA52-557B-5CD7-B9E1886EEC5C}"/>
              </a:ext>
            </a:extLst>
          </p:cNvPr>
          <p:cNvPicPr>
            <a:picLocks noChangeAspect="1"/>
          </p:cNvPicPr>
          <p:nvPr/>
        </p:nvPicPr>
        <p:blipFill>
          <a:blip r:embed="rId5"/>
          <a:stretch>
            <a:fillRect/>
          </a:stretch>
        </p:blipFill>
        <p:spPr>
          <a:xfrm>
            <a:off x="6528391" y="1570435"/>
            <a:ext cx="5028571" cy="4304762"/>
          </a:xfrm>
          <a:prstGeom prst="rect">
            <a:avLst/>
          </a:prstGeom>
        </p:spPr>
      </p:pic>
    </p:spTree>
    <p:extLst>
      <p:ext uri="{BB962C8B-B14F-4D97-AF65-F5344CB8AC3E}">
        <p14:creationId xmlns:p14="http://schemas.microsoft.com/office/powerpoint/2010/main" val="2491273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80"/>
            <a:ext cx="9410700" cy="1004839"/>
          </a:xfrm>
        </p:spPr>
        <p:txBody>
          <a:bodyPr>
            <a:noAutofit/>
          </a:bodyPr>
          <a:lstStyle/>
          <a:p>
            <a:r>
              <a:rPr lang="en-US" sz="3600" dirty="0">
                <a:latin typeface="HelveticaNeueLT Std Med Cn" panose="020B0804020202020204" pitchFamily="34" charset="0"/>
              </a:rPr>
              <a:t>HEALTHY SOIL=HEALTHY FOOD=HEALTHY PEOPLE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2248930" y="4699407"/>
            <a:ext cx="9581118" cy="1554590"/>
          </a:xfrm>
        </p:spPr>
        <p:txBody>
          <a:bodyPr>
            <a:normAutofit/>
          </a:bodyPr>
          <a:lstStyle/>
          <a:p>
            <a:pPr marL="0" indent="0">
              <a:buNone/>
            </a:pPr>
            <a:r>
              <a:rPr lang="en-US" sz="2400" dirty="0">
                <a:latin typeface="HelveticaNeueLT Std Lt Cn" panose="020B0406020202030204" pitchFamily="34" charset="0"/>
              </a:rPr>
              <a:t>“The most important possession of a country is its population. If this is maintained in health and vigor everything else will follow; if this is allowed to decline nothing, not even great riches, can save the country from eventual ruin.” </a:t>
            </a:r>
            <a:br>
              <a:rPr lang="en-US" sz="2400" dirty="0">
                <a:latin typeface="HelveticaNeueLT Std Lt Cn" panose="020B0406020202030204" pitchFamily="34" charset="0"/>
              </a:rPr>
            </a:br>
            <a:r>
              <a:rPr lang="en-US" sz="2400" dirty="0">
                <a:latin typeface="HelveticaNeueLT Std Lt Cn" panose="020B0406020202030204" pitchFamily="34" charset="0"/>
              </a:rPr>
              <a:t>							― Sir Albert Howard </a:t>
            </a:r>
          </a:p>
          <a:p>
            <a:endParaRPr lang="en-US" sz="2400" dirty="0">
              <a:latin typeface="HelveticaNeueLT Std Lt Cn" panose="020B0406020202030204" pitchFamily="34" charset="0"/>
            </a:endParaRPr>
          </a:p>
        </p:txBody>
      </p:sp>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grpSp>
        <p:nvGrpSpPr>
          <p:cNvPr id="4" name="Group 3">
            <a:extLst>
              <a:ext uri="{FF2B5EF4-FFF2-40B4-BE49-F238E27FC236}">
                <a16:creationId xmlns:a16="http://schemas.microsoft.com/office/drawing/2014/main" id="{86CA7527-E0F8-35F4-1A57-081248FE0F69}"/>
              </a:ext>
            </a:extLst>
          </p:cNvPr>
          <p:cNvGrpSpPr/>
          <p:nvPr/>
        </p:nvGrpSpPr>
        <p:grpSpPr>
          <a:xfrm>
            <a:off x="0" y="1188855"/>
            <a:ext cx="11947772" cy="3358215"/>
            <a:chOff x="122114" y="1840564"/>
            <a:chExt cx="11947772" cy="3358215"/>
          </a:xfrm>
        </p:grpSpPr>
        <p:pic>
          <p:nvPicPr>
            <p:cNvPr id="6" name="Picture 5" descr="A close up of a plant&#10;&#10;Description generated with very high confidence">
              <a:extLst>
                <a:ext uri="{FF2B5EF4-FFF2-40B4-BE49-F238E27FC236}">
                  <a16:creationId xmlns:a16="http://schemas.microsoft.com/office/drawing/2014/main" id="{F6332ECE-9DAA-EF50-A3BF-7C51BC064BA9}"/>
                </a:ext>
              </a:extLst>
            </p:cNvPr>
            <p:cNvPicPr>
              <a:picLocks noChangeAspect="1"/>
            </p:cNvPicPr>
            <p:nvPr/>
          </p:nvPicPr>
          <p:blipFill rotWithShape="1">
            <a:blip r:embed="rId4">
              <a:extLst>
                <a:ext uri="{28A0092B-C50C-407E-A947-70E740481C1C}">
                  <a14:useLocalDpi xmlns:a14="http://schemas.microsoft.com/office/drawing/2010/main" val="0"/>
                </a:ext>
              </a:extLst>
            </a:blip>
            <a:srcRect r="7014"/>
            <a:stretch/>
          </p:blipFill>
          <p:spPr>
            <a:xfrm>
              <a:off x="122114" y="1840564"/>
              <a:ext cx="4669207" cy="3345661"/>
            </a:xfrm>
            <a:prstGeom prst="rect">
              <a:avLst/>
            </a:prstGeom>
          </p:spPr>
        </p:pic>
        <p:pic>
          <p:nvPicPr>
            <p:cNvPr id="7" name="Picture 5">
              <a:extLst>
                <a:ext uri="{FF2B5EF4-FFF2-40B4-BE49-F238E27FC236}">
                  <a16:creationId xmlns:a16="http://schemas.microsoft.com/office/drawing/2014/main" id="{1F2776C3-08AC-6ED9-A8CD-C11F876C46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21724" y="1840564"/>
              <a:ext cx="4941276" cy="335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oup of people posing for the camera&#10;&#10;Description generated with very high confidence">
              <a:extLst>
                <a:ext uri="{FF2B5EF4-FFF2-40B4-BE49-F238E27FC236}">
                  <a16:creationId xmlns:a16="http://schemas.microsoft.com/office/drawing/2014/main" id="{86E349F1-9DFB-E763-C1F2-4987A8EA6787}"/>
                </a:ext>
              </a:extLst>
            </p:cNvPr>
            <p:cNvPicPr>
              <a:picLocks noChangeAspect="1"/>
            </p:cNvPicPr>
            <p:nvPr/>
          </p:nvPicPr>
          <p:blipFill rotWithShape="1">
            <a:blip r:embed="rId6">
              <a:extLst>
                <a:ext uri="{28A0092B-C50C-407E-A947-70E740481C1C}">
                  <a14:useLocalDpi xmlns:a14="http://schemas.microsoft.com/office/drawing/2010/main" val="0"/>
                </a:ext>
              </a:extLst>
            </a:blip>
            <a:srcRect l="7689" r="8371"/>
            <a:stretch/>
          </p:blipFill>
          <p:spPr>
            <a:xfrm>
              <a:off x="7010400" y="1840564"/>
              <a:ext cx="5059486" cy="3358215"/>
            </a:xfrm>
            <a:prstGeom prst="rect">
              <a:avLst/>
            </a:prstGeom>
          </p:spPr>
        </p:pic>
      </p:gr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7"/>
          <a:stretch>
            <a:fillRect/>
          </a:stretch>
        </p:blipFill>
        <p:spPr>
          <a:xfrm>
            <a:off x="179387" y="192087"/>
            <a:ext cx="1555780" cy="1378348"/>
          </a:xfrm>
          <a:prstGeom prst="rect">
            <a:avLst/>
          </a:prstGeom>
        </p:spPr>
      </p:pic>
    </p:spTree>
    <p:extLst>
      <p:ext uri="{BB962C8B-B14F-4D97-AF65-F5344CB8AC3E}">
        <p14:creationId xmlns:p14="http://schemas.microsoft.com/office/powerpoint/2010/main" val="316433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err="1">
                <a:latin typeface="HelveticaNeueLT Std Med Cn" panose="020B0804020202020204" pitchFamily="34" charset="0"/>
              </a:rPr>
              <a:t>Kamyar</a:t>
            </a:r>
            <a:r>
              <a:rPr lang="en-US" dirty="0">
                <a:latin typeface="HelveticaNeueLT Std Med Cn" panose="020B0804020202020204" pitchFamily="34" charset="0"/>
              </a:rPr>
              <a:t> </a:t>
            </a:r>
            <a:r>
              <a:rPr lang="en-US" dirty="0" err="1">
                <a:latin typeface="HelveticaNeueLT Std Med Cn" panose="020B0804020202020204" pitchFamily="34" charset="0"/>
              </a:rPr>
              <a:t>Enshayan</a:t>
            </a:r>
            <a:r>
              <a:rPr lang="en-US" dirty="0">
                <a:latin typeface="HelveticaNeueLT Std Med Cn" panose="020B0804020202020204" pitchFamily="34" charset="0"/>
              </a:rPr>
              <a:t>, Audrey Tran Lam </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9" y="1318998"/>
            <a:ext cx="9410701" cy="707510"/>
          </a:xfrm>
        </p:spPr>
        <p:txBody>
          <a:bodyPr/>
          <a:lstStyle/>
          <a:p>
            <a:r>
              <a:rPr lang="en-US" dirty="0">
                <a:latin typeface="HelveticaNeueLT Std Lt Cn" panose="020B0406020202030204" pitchFamily="34" charset="0"/>
              </a:rPr>
              <a:t>University of Northern Iowa</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1064836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390650" y="2353132"/>
            <a:ext cx="9410700" cy="2462938"/>
          </a:xfrm>
        </p:spPr>
        <p:txBody>
          <a:bodyPr>
            <a:noAutofit/>
          </a:bodyPr>
          <a:lstStyle/>
          <a:p>
            <a:pPr algn="ctr"/>
            <a:r>
              <a:rPr lang="en-US" sz="20000" dirty="0">
                <a:latin typeface="HelveticaNeueLT Std Med Cn" panose="020B0804020202020204" pitchFamily="34" charset="0"/>
              </a:rPr>
              <a:t>Q&amp;A</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6" y="192086"/>
            <a:ext cx="3172409" cy="2810605"/>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162335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4622766"/>
            <a:ext cx="9838099" cy="1045106"/>
          </a:xfrm>
        </p:spPr>
        <p:txBody>
          <a:bodyPr>
            <a:normAutofit/>
          </a:bodyPr>
          <a:lstStyle/>
          <a:p>
            <a:r>
              <a:rPr lang="en-US" sz="5000" dirty="0">
                <a:latin typeface="HelveticaNeueLT Std Med Cn" panose="020B0804020202020204" pitchFamily="34" charset="0"/>
              </a:rPr>
              <a:t>Lunch Break!</a:t>
            </a:r>
            <a:endParaRPr lang="en-US" sz="3600" dirty="0">
              <a:latin typeface="HelveticaNeueLT Std Med Cn" panose="020B0804020202020204" pitchFamily="34" charset="0"/>
            </a:endParaRP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238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
        <p:nvSpPr>
          <p:cNvPr id="2" name="Subtitle 2">
            <a:extLst>
              <a:ext uri="{FF2B5EF4-FFF2-40B4-BE49-F238E27FC236}">
                <a16:creationId xmlns:a16="http://schemas.microsoft.com/office/drawing/2014/main" id="{3E1C0DBD-72C5-4CBA-EF63-0340141AB511}"/>
              </a:ext>
            </a:extLst>
          </p:cNvPr>
          <p:cNvSpPr txBox="1">
            <a:spLocks/>
          </p:cNvSpPr>
          <p:nvPr/>
        </p:nvSpPr>
        <p:spPr>
          <a:xfrm>
            <a:off x="1176950" y="5513031"/>
            <a:ext cx="9838099" cy="912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latin typeface="HelveticaNeueLT Std Lt Cn" panose="020B0406020202030204" pitchFamily="34" charset="0"/>
              </a:rPr>
              <a:t>Virtual audience, we will be back at 12:30 p.m. CT!</a:t>
            </a:r>
            <a:endParaRPr lang="en-US" sz="2800" dirty="0">
              <a:latin typeface="HelveticaNeueLT Std Lt Cn" panose="020B0406020202030204" pitchFamily="34" charset="0"/>
            </a:endParaRPr>
          </a:p>
        </p:txBody>
      </p:sp>
    </p:spTree>
    <p:extLst>
      <p:ext uri="{BB962C8B-B14F-4D97-AF65-F5344CB8AC3E}">
        <p14:creationId xmlns:p14="http://schemas.microsoft.com/office/powerpoint/2010/main" val="3667071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980661" y="5312618"/>
            <a:ext cx="10230678" cy="830164"/>
          </a:xfrm>
        </p:spPr>
        <p:txBody>
          <a:bodyPr>
            <a:normAutofit/>
          </a:bodyPr>
          <a:lstStyle/>
          <a:p>
            <a:r>
              <a:rPr lang="en-US" sz="3600" dirty="0">
                <a:latin typeface="HelveticaNeueLT Std Med Cn" panose="020B0804020202020204" pitchFamily="34" charset="0"/>
              </a:rPr>
              <a:t>Welcome back, the HOW Symposium will continue soon!</a:t>
            </a: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63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460610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8658998" cy="1325563"/>
          </a:xfrm>
        </p:spPr>
        <p:txBody>
          <a:bodyPr/>
          <a:lstStyle/>
          <a:p>
            <a:r>
              <a:rPr lang="en-US" dirty="0">
                <a:latin typeface="HelveticaNeueLT Std Med Cn" panose="020B0804020202020204" pitchFamily="34" charset="0"/>
              </a:rPr>
              <a:t>Congratulations to our Harkin on Wellness Designees!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9" y="1711227"/>
            <a:ext cx="9561043" cy="3955671"/>
          </a:xfrm>
        </p:spPr>
        <p:txBody>
          <a:bodyPr>
            <a:normAutofit fontScale="92500" lnSpcReduction="10000"/>
          </a:bodyPr>
          <a:lstStyle/>
          <a:p>
            <a:r>
              <a:rPr lang="en-US" sz="2400" dirty="0">
                <a:latin typeface="HelveticaNeueLT Std Lt Cn" panose="020B0406020202030204" pitchFamily="34" charset="0"/>
              </a:rPr>
              <a:t>Argus Farm Stop, Ann Arbor, Michigan</a:t>
            </a:r>
          </a:p>
          <a:p>
            <a:r>
              <a:rPr lang="en-US" sz="2400" dirty="0">
                <a:latin typeface="HelveticaNeueLT Std Lt Cn" panose="020B0406020202030204" pitchFamily="34" charset="0"/>
              </a:rPr>
              <a:t>City of San Antonio Metropolitan Health District, San Antonio, Texas</a:t>
            </a:r>
          </a:p>
          <a:p>
            <a:r>
              <a:rPr lang="en-US" sz="2400" dirty="0">
                <a:latin typeface="HelveticaNeueLT Std Lt Cn" panose="020B0406020202030204" pitchFamily="34" charset="0"/>
              </a:rPr>
              <a:t>Grady Health Foundation–Food as Medicine Partnership, Atlanta, Georgia</a:t>
            </a:r>
          </a:p>
          <a:p>
            <a:r>
              <a:rPr lang="en-US" sz="2400" dirty="0">
                <a:latin typeface="HelveticaNeueLT Std Lt Cn" panose="020B0406020202030204" pitchFamily="34" charset="0"/>
              </a:rPr>
              <a:t>Greener By Default, New York City, New York</a:t>
            </a:r>
          </a:p>
          <a:p>
            <a:r>
              <a:rPr lang="en-US" sz="2400" dirty="0">
                <a:latin typeface="HelveticaNeueLT Std Lt Cn" panose="020B0406020202030204" pitchFamily="34" charset="0"/>
              </a:rPr>
              <a:t>Iowa Healthiest State Initiative – Iowa Produce Prescription Program, Des Moines, Iowa</a:t>
            </a:r>
          </a:p>
          <a:p>
            <a:r>
              <a:rPr lang="en-US" sz="2400" dirty="0">
                <a:latin typeface="HelveticaNeueLT Std Lt Cn" panose="020B0406020202030204" pitchFamily="34" charset="0"/>
              </a:rPr>
              <a:t>LSI Global Greens Des Moines, Iowa</a:t>
            </a:r>
          </a:p>
          <a:p>
            <a:r>
              <a:rPr lang="en-US" sz="2400" dirty="0">
                <a:latin typeface="HelveticaNeueLT Std Lt Cn" panose="020B0406020202030204" pitchFamily="34" charset="0"/>
              </a:rPr>
              <a:t>Planted Society Austin, Texas</a:t>
            </a:r>
          </a:p>
          <a:p>
            <a:r>
              <a:rPr lang="en-US" sz="2400" dirty="0">
                <a:latin typeface="HelveticaNeueLT Std Lt Cn" panose="020B0406020202030204" pitchFamily="34" charset="0"/>
              </a:rPr>
              <a:t>Seattle Farm to Preschool, Seattle, Washington</a:t>
            </a:r>
          </a:p>
          <a:p>
            <a:r>
              <a:rPr lang="en-US" sz="2400" dirty="0">
                <a:latin typeface="HelveticaNeueLT Std Lt Cn" panose="020B0406020202030204" pitchFamily="34" charset="0"/>
              </a:rPr>
              <a:t>The Frontier Food Hub, Silver City, New Mexico</a:t>
            </a:r>
          </a:p>
          <a:p>
            <a:r>
              <a:rPr lang="en-US" sz="2400" dirty="0">
                <a:latin typeface="HelveticaNeueLT Std Lt Cn" panose="020B0406020202030204" pitchFamily="34" charset="0"/>
              </a:rPr>
              <a:t>Waukee Community School District Farm to School Program, Waukee Iowa</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336723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4749899"/>
            <a:ext cx="9838099" cy="977801"/>
          </a:xfrm>
        </p:spPr>
        <p:txBody>
          <a:bodyPr>
            <a:normAutofit fontScale="70000" lnSpcReduction="20000"/>
          </a:bodyPr>
          <a:lstStyle/>
          <a:p>
            <a:r>
              <a:rPr lang="en-US" sz="5000" dirty="0">
                <a:latin typeface="HelveticaNeueLT Std Med Cn" panose="020B0804020202020204" pitchFamily="34" charset="0"/>
              </a:rPr>
              <a:t>USDA’s Actions to Advance Food and Nutrition Security</a:t>
            </a:r>
            <a:br>
              <a:rPr lang="en-US" sz="3600" dirty="0">
                <a:latin typeface="HelveticaNeueLT Std Med Cn" panose="020B0804020202020204" pitchFamily="34" charset="0"/>
              </a:rPr>
            </a:br>
            <a:endParaRPr lang="en-US" sz="3600" dirty="0">
              <a:latin typeface="HelveticaNeueLT Std Med Cn" panose="020B0804020202020204" pitchFamily="34" charset="0"/>
            </a:endParaRP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
        <p:nvSpPr>
          <p:cNvPr id="2" name="Subtitle 2">
            <a:extLst>
              <a:ext uri="{FF2B5EF4-FFF2-40B4-BE49-F238E27FC236}">
                <a16:creationId xmlns:a16="http://schemas.microsoft.com/office/drawing/2014/main" id="{29CD747B-A180-F008-DBA3-50CECEBF1399}"/>
              </a:ext>
            </a:extLst>
          </p:cNvPr>
          <p:cNvSpPr txBox="1">
            <a:spLocks/>
          </p:cNvSpPr>
          <p:nvPr/>
        </p:nvSpPr>
        <p:spPr>
          <a:xfrm>
            <a:off x="1524000" y="5717389"/>
            <a:ext cx="9144000" cy="879444"/>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latin typeface="HelveticaNeueLT Std Med Cn" panose="020B0804020202020204" pitchFamily="34" charset="0"/>
              </a:rPr>
              <a:t>Stacy Dean </a:t>
            </a:r>
          </a:p>
          <a:p>
            <a:r>
              <a:rPr lang="en-US" sz="5000" dirty="0">
                <a:latin typeface="HelveticaNeueLT Std Med Cn" panose="020B0804020202020204" pitchFamily="34" charset="0"/>
              </a:rPr>
              <a:t>USDA Deputy Under Secretary for Food, Nutrition, and Consumer Services </a:t>
            </a:r>
          </a:p>
        </p:txBody>
      </p:sp>
    </p:spTree>
    <p:extLst>
      <p:ext uri="{BB962C8B-B14F-4D97-AF65-F5344CB8AC3E}">
        <p14:creationId xmlns:p14="http://schemas.microsoft.com/office/powerpoint/2010/main" val="1228458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8" y="218479"/>
            <a:ext cx="9886949" cy="1325563"/>
          </a:xfrm>
        </p:spPr>
        <p:txBody>
          <a:bodyPr>
            <a:noAutofit/>
          </a:bodyPr>
          <a:lstStyle/>
          <a:p>
            <a:r>
              <a:rPr lang="en-US" sz="3200" dirty="0">
                <a:latin typeface="HelveticaNeueLT Std Med Cn" panose="020B0804020202020204" pitchFamily="34" charset="0"/>
              </a:rPr>
              <a:t>Trends in the prevalence of food insecurity and very low food security in U.S. households, 2001-21, percent of households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D4310B2A-6E1C-3676-CDF0-7C306BA41D0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93906" y="1425890"/>
            <a:ext cx="5686425" cy="4607364"/>
          </a:xfrm>
          <a:prstGeom prst="rect">
            <a:avLst/>
          </a:prstGeom>
        </p:spPr>
      </p:pic>
      <p:sp>
        <p:nvSpPr>
          <p:cNvPr id="8" name="TextBox 7">
            <a:extLst>
              <a:ext uri="{FF2B5EF4-FFF2-40B4-BE49-F238E27FC236}">
                <a16:creationId xmlns:a16="http://schemas.microsoft.com/office/drawing/2014/main" id="{B96D6927-DCFA-0FC4-D9A9-E9E1B01E1F2B}"/>
              </a:ext>
            </a:extLst>
          </p:cNvPr>
          <p:cNvSpPr txBox="1"/>
          <p:nvPr/>
        </p:nvSpPr>
        <p:spPr>
          <a:xfrm>
            <a:off x="2293906" y="6119458"/>
            <a:ext cx="6154664" cy="523220"/>
          </a:xfrm>
          <a:prstGeom prst="rect">
            <a:avLst/>
          </a:prstGeom>
          <a:noFill/>
        </p:spPr>
        <p:txBody>
          <a:bodyPr wrap="square">
            <a:spAutoFit/>
          </a:bodyPr>
          <a:lstStyle/>
          <a:p>
            <a:r>
              <a:rPr lang="en-US" sz="1400" dirty="0">
                <a:latin typeface="HelveticaNeueLT Std Lt Cn" panose="020B0406020202030204" pitchFamily="34" charset="0"/>
              </a:rPr>
              <a:t>Coleman-Jensen A, Rabbitt MP, Gregory CA, and Singh A. Household Food Security in the United States in 2021. Economic Research Report No. (ERR-309), published September 2022</a:t>
            </a:r>
          </a:p>
        </p:txBody>
      </p:sp>
      <p:sp>
        <p:nvSpPr>
          <p:cNvPr id="10" name="TextBox 9">
            <a:extLst>
              <a:ext uri="{FF2B5EF4-FFF2-40B4-BE49-F238E27FC236}">
                <a16:creationId xmlns:a16="http://schemas.microsoft.com/office/drawing/2014/main" id="{384F0799-3960-0959-2F7E-837397656C89}"/>
              </a:ext>
            </a:extLst>
          </p:cNvPr>
          <p:cNvSpPr txBox="1"/>
          <p:nvPr/>
        </p:nvSpPr>
        <p:spPr>
          <a:xfrm>
            <a:off x="8188262" y="3031415"/>
            <a:ext cx="1645778" cy="369332"/>
          </a:xfrm>
          <a:prstGeom prst="rect">
            <a:avLst/>
          </a:prstGeom>
          <a:noFill/>
        </p:spPr>
        <p:txBody>
          <a:bodyPr wrap="square">
            <a:spAutoFit/>
          </a:bodyPr>
          <a:lstStyle/>
          <a:p>
            <a:r>
              <a:rPr lang="en-US" dirty="0">
                <a:latin typeface="HelveticaNeueLT Std Lt Cn" panose="020B0406020202030204" pitchFamily="34" charset="0"/>
              </a:rPr>
              <a:t>Food insecurity</a:t>
            </a:r>
          </a:p>
        </p:txBody>
      </p:sp>
      <p:sp>
        <p:nvSpPr>
          <p:cNvPr id="12" name="TextBox 11">
            <a:extLst>
              <a:ext uri="{FF2B5EF4-FFF2-40B4-BE49-F238E27FC236}">
                <a16:creationId xmlns:a16="http://schemas.microsoft.com/office/drawing/2014/main" id="{9003D921-E26F-E14A-9E47-F66290561539}"/>
              </a:ext>
            </a:extLst>
          </p:cNvPr>
          <p:cNvSpPr txBox="1"/>
          <p:nvPr/>
        </p:nvSpPr>
        <p:spPr>
          <a:xfrm>
            <a:off x="8182942" y="4626721"/>
            <a:ext cx="2282651" cy="369332"/>
          </a:xfrm>
          <a:prstGeom prst="rect">
            <a:avLst/>
          </a:prstGeom>
          <a:noFill/>
        </p:spPr>
        <p:txBody>
          <a:bodyPr wrap="square">
            <a:spAutoFit/>
          </a:bodyPr>
          <a:lstStyle/>
          <a:p>
            <a:r>
              <a:rPr lang="en-US" dirty="0">
                <a:latin typeface="HelveticaNeueLT Std Lt Cn" panose="020B0406020202030204" pitchFamily="34" charset="0"/>
              </a:rPr>
              <a:t>Very low food security</a:t>
            </a:r>
          </a:p>
        </p:txBody>
      </p:sp>
    </p:spTree>
    <p:extLst>
      <p:ext uri="{BB962C8B-B14F-4D97-AF65-F5344CB8AC3E}">
        <p14:creationId xmlns:p14="http://schemas.microsoft.com/office/powerpoint/2010/main" val="2660690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Title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2896908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25215"/>
            <a:ext cx="9410700" cy="914382"/>
          </a:xfrm>
        </p:spPr>
        <p:txBody>
          <a:bodyPr>
            <a:normAutofit fontScale="90000"/>
          </a:bodyPr>
          <a:lstStyle/>
          <a:p>
            <a:r>
              <a:rPr lang="en-US" dirty="0">
                <a:latin typeface="HelveticaNeueLT Std Med Cn" panose="020B0804020202020204" pitchFamily="34" charset="0"/>
              </a:rPr>
              <a:t>Racial inequality is evident in many domains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7876EA48-4EA0-9F63-6611-01C6018965C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0000"/>
          <a:stretch/>
        </p:blipFill>
        <p:spPr>
          <a:xfrm>
            <a:off x="2180713" y="1150803"/>
            <a:ext cx="9537146" cy="4841073"/>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9D00B950-742B-B135-3063-88183925EB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3907" y="1134129"/>
            <a:ext cx="9208947" cy="4647818"/>
          </a:xfrm>
          <a:prstGeom prst="rect">
            <a:avLst/>
          </a:prstGeom>
        </p:spPr>
      </p:pic>
    </p:spTree>
    <p:extLst>
      <p:ext uri="{BB962C8B-B14F-4D97-AF65-F5344CB8AC3E}">
        <p14:creationId xmlns:p14="http://schemas.microsoft.com/office/powerpoint/2010/main" val="395520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2365295" y="244872"/>
            <a:ext cx="9410700" cy="1325563"/>
          </a:xfrm>
        </p:spPr>
        <p:txBody>
          <a:bodyPr/>
          <a:lstStyle/>
          <a:p>
            <a:r>
              <a:rPr lang="en-US" dirty="0">
                <a:latin typeface="HelveticaNeueLT Std Med Cn" panose="020B0804020202020204" pitchFamily="34" charset="0"/>
              </a:rPr>
              <a:t>Structural racism in practice</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grpSp>
        <p:nvGrpSpPr>
          <p:cNvPr id="7" name="Group 6">
            <a:extLst>
              <a:ext uri="{FF2B5EF4-FFF2-40B4-BE49-F238E27FC236}">
                <a16:creationId xmlns:a16="http://schemas.microsoft.com/office/drawing/2014/main" id="{61670058-0530-94CC-69FC-02451C005EA9}"/>
              </a:ext>
            </a:extLst>
          </p:cNvPr>
          <p:cNvGrpSpPr/>
          <p:nvPr/>
        </p:nvGrpSpPr>
        <p:grpSpPr>
          <a:xfrm>
            <a:off x="2365295" y="1533376"/>
            <a:ext cx="6405806" cy="4996528"/>
            <a:chOff x="4771614" y="316895"/>
            <a:chExt cx="7142394" cy="5571067"/>
          </a:xfrm>
        </p:grpSpPr>
        <p:pic>
          <p:nvPicPr>
            <p:cNvPr id="8" name="Picture 2" descr="See the source image">
              <a:extLst>
                <a:ext uri="{FF2B5EF4-FFF2-40B4-BE49-F238E27FC236}">
                  <a16:creationId xmlns:a16="http://schemas.microsoft.com/office/drawing/2014/main" id="{174DCAD7-5661-023B-FE17-918BC987C9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771614" y="316895"/>
              <a:ext cx="7142394" cy="557106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E9B60356-DC60-18E7-1929-9FD38A2B8654}"/>
                </a:ext>
              </a:extLst>
            </p:cNvPr>
            <p:cNvSpPr/>
            <p:nvPr/>
          </p:nvSpPr>
          <p:spPr>
            <a:xfrm>
              <a:off x="6096001" y="1776549"/>
              <a:ext cx="4328160" cy="3043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60357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8" y="42465"/>
            <a:ext cx="9410700" cy="1325563"/>
          </a:xfrm>
        </p:spPr>
        <p:txBody>
          <a:bodyPr/>
          <a:lstStyle/>
          <a:p>
            <a:r>
              <a:rPr lang="en-US" dirty="0">
                <a:latin typeface="HelveticaNeueLT Std Med Cn" panose="020B0804020202020204" pitchFamily="34" charset="0"/>
              </a:rPr>
              <a:t>Improving dietary intake is critical </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Graphic depicts 6 in 10 adults are living with one or more diet-related chronic diseases.">
            <a:extLst>
              <a:ext uri="{FF2B5EF4-FFF2-40B4-BE49-F238E27FC236}">
                <a16:creationId xmlns:a16="http://schemas.microsoft.com/office/drawing/2014/main" id="{79AB393B-4EF4-06CA-3BFB-2DEF3C35D85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0852" y="1748312"/>
            <a:ext cx="4278103" cy="35433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Bar Chart shows Healthy Eating Index or HEI Scores of the U.S. Population over 6 time periods. Each time period corresponds to data collected during the 2005-2006 through the 2015-2016 What We Eat in America, National Health and Nutrition Examination Survey. The maximum HEI Score is 100. Over time HEI Scores have remained far below Dietary Guidelines recommendations and have stayed relatively consistent. HEI Scores are 56 in 2005-2006, 57 in 2007-2008, 59 in 2009-2010, 60 in 2011-2012, 59 in 2013-2014, and 59 in 2015-2016.    ">
            <a:extLst>
              <a:ext uri="{FF2B5EF4-FFF2-40B4-BE49-F238E27FC236}">
                <a16:creationId xmlns:a16="http://schemas.microsoft.com/office/drawing/2014/main" id="{7373A8EF-96BA-B3CB-723E-53EB5C9C1E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7594" y="1249225"/>
            <a:ext cx="6927340" cy="3890540"/>
          </a:xfrm>
          <a:prstGeom prst="rect">
            <a:avLst/>
          </a:prstGeom>
        </p:spPr>
      </p:pic>
      <p:sp>
        <p:nvSpPr>
          <p:cNvPr id="7" name="Content Placeholder 2">
            <a:extLst>
              <a:ext uri="{FF2B5EF4-FFF2-40B4-BE49-F238E27FC236}">
                <a16:creationId xmlns:a16="http://schemas.microsoft.com/office/drawing/2014/main" id="{BDD075BB-5CF0-1675-FA6D-BEDE0745C2ED}"/>
              </a:ext>
            </a:extLst>
          </p:cNvPr>
          <p:cNvSpPr txBox="1">
            <a:spLocks/>
          </p:cNvSpPr>
          <p:nvPr/>
        </p:nvSpPr>
        <p:spPr>
          <a:xfrm>
            <a:off x="5085273" y="5319265"/>
            <a:ext cx="6927340" cy="753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HelveticaNeueLT Std Lt Cn" panose="020B0406020202030204" pitchFamily="34" charset="0"/>
                <a:ea typeface="Roboto" panose="02000000000000000000" pitchFamily="2" charset="0"/>
                <a:cs typeface="Roboto" panose="02000000000000000000" pitchFamily="2" charset="0"/>
              </a:rPr>
              <a:t>NOTE: </a:t>
            </a:r>
            <a:r>
              <a:rPr lang="en-US" sz="1400" dirty="0">
                <a:latin typeface="HelveticaNeueLT Std Lt Cn" panose="020B0406020202030204" pitchFamily="34" charset="0"/>
              </a:rPr>
              <a:t>HEI-2015 total scores are out of 100 possible points. A score of 100 indicates that recommendations on average were met or exceeded. A higher total score indicates a higher quality diet.</a:t>
            </a:r>
          </a:p>
          <a:p>
            <a:pPr marL="0" indent="0">
              <a:buNone/>
            </a:pPr>
            <a:r>
              <a:rPr lang="en-US" sz="1400" dirty="0">
                <a:latin typeface="HelveticaNeueLT Std Lt Cn" panose="020B0406020202030204" pitchFamily="34" charset="0"/>
                <a:ea typeface="Roboto" panose="02000000000000000000" pitchFamily="2" charset="0"/>
                <a:cs typeface="Roboto" panose="02000000000000000000" pitchFamily="2" charset="0"/>
              </a:rPr>
              <a:t>Data Source: </a:t>
            </a:r>
            <a:r>
              <a:rPr lang="en-US" sz="1400" dirty="0">
                <a:latin typeface="HelveticaNeueLT Std Lt Cn" panose="020B0406020202030204" pitchFamily="34" charset="0"/>
              </a:rPr>
              <a:t>Analysis of What We Eat in America, NHANES 2015-2016, ages 2 and older, day 1 dietary intake data, weighted.</a:t>
            </a:r>
          </a:p>
        </p:txBody>
      </p:sp>
      <p:pic>
        <p:nvPicPr>
          <p:cNvPr id="8" name="Picture 7">
            <a:extLst>
              <a:ext uri="{FF2B5EF4-FFF2-40B4-BE49-F238E27FC236}">
                <a16:creationId xmlns:a16="http://schemas.microsoft.com/office/drawing/2014/main" id="{9BE2DCB1-D546-F631-04E3-010FDC766AD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29903" y="5437404"/>
            <a:ext cx="1956758" cy="472143"/>
          </a:xfrm>
          <a:prstGeom prst="rect">
            <a:avLst/>
          </a:prstGeom>
        </p:spPr>
      </p:pic>
    </p:spTree>
    <p:extLst>
      <p:ext uri="{BB962C8B-B14F-4D97-AF65-F5344CB8AC3E}">
        <p14:creationId xmlns:p14="http://schemas.microsoft.com/office/powerpoint/2010/main" val="2328038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Nutrition security:</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544042"/>
            <a:ext cx="9410701" cy="1325562"/>
          </a:xfrm>
        </p:spPr>
        <p:txBody>
          <a:bodyPr>
            <a:normAutofit fontScale="92500" lnSpcReduction="10000"/>
          </a:bodyPr>
          <a:lstStyle/>
          <a:p>
            <a:pPr marL="0" indent="0">
              <a:buNone/>
            </a:pPr>
            <a:r>
              <a:rPr lang="en-US" sz="3600" dirty="0">
                <a:latin typeface="HelveticaNeueLT Std Lt Cn" panose="020B0406020202030204" pitchFamily="34" charset="0"/>
              </a:rPr>
              <a:t>Ensuring all Americans have consistent and equitable access to healthy, safe, and affordable foods essential for optimal health and well-being</a:t>
            </a:r>
          </a:p>
          <a:p>
            <a:pPr marL="0" indent="0">
              <a:buNone/>
            </a:pPr>
            <a:endParaRPr lang="en-US" sz="3600"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4A6AF1D9-CAA7-0E23-A22D-3B6A3ED9EE8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207455"/>
            <a:ext cx="3346882" cy="2321511"/>
          </a:xfrm>
          <a:prstGeom prst="rect">
            <a:avLst/>
          </a:prstGeom>
        </p:spPr>
      </p:pic>
      <p:pic>
        <p:nvPicPr>
          <p:cNvPr id="6" name="Picture 4" descr="Is Your Child Not Eating Lunch at School? Try These School Lunch Ideas —  Crystal Karges Nutrition - Registered Dietitian Nutritionist in San Diego,  CA">
            <a:extLst>
              <a:ext uri="{FF2B5EF4-FFF2-40B4-BE49-F238E27FC236}">
                <a16:creationId xmlns:a16="http://schemas.microsoft.com/office/drawing/2014/main" id="{A12C0012-F02D-FE34-9D89-14C5C25B559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297576" y="3207455"/>
            <a:ext cx="2798424" cy="2321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38859F-A1A5-0E06-5AB6-A55488F94A3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06733" y="3207455"/>
            <a:ext cx="2785267" cy="2321511"/>
          </a:xfrm>
          <a:prstGeom prst="rect">
            <a:avLst/>
          </a:prstGeom>
        </p:spPr>
      </p:pic>
      <p:pic>
        <p:nvPicPr>
          <p:cNvPr id="8" name="Picture 14" descr="Nutrition Assistance - JFSSD">
            <a:extLst>
              <a:ext uri="{FF2B5EF4-FFF2-40B4-BE49-F238E27FC236}">
                <a16:creationId xmlns:a16="http://schemas.microsoft.com/office/drawing/2014/main" id="{F9A1F5F3-AEB2-DAEE-EF1C-55B4CD29821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96000" y="3207456"/>
            <a:ext cx="3346882" cy="232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61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957277" y="1260626"/>
            <a:ext cx="5054049" cy="4088478"/>
          </a:xfrm>
        </p:spPr>
        <p:txBody>
          <a:bodyPr>
            <a:normAutofit/>
          </a:bodyPr>
          <a:lstStyle/>
          <a:p>
            <a:r>
              <a:rPr lang="en-US" dirty="0">
                <a:latin typeface="HelveticaNeueLT Std Med Cn" panose="020B0804020202020204" pitchFamily="34" charset="0"/>
              </a:rPr>
              <a:t>1 </a:t>
            </a:r>
            <a:r>
              <a:rPr lang="en-US" dirty="0">
                <a:latin typeface="HelveticaNeueLT Std Lt Cn" panose="020B0406020202030204" pitchFamily="34" charset="0"/>
              </a:rPr>
              <a:t>in</a:t>
            </a:r>
            <a:r>
              <a:rPr lang="en-US" dirty="0">
                <a:latin typeface="HelveticaNeueLT Std Med Cn" panose="020B0804020202020204" pitchFamily="34" charset="0"/>
              </a:rPr>
              <a:t> 4 Americans </a:t>
            </a:r>
            <a:r>
              <a:rPr lang="en-US" dirty="0">
                <a:latin typeface="HelveticaNeueLT Std Lt Cn" panose="020B0406020202030204" pitchFamily="34" charset="0"/>
              </a:rPr>
              <a:t>is served by one of </a:t>
            </a:r>
            <a:r>
              <a:rPr lang="en-US" dirty="0">
                <a:latin typeface="HelveticaNeueLT Std Med Cn" panose="020B0804020202020204" pitchFamily="34" charset="0"/>
              </a:rPr>
              <a:t>USDA’s 15 nutrition assistance programs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D368142E-C7A8-9C4E-F636-BECD29A08F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6072816" y="623289"/>
            <a:ext cx="3059592" cy="2550160"/>
          </a:xfrm>
          <a:prstGeom prst="rect">
            <a:avLst/>
          </a:prstGeom>
        </p:spPr>
      </p:pic>
      <p:pic>
        <p:nvPicPr>
          <p:cNvPr id="8" name="Picture 7">
            <a:extLst>
              <a:ext uri="{FF2B5EF4-FFF2-40B4-BE49-F238E27FC236}">
                <a16:creationId xmlns:a16="http://schemas.microsoft.com/office/drawing/2014/main" id="{86C8638F-8B94-F3B5-DD0D-3CF1E8F4B6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132408" y="627413"/>
            <a:ext cx="3059592" cy="2550160"/>
          </a:xfrm>
          <a:prstGeom prst="rect">
            <a:avLst/>
          </a:prstGeom>
        </p:spPr>
      </p:pic>
      <p:pic>
        <p:nvPicPr>
          <p:cNvPr id="10" name="Picture 9">
            <a:extLst>
              <a:ext uri="{FF2B5EF4-FFF2-40B4-BE49-F238E27FC236}">
                <a16:creationId xmlns:a16="http://schemas.microsoft.com/office/drawing/2014/main" id="{E4488E4B-F458-B2A7-457C-BE1F88AB52B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72816" y="3164764"/>
            <a:ext cx="3059592" cy="2550160"/>
          </a:xfrm>
          <a:prstGeom prst="rect">
            <a:avLst/>
          </a:prstGeom>
        </p:spPr>
      </p:pic>
      <p:pic>
        <p:nvPicPr>
          <p:cNvPr id="12" name="Picture 11">
            <a:extLst>
              <a:ext uri="{FF2B5EF4-FFF2-40B4-BE49-F238E27FC236}">
                <a16:creationId xmlns:a16="http://schemas.microsoft.com/office/drawing/2014/main" id="{1DF57B35-9D45-2969-C499-4D5FCC5A22A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32408" y="3162713"/>
            <a:ext cx="3059592" cy="2550160"/>
          </a:xfrm>
          <a:prstGeom prst="rect">
            <a:avLst/>
          </a:prstGeom>
        </p:spPr>
      </p:pic>
    </p:spTree>
    <p:extLst>
      <p:ext uri="{BB962C8B-B14F-4D97-AF65-F5344CB8AC3E}">
        <p14:creationId xmlns:p14="http://schemas.microsoft.com/office/powerpoint/2010/main" val="1582920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585500"/>
            <a:ext cx="5250781" cy="2184661"/>
          </a:xfrm>
        </p:spPr>
        <p:txBody>
          <a:bodyPr>
            <a:normAutofit/>
          </a:bodyPr>
          <a:lstStyle/>
          <a:p>
            <a:r>
              <a:rPr lang="en-US" dirty="0">
                <a:latin typeface="HelveticaNeueLT Std Med Cn" panose="020B0804020202020204" pitchFamily="34" charset="0"/>
              </a:rPr>
              <a:t>Uniquely positioned to impact food and nutrition security</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9" y="2935883"/>
            <a:ext cx="9410701" cy="2563769"/>
          </a:xfrm>
        </p:spPr>
        <p:txBody>
          <a:bodyPr/>
          <a:lstStyle/>
          <a:p>
            <a:r>
              <a:rPr lang="en-US" sz="3200" dirty="0">
                <a:latin typeface="HelveticaNeueLT Std Lt Cn" panose="020B0406020202030204" pitchFamily="34" charset="0"/>
              </a:rPr>
              <a:t>Nutrition assistance programs </a:t>
            </a:r>
          </a:p>
          <a:p>
            <a:r>
              <a:rPr lang="en-US" sz="3200" dirty="0">
                <a:latin typeface="HelveticaNeueLT Std Lt Cn" panose="020B0406020202030204" pitchFamily="34" charset="0"/>
              </a:rPr>
              <a:t>Dietary Guidelines and MyPlate</a:t>
            </a:r>
          </a:p>
          <a:p>
            <a:r>
              <a:rPr lang="en-US" sz="3200" dirty="0">
                <a:latin typeface="HelveticaNeueLT Std Lt Cn" panose="020B0406020202030204" pitchFamily="34" charset="0"/>
              </a:rPr>
              <a:t>Nutrition education and promotion</a:t>
            </a:r>
          </a:p>
          <a:p>
            <a:r>
              <a:rPr lang="en-US" sz="3200" dirty="0">
                <a:latin typeface="HelveticaNeueLT Std Lt Cn" panose="020B0406020202030204" pitchFamily="34" charset="0"/>
              </a:rPr>
              <a:t>Other USDA equities</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A picture containing text, person, indoor&#10;&#10;Description automatically generated">
            <a:extLst>
              <a:ext uri="{FF2B5EF4-FFF2-40B4-BE49-F238E27FC236}">
                <a16:creationId xmlns:a16="http://schemas.microsoft.com/office/drawing/2014/main" id="{D3247222-5F9D-7A37-7B88-13BD354BB8F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521147" y="-21782"/>
            <a:ext cx="3670853" cy="6138729"/>
          </a:xfrm>
          <a:prstGeom prst="rect">
            <a:avLst/>
          </a:prstGeom>
        </p:spPr>
      </p:pic>
    </p:spTree>
    <p:extLst>
      <p:ext uri="{BB962C8B-B14F-4D97-AF65-F5344CB8AC3E}">
        <p14:creationId xmlns:p14="http://schemas.microsoft.com/office/powerpoint/2010/main" val="170584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BEAD2722-1789-C4F7-D6F1-5BFAA8209C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7888" y="719120"/>
            <a:ext cx="4750715" cy="1454799"/>
          </a:xfrm>
          <a:prstGeom prst="rect">
            <a:avLst/>
          </a:prstGeom>
        </p:spPr>
      </p:pic>
      <p:pic>
        <p:nvPicPr>
          <p:cNvPr id="12" name="Picture 11">
            <a:extLst>
              <a:ext uri="{FF2B5EF4-FFF2-40B4-BE49-F238E27FC236}">
                <a16:creationId xmlns:a16="http://schemas.microsoft.com/office/drawing/2014/main" id="{3AF7F559-F67E-D2C8-54C9-30010ABEA0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01439" y="697551"/>
            <a:ext cx="4750715" cy="1623127"/>
          </a:xfrm>
          <a:prstGeom prst="rect">
            <a:avLst/>
          </a:prstGeom>
        </p:spPr>
      </p:pic>
      <p:pic>
        <p:nvPicPr>
          <p:cNvPr id="13" name="Picture 12">
            <a:extLst>
              <a:ext uri="{FF2B5EF4-FFF2-40B4-BE49-F238E27FC236}">
                <a16:creationId xmlns:a16="http://schemas.microsoft.com/office/drawing/2014/main" id="{FF7F59BB-0964-F20A-154B-7283C625AC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888" y="2977829"/>
            <a:ext cx="4750714" cy="1668141"/>
          </a:xfrm>
          <a:prstGeom prst="rect">
            <a:avLst/>
          </a:prstGeom>
        </p:spPr>
      </p:pic>
      <p:pic>
        <p:nvPicPr>
          <p:cNvPr id="14" name="Picture 13">
            <a:extLst>
              <a:ext uri="{FF2B5EF4-FFF2-40B4-BE49-F238E27FC236}">
                <a16:creationId xmlns:a16="http://schemas.microsoft.com/office/drawing/2014/main" id="{A15E41D4-17DE-645B-0CC5-2C81E916B7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1439" y="2977829"/>
            <a:ext cx="4750714" cy="1664323"/>
          </a:xfrm>
          <a:prstGeom prst="rect">
            <a:avLst/>
          </a:prstGeom>
        </p:spPr>
      </p:pic>
      <p:sp>
        <p:nvSpPr>
          <p:cNvPr id="15" name="TextBox 14">
            <a:extLst>
              <a:ext uri="{FF2B5EF4-FFF2-40B4-BE49-F238E27FC236}">
                <a16:creationId xmlns:a16="http://schemas.microsoft.com/office/drawing/2014/main" id="{FB6ACEF2-6552-2AFC-62D8-CDE4F8BA1CA0}"/>
              </a:ext>
            </a:extLst>
          </p:cNvPr>
          <p:cNvSpPr txBox="1"/>
          <p:nvPr/>
        </p:nvSpPr>
        <p:spPr>
          <a:xfrm>
            <a:off x="697888" y="2274935"/>
            <a:ext cx="5956662"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dirty="0">
                <a:solidFill>
                  <a:srgbClr val="000000"/>
                </a:solidFill>
                <a:effectLst/>
                <a:latin typeface="HelveticaNeueLT Std Lt Cn" panose="020B0406020202030204" pitchFamily="34" charset="0"/>
              </a:rPr>
              <a:t>Providing Nutrition </a:t>
            </a:r>
            <a:r>
              <a:rPr lang="en-US" dirty="0">
                <a:solidFill>
                  <a:srgbClr val="000000"/>
                </a:solidFill>
                <a:latin typeface="HelveticaNeueLT Std Lt Cn" panose="020B0406020202030204" pitchFamily="34" charset="0"/>
              </a:rPr>
              <a:t>S</a:t>
            </a:r>
            <a:r>
              <a:rPr lang="en-US" dirty="0">
                <a:solidFill>
                  <a:srgbClr val="000000"/>
                </a:solidFill>
                <a:effectLst/>
                <a:latin typeface="HelveticaNeueLT Std Lt Cn" panose="020B0406020202030204" pitchFamily="34" charset="0"/>
              </a:rPr>
              <a:t>upport from Pregnancy to Birth and </a:t>
            </a:r>
            <a:r>
              <a:rPr lang="en-US" dirty="0">
                <a:solidFill>
                  <a:srgbClr val="000000"/>
                </a:solidFill>
                <a:latin typeface="HelveticaNeueLT Std Lt Cn" panose="020B0406020202030204" pitchFamily="34" charset="0"/>
              </a:rPr>
              <a:t>B</a:t>
            </a:r>
            <a:r>
              <a:rPr lang="en-US" dirty="0">
                <a:solidFill>
                  <a:srgbClr val="000000"/>
                </a:solidFill>
                <a:effectLst/>
                <a:latin typeface="HelveticaNeueLT Std Lt Cn" panose="020B0406020202030204" pitchFamily="34" charset="0"/>
              </a:rPr>
              <a:t>eyond</a:t>
            </a:r>
          </a:p>
        </p:txBody>
      </p:sp>
      <p:sp>
        <p:nvSpPr>
          <p:cNvPr id="16" name="TextBox 15">
            <a:extLst>
              <a:ext uri="{FF2B5EF4-FFF2-40B4-BE49-F238E27FC236}">
                <a16:creationId xmlns:a16="http://schemas.microsoft.com/office/drawing/2014/main" id="{E0E404BC-EC31-E5E0-0F7F-EE7E2AD36A7B}"/>
              </a:ext>
            </a:extLst>
          </p:cNvPr>
          <p:cNvSpPr txBox="1"/>
          <p:nvPr/>
        </p:nvSpPr>
        <p:spPr>
          <a:xfrm>
            <a:off x="6401439" y="2352526"/>
            <a:ext cx="5956662"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dirty="0">
                <a:solidFill>
                  <a:srgbClr val="000000"/>
                </a:solidFill>
                <a:effectLst/>
                <a:latin typeface="HelveticaNeueLT Std Lt Cn" panose="020B0406020202030204" pitchFamily="34" charset="0"/>
              </a:rPr>
              <a:t>Connecting All Americans with Healthy, Safe, Affordable Food</a:t>
            </a:r>
          </a:p>
        </p:txBody>
      </p:sp>
      <p:sp>
        <p:nvSpPr>
          <p:cNvPr id="17" name="TextBox 16">
            <a:extLst>
              <a:ext uri="{FF2B5EF4-FFF2-40B4-BE49-F238E27FC236}">
                <a16:creationId xmlns:a16="http://schemas.microsoft.com/office/drawing/2014/main" id="{21BE647E-FF76-A101-6969-B39F523DD023}"/>
              </a:ext>
            </a:extLst>
          </p:cNvPr>
          <p:cNvSpPr txBox="1"/>
          <p:nvPr/>
        </p:nvSpPr>
        <p:spPr>
          <a:xfrm>
            <a:off x="697888" y="4759941"/>
            <a:ext cx="4750714" cy="64633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dirty="0">
                <a:solidFill>
                  <a:srgbClr val="000000"/>
                </a:solidFill>
                <a:effectLst/>
                <a:latin typeface="HelveticaNeueLT Std Lt Cn" panose="020B0406020202030204" pitchFamily="34" charset="0"/>
              </a:rPr>
              <a:t>Developing, Translating, and Enacting Nutrition Science Through Partnership</a:t>
            </a:r>
          </a:p>
        </p:txBody>
      </p:sp>
      <p:sp>
        <p:nvSpPr>
          <p:cNvPr id="18" name="TextBox 17">
            <a:extLst>
              <a:ext uri="{FF2B5EF4-FFF2-40B4-BE49-F238E27FC236}">
                <a16:creationId xmlns:a16="http://schemas.microsoft.com/office/drawing/2014/main" id="{316168E5-16F2-DE2D-5344-D2DCD6A66B22}"/>
              </a:ext>
            </a:extLst>
          </p:cNvPr>
          <p:cNvSpPr txBox="1"/>
          <p:nvPr/>
        </p:nvSpPr>
        <p:spPr>
          <a:xfrm>
            <a:off x="6339035" y="4785758"/>
            <a:ext cx="5956662" cy="64633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dirty="0">
                <a:solidFill>
                  <a:srgbClr val="000000"/>
                </a:solidFill>
                <a:effectLst/>
                <a:latin typeface="HelveticaNeueLT Std Lt Cn" panose="020B0406020202030204" pitchFamily="34" charset="0"/>
              </a:rPr>
              <a:t>Prioritizing Equity Every Step of the Way</a:t>
            </a:r>
          </a:p>
          <a:p>
            <a:pPr algn="l"/>
            <a:endParaRPr lang="en-US" dirty="0">
              <a:solidFill>
                <a:srgbClr val="000000"/>
              </a:solidFill>
              <a:effectLst/>
              <a:latin typeface="HelveticaNeueLT Std Lt Cn" panose="020B0406020202030204" pitchFamily="34" charset="0"/>
            </a:endParaRPr>
          </a:p>
        </p:txBody>
      </p:sp>
      <p:sp>
        <p:nvSpPr>
          <p:cNvPr id="19" name="TextBox 18">
            <a:extLst>
              <a:ext uri="{FF2B5EF4-FFF2-40B4-BE49-F238E27FC236}">
                <a16:creationId xmlns:a16="http://schemas.microsoft.com/office/drawing/2014/main" id="{02EA7F2B-7EC5-78A0-1EC2-2C4D8E683A9A}"/>
              </a:ext>
            </a:extLst>
          </p:cNvPr>
          <p:cNvSpPr txBox="1"/>
          <p:nvPr/>
        </p:nvSpPr>
        <p:spPr>
          <a:xfrm>
            <a:off x="3408313" y="5991194"/>
            <a:ext cx="5375373" cy="461665"/>
          </a:xfrm>
          <a:prstGeom prst="rect">
            <a:avLst/>
          </a:prstGeom>
          <a:noFill/>
        </p:spPr>
        <p:txBody>
          <a:bodyPr wrap="square">
            <a:spAutoFit/>
          </a:bodyPr>
          <a:lstStyle/>
          <a:p>
            <a:r>
              <a:rPr lang="en-US" sz="2400" dirty="0">
                <a:latin typeface="HelveticaNeueLT Std Lt Cn" panose="020B0406020202030204" pitchFamily="34" charset="0"/>
              </a:rPr>
              <a:t>https://www.usda.gov/nutrition-security</a:t>
            </a:r>
            <a:endParaRPr lang="en-US" sz="2200" dirty="0">
              <a:latin typeface="HelveticaNeueLT Std Lt Cn" panose="020B0406020202030204" pitchFamily="34" charset="0"/>
            </a:endParaRPr>
          </a:p>
        </p:txBody>
      </p:sp>
    </p:spTree>
    <p:extLst>
      <p:ext uri="{BB962C8B-B14F-4D97-AF65-F5344CB8AC3E}">
        <p14:creationId xmlns:p14="http://schemas.microsoft.com/office/powerpoint/2010/main" val="356926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Title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AF7659E2-23CA-E142-F014-563A7F9550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192000" cy="6873129"/>
          </a:xfrm>
          <a:prstGeom prst="rect">
            <a:avLst/>
          </a:prstGeom>
        </p:spPr>
      </p:pic>
    </p:spTree>
    <p:extLst>
      <p:ext uri="{BB962C8B-B14F-4D97-AF65-F5344CB8AC3E}">
        <p14:creationId xmlns:p14="http://schemas.microsoft.com/office/powerpoint/2010/main" val="2218111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457683" y="2310714"/>
            <a:ext cx="4498630" cy="1378348"/>
          </a:xfrm>
        </p:spPr>
        <p:txBody>
          <a:bodyPr>
            <a:normAutofit/>
          </a:bodyPr>
          <a:lstStyle/>
          <a:p>
            <a:pPr algn="r"/>
            <a:r>
              <a:rPr lang="en-US" dirty="0">
                <a:latin typeface="HelveticaNeueLT Std Med Cn" panose="020B0804020202020204" pitchFamily="34" charset="0"/>
              </a:rPr>
              <a:t>SNAP benefits increased by 21%</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484116E5-7DAE-3289-F077-62946D06D0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08104" y="0"/>
            <a:ext cx="6983894" cy="6027197"/>
          </a:xfrm>
          <a:prstGeom prst="rect">
            <a:avLst/>
          </a:prstGeom>
        </p:spPr>
      </p:pic>
    </p:spTree>
    <p:extLst>
      <p:ext uri="{BB962C8B-B14F-4D97-AF65-F5344CB8AC3E}">
        <p14:creationId xmlns:p14="http://schemas.microsoft.com/office/powerpoint/2010/main" val="4212973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Title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8BDB5007-3DBF-5735-FFED-B4C9C6D936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18" y="0"/>
            <a:ext cx="12165164" cy="6858000"/>
          </a:xfrm>
          <a:prstGeom prst="rect">
            <a:avLst/>
          </a:prstGeom>
        </p:spPr>
      </p:pic>
    </p:spTree>
    <p:extLst>
      <p:ext uri="{BB962C8B-B14F-4D97-AF65-F5344CB8AC3E}">
        <p14:creationId xmlns:p14="http://schemas.microsoft.com/office/powerpoint/2010/main" val="46061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4749899"/>
            <a:ext cx="9838099" cy="977801"/>
          </a:xfrm>
        </p:spPr>
        <p:txBody>
          <a:bodyPr>
            <a:normAutofit fontScale="70000" lnSpcReduction="20000"/>
          </a:bodyPr>
          <a:lstStyle/>
          <a:p>
            <a:r>
              <a:rPr lang="en-US" sz="5000" dirty="0">
                <a:latin typeface="HelveticaNeueLT Std Med Cn" panose="020B0804020202020204" pitchFamily="34" charset="0"/>
              </a:rPr>
              <a:t>Is there a path for healthy and sustainable diets for all?  </a:t>
            </a:r>
            <a:br>
              <a:rPr lang="en-US" sz="3600" dirty="0">
                <a:latin typeface="HelveticaNeueLT Std Med Cn" panose="020B0804020202020204" pitchFamily="34" charset="0"/>
              </a:rPr>
            </a:br>
            <a:endParaRPr lang="en-US" sz="3600" dirty="0">
              <a:latin typeface="HelveticaNeueLT Std Med Cn" panose="020B0804020202020204" pitchFamily="34" charset="0"/>
            </a:endParaRP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
        <p:nvSpPr>
          <p:cNvPr id="2" name="Subtitle 2">
            <a:extLst>
              <a:ext uri="{FF2B5EF4-FFF2-40B4-BE49-F238E27FC236}">
                <a16:creationId xmlns:a16="http://schemas.microsoft.com/office/drawing/2014/main" id="{29CD747B-A180-F008-DBA3-50CECEBF1399}"/>
              </a:ext>
            </a:extLst>
          </p:cNvPr>
          <p:cNvSpPr txBox="1">
            <a:spLocks/>
          </p:cNvSpPr>
          <p:nvPr/>
        </p:nvSpPr>
        <p:spPr>
          <a:xfrm>
            <a:off x="1524000" y="5717389"/>
            <a:ext cx="9144000" cy="879444"/>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latin typeface="HelveticaNeueLT Std Med Cn" panose="020B0804020202020204" pitchFamily="34" charset="0"/>
              </a:rPr>
              <a:t>Walter C. Willett, MD, DrPH</a:t>
            </a:r>
          </a:p>
          <a:p>
            <a:r>
              <a:rPr lang="en-US" sz="5000" dirty="0">
                <a:latin typeface="HelveticaNeueLT Std Med Cn" panose="020B0804020202020204" pitchFamily="34" charset="0"/>
              </a:rPr>
              <a:t>Department of Nutrition, Harvard T. H. Chan School of Public Health</a:t>
            </a:r>
          </a:p>
        </p:txBody>
      </p:sp>
    </p:spTree>
    <p:extLst>
      <p:ext uri="{BB962C8B-B14F-4D97-AF65-F5344CB8AC3E}">
        <p14:creationId xmlns:p14="http://schemas.microsoft.com/office/powerpoint/2010/main" val="725651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10" name="Picture 4" descr="The Field Report: Tom Vilsack on How the USDA Can Transform the Food System  | Civil Eats">
            <a:extLst>
              <a:ext uri="{FF2B5EF4-FFF2-40B4-BE49-F238E27FC236}">
                <a16:creationId xmlns:a16="http://schemas.microsoft.com/office/drawing/2014/main" id="{A1826CA6-13D5-560B-595A-7AE1FFA3E39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2"/>
          <a:stretch/>
        </p:blipFill>
        <p:spPr bwMode="auto">
          <a:xfrm>
            <a:off x="6409013" y="218479"/>
            <a:ext cx="5009283" cy="544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pt. of Agriculture on Twitter: &quot;Join @SecVilsack LIVE tomorrow June 1, at  11:30 AM ET, where he will announce USDA's framework for shoring up the food  supply chain and transforming the food">
            <a:extLst>
              <a:ext uri="{FF2B5EF4-FFF2-40B4-BE49-F238E27FC236}">
                <a16:creationId xmlns:a16="http://schemas.microsoft.com/office/drawing/2014/main" id="{AAB8219B-7576-D358-766A-98A7F0CFCE5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54195" y="218479"/>
            <a:ext cx="5009283" cy="544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55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16" name="Picture 2">
            <a:extLst>
              <a:ext uri="{FF2B5EF4-FFF2-40B4-BE49-F238E27FC236}">
                <a16:creationId xmlns:a16="http://schemas.microsoft.com/office/drawing/2014/main" id="{6EE341F1-B006-0B0C-69BC-B0E1DB4801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102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Critical recent changes to SNAP-Ed</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5155096" y="1825625"/>
            <a:ext cx="6198703" cy="3982064"/>
          </a:xfrm>
        </p:spPr>
        <p:txBody>
          <a:bodyPr>
            <a:normAutofit/>
          </a:bodyPr>
          <a:lstStyle/>
          <a:p>
            <a:r>
              <a:rPr lang="en-US" dirty="0">
                <a:latin typeface="HelveticaNeueLT Std Lt Cn" panose="020B0406020202030204" pitchFamily="34" charset="0"/>
              </a:rPr>
              <a:t>Creating a new Nutrition Education Branch in SNAP to support SNAP-Ed</a:t>
            </a:r>
          </a:p>
          <a:p>
            <a:r>
              <a:rPr lang="en-US" dirty="0">
                <a:latin typeface="HelveticaNeueLT Std Lt Cn" panose="020B0406020202030204" pitchFamily="34" charset="0"/>
              </a:rPr>
              <a:t>Improving data collection</a:t>
            </a:r>
          </a:p>
          <a:p>
            <a:r>
              <a:rPr lang="en-US" dirty="0">
                <a:latin typeface="HelveticaNeueLT Std Lt Cn" panose="020B0406020202030204" pitchFamily="34" charset="0"/>
              </a:rPr>
              <a:t>Establishing a National license for the Program Evaluation and Reporting Systems or N-PEARS for short</a:t>
            </a:r>
          </a:p>
          <a:p>
            <a:r>
              <a:rPr lang="en-US" dirty="0">
                <a:latin typeface="HelveticaNeueLT Std Lt Cn" panose="020B0406020202030204" pitchFamily="34" charset="0"/>
              </a:rPr>
              <a:t>Encouraging maximum flexibility in the use of policy, systems, and environmental change approaches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descr="Logo celebrating 30 years of SNAP-Ed&#10;&#10;Description automatically generated with medium confidence">
            <a:extLst>
              <a:ext uri="{FF2B5EF4-FFF2-40B4-BE49-F238E27FC236}">
                <a16:creationId xmlns:a16="http://schemas.microsoft.com/office/drawing/2014/main" id="{C22B0EAE-D5E2-0A03-7C32-356F4ECB72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596"/>
          <a:stretch/>
        </p:blipFill>
        <p:spPr>
          <a:xfrm>
            <a:off x="0" y="1825625"/>
            <a:ext cx="4926023" cy="5032375"/>
          </a:xfrm>
          <a:prstGeom prst="rect">
            <a:avLst/>
          </a:prstGeom>
        </p:spPr>
      </p:pic>
    </p:spTree>
    <p:extLst>
      <p:ext uri="{BB962C8B-B14F-4D97-AF65-F5344CB8AC3E}">
        <p14:creationId xmlns:p14="http://schemas.microsoft.com/office/powerpoint/2010/main" val="2497751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AB19C480-C9F7-CB2B-DC72-41BF89DB85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8" y="0"/>
            <a:ext cx="12165164" cy="6858000"/>
          </a:xfrm>
          <a:prstGeom prst="rect">
            <a:avLst/>
          </a:prstGeom>
        </p:spPr>
      </p:pic>
    </p:spTree>
    <p:extLst>
      <p:ext uri="{BB962C8B-B14F-4D97-AF65-F5344CB8AC3E}">
        <p14:creationId xmlns:p14="http://schemas.microsoft.com/office/powerpoint/2010/main" val="118797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Title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USDA protecting, empowering Indigenous food ways - Indian Country Today">
            <a:extLst>
              <a:ext uri="{FF2B5EF4-FFF2-40B4-BE49-F238E27FC236}">
                <a16:creationId xmlns:a16="http://schemas.microsoft.com/office/drawing/2014/main" id="{C275F1E0-3040-D2F5-1296-32E1DD84B02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22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normAutofit/>
          </a:bodyPr>
          <a:lstStyle/>
          <a:p>
            <a:r>
              <a:rPr lang="en-US" dirty="0">
                <a:latin typeface="HelveticaNeueLT Std Med Cn" panose="020B0804020202020204" pitchFamily="34" charset="0"/>
              </a:rPr>
              <a:t>White House Conference on Hunger, Nutrition, and Health</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5CBDDFB8-7CC0-5A1D-EC70-B8ECF75D9C7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45156" y="1967867"/>
            <a:ext cx="4101688" cy="3468782"/>
          </a:xfrm>
          <a:prstGeom prst="rect">
            <a:avLst/>
          </a:prstGeom>
        </p:spPr>
      </p:pic>
      <p:pic>
        <p:nvPicPr>
          <p:cNvPr id="8" name="Picture 7">
            <a:extLst>
              <a:ext uri="{FF2B5EF4-FFF2-40B4-BE49-F238E27FC236}">
                <a16:creationId xmlns:a16="http://schemas.microsoft.com/office/drawing/2014/main" id="{21870059-2719-9B6A-D849-E35197DA80D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096" y="1967867"/>
            <a:ext cx="4101689" cy="3468771"/>
          </a:xfrm>
          <a:prstGeom prst="rect">
            <a:avLst/>
          </a:prstGeom>
        </p:spPr>
      </p:pic>
      <p:pic>
        <p:nvPicPr>
          <p:cNvPr id="10" name="Picture 9" descr="A group of people sitting in chairs&#10;&#10;Description automatically generated">
            <a:extLst>
              <a:ext uri="{FF2B5EF4-FFF2-40B4-BE49-F238E27FC236}">
                <a16:creationId xmlns:a16="http://schemas.microsoft.com/office/drawing/2014/main" id="{35A242D4-8F2B-9380-5658-9C892B81C21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146843" y="1967867"/>
            <a:ext cx="4101687" cy="3468772"/>
          </a:xfrm>
          <a:prstGeom prst="rect">
            <a:avLst/>
          </a:prstGeom>
        </p:spPr>
      </p:pic>
    </p:spTree>
    <p:extLst>
      <p:ext uri="{BB962C8B-B14F-4D97-AF65-F5344CB8AC3E}">
        <p14:creationId xmlns:p14="http://schemas.microsoft.com/office/powerpoint/2010/main" val="3989372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328096"/>
            <a:ext cx="9410700" cy="1325563"/>
          </a:xfrm>
        </p:spPr>
        <p:txBody>
          <a:bodyPr>
            <a:normAutofit/>
          </a:bodyPr>
          <a:lstStyle/>
          <a:p>
            <a:r>
              <a:rPr lang="en-US" dirty="0">
                <a:latin typeface="HelveticaNeueLT Std Med Cn" panose="020B0804020202020204" pitchFamily="34" charset="0"/>
              </a:rPr>
              <a:t>National Strategy</a:t>
            </a:r>
            <a:br>
              <a:rPr lang="en-US" dirty="0">
                <a:latin typeface="HelveticaNeueLT Std Med Cn" panose="020B0804020202020204" pitchFamily="34" charset="0"/>
              </a:rPr>
            </a:br>
            <a:r>
              <a:rPr lang="en-US" dirty="0">
                <a:latin typeface="HelveticaNeueLT Std Med Cn" panose="020B0804020202020204" pitchFamily="34" charset="0"/>
              </a:rPr>
              <a:t>-Five Pillars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944720"/>
            <a:ext cx="9410701" cy="3703638"/>
          </a:xfrm>
        </p:spPr>
        <p:txBody>
          <a:bodyPr>
            <a:normAutofit/>
          </a:bodyPr>
          <a:lstStyle/>
          <a:p>
            <a:r>
              <a:rPr lang="en-US" sz="3200" dirty="0">
                <a:latin typeface="HelveticaNeueLT Std Lt Cn" panose="020B0406020202030204" pitchFamily="34" charset="0"/>
              </a:rPr>
              <a:t>Improve food access and affordability</a:t>
            </a:r>
          </a:p>
          <a:p>
            <a:r>
              <a:rPr lang="en-US" sz="3200" dirty="0">
                <a:latin typeface="HelveticaNeueLT Std Lt Cn" panose="020B0406020202030204" pitchFamily="34" charset="0"/>
              </a:rPr>
              <a:t>Integrate nutrition and health</a:t>
            </a:r>
          </a:p>
          <a:p>
            <a:r>
              <a:rPr lang="en-US" sz="3200" dirty="0">
                <a:latin typeface="HelveticaNeueLT Std Lt Cn" panose="020B0406020202030204" pitchFamily="34" charset="0"/>
              </a:rPr>
              <a:t>Empower all consumers to make and </a:t>
            </a:r>
            <a:br>
              <a:rPr lang="en-US" sz="3200" dirty="0">
                <a:latin typeface="HelveticaNeueLT Std Lt Cn" panose="020B0406020202030204" pitchFamily="34" charset="0"/>
              </a:rPr>
            </a:br>
            <a:r>
              <a:rPr lang="en-US" sz="3200" dirty="0">
                <a:latin typeface="HelveticaNeueLT Std Lt Cn" panose="020B0406020202030204" pitchFamily="34" charset="0"/>
              </a:rPr>
              <a:t>have access to healthy choices</a:t>
            </a:r>
          </a:p>
          <a:p>
            <a:r>
              <a:rPr lang="en-US" sz="3200" dirty="0">
                <a:latin typeface="HelveticaNeueLT Std Lt Cn" panose="020B0406020202030204" pitchFamily="34" charset="0"/>
              </a:rPr>
              <a:t>Support physical activity for all</a:t>
            </a:r>
          </a:p>
          <a:p>
            <a:r>
              <a:rPr lang="en-US" sz="3200" dirty="0">
                <a:latin typeface="HelveticaNeueLT Std Lt Cn" panose="020B0406020202030204" pitchFamily="34" charset="0"/>
              </a:rPr>
              <a:t>Enhance nutrition and food research</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10" descr="White House Conference on Hunger, Nutrition, and Health | health.gov">
            <a:extLst>
              <a:ext uri="{FF2B5EF4-FFF2-40B4-BE49-F238E27FC236}">
                <a16:creationId xmlns:a16="http://schemas.microsoft.com/office/drawing/2014/main" id="{E0030B19-4D59-6B69-97EA-EF09D084B66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947" y="275120"/>
            <a:ext cx="3234266" cy="1512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den-Harris administration releases national strategy on hunger, nutrition,  and health – Produce Blue Book">
            <a:extLst>
              <a:ext uri="{FF2B5EF4-FFF2-40B4-BE49-F238E27FC236}">
                <a16:creationId xmlns:a16="http://schemas.microsoft.com/office/drawing/2014/main" id="{3B328B3C-4EBF-4F1C-FB1C-F97BF792AA4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952"/>
          <a:stretch/>
        </p:blipFill>
        <p:spPr bwMode="auto">
          <a:xfrm>
            <a:off x="8508113" y="2028867"/>
            <a:ext cx="3321935" cy="410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47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5591605" y="3604113"/>
            <a:ext cx="6004047" cy="1325563"/>
          </a:xfrm>
        </p:spPr>
        <p:txBody>
          <a:bodyPr>
            <a:noAutofit/>
          </a:bodyPr>
          <a:lstStyle/>
          <a:p>
            <a:r>
              <a:rPr lang="en-US" sz="3200" dirty="0">
                <a:latin typeface="HelveticaNeueLT Std Med Cn" panose="020B0804020202020204" pitchFamily="34" charset="0"/>
              </a:rPr>
              <a:t>National Strategy Pillar 1: </a:t>
            </a:r>
            <a:br>
              <a:rPr lang="en-US" sz="3200" dirty="0">
                <a:latin typeface="HelveticaNeueLT Std Med Cn" panose="020B0804020202020204" pitchFamily="34" charset="0"/>
              </a:rPr>
            </a:br>
            <a:r>
              <a:rPr lang="en-US" sz="3200" dirty="0">
                <a:latin typeface="HelveticaNeueLT Std Med Cn" panose="020B0804020202020204" pitchFamily="34" charset="0"/>
              </a:rPr>
              <a:t>Improve Food Access &amp; Affordability </a:t>
            </a:r>
          </a:p>
        </p:txBody>
      </p:sp>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A04EF6E4-1E85-4C5E-68D9-C5E4FBA59A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91605" y="285302"/>
            <a:ext cx="6238443" cy="2635729"/>
          </a:xfrm>
          <a:prstGeom prst="rect">
            <a:avLst/>
          </a:prstGeom>
        </p:spPr>
      </p:pic>
      <p:pic>
        <p:nvPicPr>
          <p:cNvPr id="8" name="Picture 2" descr="H:\School Meals\SNA ppt\PICTURES\girl at salad bar.jpg">
            <a:extLst>
              <a:ext uri="{FF2B5EF4-FFF2-40B4-BE49-F238E27FC236}">
                <a16:creationId xmlns:a16="http://schemas.microsoft.com/office/drawing/2014/main" id="{1F02BF3A-CFB2-2E05-FA26-A823FD2C51A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
          <a:stretch/>
        </p:blipFill>
        <p:spPr bwMode="auto">
          <a:xfrm>
            <a:off x="1660808" y="3098438"/>
            <a:ext cx="3575265" cy="2601094"/>
          </a:xfrm>
          <a:prstGeom prst="rect">
            <a:avLst/>
          </a:prstGeom>
          <a:noFill/>
        </p:spPr>
      </p:pic>
      <p:pic>
        <p:nvPicPr>
          <p:cNvPr id="10" name="Content Placeholder 5">
            <a:extLst>
              <a:ext uri="{FF2B5EF4-FFF2-40B4-BE49-F238E27FC236}">
                <a16:creationId xmlns:a16="http://schemas.microsoft.com/office/drawing/2014/main" id="{1EA7BFF5-5D7C-C8E4-0AE8-942F9FA39E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
          <a:stretch/>
        </p:blipFill>
        <p:spPr>
          <a:xfrm>
            <a:off x="1650287" y="293001"/>
            <a:ext cx="3585786" cy="2628030"/>
          </a:xfrm>
          <a:prstGeom prst="rect">
            <a:avLst/>
          </a:prstGeom>
        </p:spPr>
      </p:pic>
    </p:spTree>
    <p:extLst>
      <p:ext uri="{BB962C8B-B14F-4D97-AF65-F5344CB8AC3E}">
        <p14:creationId xmlns:p14="http://schemas.microsoft.com/office/powerpoint/2010/main" val="413751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5689321" y="3743531"/>
            <a:ext cx="6140727" cy="1325563"/>
          </a:xfrm>
        </p:spPr>
        <p:txBody>
          <a:bodyPr/>
          <a:lstStyle/>
          <a:p>
            <a:r>
              <a:rPr lang="en-US" dirty="0">
                <a:latin typeface="HelveticaNeueLT Std Med Cn" panose="020B0804020202020204" pitchFamily="34" charset="0"/>
              </a:rPr>
              <a:t>National Strategy Pillar 2: </a:t>
            </a:r>
            <a:br>
              <a:rPr lang="en-US" dirty="0">
                <a:latin typeface="HelveticaNeueLT Std Med Cn" panose="020B0804020202020204" pitchFamily="34" charset="0"/>
              </a:rPr>
            </a:br>
            <a:r>
              <a:rPr lang="en-US" dirty="0">
                <a:latin typeface="HelveticaNeueLT Std Med Cn" panose="020B0804020202020204" pitchFamily="34" charset="0"/>
              </a:rPr>
              <a:t>Integrate Nutrition &amp; Health</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Project Well lands US$2M to accelerate food-as-medicine nutrition platform">
            <a:extLst>
              <a:ext uri="{FF2B5EF4-FFF2-40B4-BE49-F238E27FC236}">
                <a16:creationId xmlns:a16="http://schemas.microsoft.com/office/drawing/2014/main" id="{D10BA10D-21C9-A048-F3FA-E666AC9D10E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93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359521"/>
            <a:ext cx="5226327" cy="1325563"/>
          </a:xfrm>
        </p:spPr>
        <p:txBody>
          <a:bodyPr>
            <a:normAutofit/>
          </a:bodyPr>
          <a:lstStyle/>
          <a:p>
            <a:r>
              <a:rPr lang="en-US" dirty="0">
                <a:latin typeface="HelveticaNeueLT Std Med Cn" panose="020B0804020202020204" pitchFamily="34" charset="0"/>
              </a:rPr>
              <a:t>National &amp; Regional Healthcare Summits </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795130" y="2316106"/>
            <a:ext cx="6374296" cy="2229540"/>
          </a:xfrm>
        </p:spPr>
        <p:txBody>
          <a:bodyPr>
            <a:normAutofit/>
          </a:bodyPr>
          <a:lstStyle/>
          <a:p>
            <a:r>
              <a:rPr lang="en-US" sz="3200" dirty="0">
                <a:latin typeface="HelveticaNeueLT Std Lt Cn" panose="020B0406020202030204" pitchFamily="34" charset="0"/>
              </a:rPr>
              <a:t>Encourage action and engagement</a:t>
            </a:r>
          </a:p>
          <a:p>
            <a:r>
              <a:rPr lang="en-US" sz="3200" dirty="0">
                <a:latin typeface="HelveticaNeueLT Std Lt Cn" panose="020B0406020202030204" pitchFamily="34" charset="0"/>
              </a:rPr>
              <a:t>Strengthen and build connections</a:t>
            </a:r>
          </a:p>
          <a:p>
            <a:r>
              <a:rPr lang="en-US" sz="3200" dirty="0">
                <a:latin typeface="HelveticaNeueLT Std Lt Cn" panose="020B0406020202030204" pitchFamily="34" charset="0"/>
              </a:rPr>
              <a:t>Raise awareness of USDA equities</a:t>
            </a:r>
          </a:p>
          <a:p>
            <a:r>
              <a:rPr lang="en-US" sz="3200" dirty="0">
                <a:latin typeface="HelveticaNeueLT Std Lt Cn" panose="020B0406020202030204" pitchFamily="34" charset="0"/>
              </a:rPr>
              <a:t>Increase exposure to successful models </a:t>
            </a:r>
          </a:p>
          <a:p>
            <a:endParaRPr lang="en-US" sz="3200"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DBE472B3-4E74-2682-403B-DD1710DC9B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78518" y="0"/>
            <a:ext cx="4713481" cy="1647730"/>
          </a:xfrm>
          <a:prstGeom prst="rect">
            <a:avLst/>
          </a:prstGeom>
        </p:spPr>
      </p:pic>
      <p:pic>
        <p:nvPicPr>
          <p:cNvPr id="6" name="Picture 5">
            <a:extLst>
              <a:ext uri="{FF2B5EF4-FFF2-40B4-BE49-F238E27FC236}">
                <a16:creationId xmlns:a16="http://schemas.microsoft.com/office/drawing/2014/main" id="{B684F374-EF96-7F9A-17E7-757878D40C6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78518" y="1603169"/>
            <a:ext cx="4713482" cy="2942477"/>
          </a:xfrm>
          <a:prstGeom prst="rect">
            <a:avLst/>
          </a:prstGeom>
        </p:spPr>
      </p:pic>
      <p:pic>
        <p:nvPicPr>
          <p:cNvPr id="7" name="Picture 6">
            <a:extLst>
              <a:ext uri="{FF2B5EF4-FFF2-40B4-BE49-F238E27FC236}">
                <a16:creationId xmlns:a16="http://schemas.microsoft.com/office/drawing/2014/main" id="{6D1506AC-AF3C-94B6-AB95-D35EB4EF79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478518" y="4231550"/>
            <a:ext cx="4713481" cy="2626450"/>
          </a:xfrm>
          <a:prstGeom prst="rect">
            <a:avLst/>
          </a:prstGeom>
        </p:spPr>
      </p:pic>
    </p:spTree>
    <p:extLst>
      <p:ext uri="{BB962C8B-B14F-4D97-AF65-F5344CB8AC3E}">
        <p14:creationId xmlns:p14="http://schemas.microsoft.com/office/powerpoint/2010/main" val="209480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5094437"/>
            <a:ext cx="9838099" cy="1045106"/>
          </a:xfrm>
        </p:spPr>
        <p:txBody>
          <a:bodyPr>
            <a:normAutofit/>
          </a:bodyPr>
          <a:lstStyle/>
          <a:p>
            <a:r>
              <a:rPr lang="en-US" sz="5000" dirty="0">
                <a:latin typeface="HelveticaNeueLT Std Med Cn" panose="020B0804020202020204" pitchFamily="34" charset="0"/>
              </a:rPr>
              <a:t>Break</a:t>
            </a:r>
            <a:endParaRPr lang="en-US" sz="3600" dirty="0">
              <a:latin typeface="HelveticaNeueLT Std Med Cn" panose="020B0804020202020204" pitchFamily="34" charset="0"/>
            </a:endParaRP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146636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Title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r>
              <a:rPr lang="en-US" dirty="0">
                <a:latin typeface="HelveticaNeueLT Std Lt Cn" panose="020B0406020202030204" pitchFamily="34" charset="0"/>
              </a:rPr>
              <a:t>Slide content</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6" name="Picture 4" descr="Is Your Child Not Eating Lunch at School? Try These School Lunch Ideas —  Crystal Karges Nutrition - Registered Dietitian Nutritionist in San Diego,  CA">
            <a:extLst>
              <a:ext uri="{FF2B5EF4-FFF2-40B4-BE49-F238E27FC236}">
                <a16:creationId xmlns:a16="http://schemas.microsoft.com/office/drawing/2014/main" id="{98DBA057-223E-C0FB-8ED7-9FA11EA8C8F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3421663"/>
            <a:ext cx="6096000" cy="3428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ECEBCD3-0315-242A-C7F6-02D31C4940BE}"/>
              </a:ext>
            </a:extLst>
          </p:cNvPr>
          <p:cNvSpPr txBox="1"/>
          <p:nvPr/>
        </p:nvSpPr>
        <p:spPr>
          <a:xfrm>
            <a:off x="6788529" y="4020092"/>
            <a:ext cx="4565270" cy="2015936"/>
          </a:xfrm>
          <a:prstGeom prst="rect">
            <a:avLst/>
          </a:prstGeom>
          <a:noFill/>
        </p:spPr>
        <p:txBody>
          <a:bodyPr wrap="square">
            <a:spAutoFit/>
          </a:bodyPr>
          <a:lstStyle/>
          <a:p>
            <a:pPr>
              <a:spcAft>
                <a:spcPts val="600"/>
              </a:spcAft>
            </a:pPr>
            <a:r>
              <a:rPr lang="en-US" sz="3200" kern="1200" dirty="0">
                <a:latin typeface="HelveticaNeueLT Std Med Cn" panose="020B0804020202020204" pitchFamily="34" charset="0"/>
                <a:ea typeface="+mj-ea"/>
                <a:cs typeface="+mj-cs"/>
              </a:rPr>
              <a:t>National Strategy </a:t>
            </a:r>
          </a:p>
          <a:p>
            <a:pPr>
              <a:spcAft>
                <a:spcPts val="600"/>
              </a:spcAft>
            </a:pPr>
            <a:r>
              <a:rPr lang="en-US" sz="3200" kern="1200" dirty="0">
                <a:latin typeface="HelveticaNeueLT Std Med Cn" panose="020B0804020202020204" pitchFamily="34" charset="0"/>
                <a:ea typeface="+mj-ea"/>
                <a:cs typeface="+mj-cs"/>
              </a:rPr>
              <a:t>Pillar 3: </a:t>
            </a:r>
            <a:br>
              <a:rPr lang="en-US" sz="2800" kern="1200" dirty="0">
                <a:latin typeface="HelveticaNeueLT Std Lt Cn" panose="020B0406020202030204" pitchFamily="34" charset="0"/>
                <a:ea typeface="+mj-ea"/>
                <a:cs typeface="+mj-cs"/>
              </a:rPr>
            </a:br>
            <a:r>
              <a:rPr lang="en-US" sz="2800" kern="1200" dirty="0">
                <a:latin typeface="HelveticaNeueLT Std Lt Cn" panose="020B0406020202030204" pitchFamily="34" charset="0"/>
                <a:ea typeface="+mj-ea"/>
                <a:cs typeface="+mj-cs"/>
              </a:rPr>
              <a:t>Empower All Consumers to Make &amp; Have Access to Healthy Choices </a:t>
            </a:r>
          </a:p>
        </p:txBody>
      </p:sp>
      <p:pic>
        <p:nvPicPr>
          <p:cNvPr id="8" name="Picture 7">
            <a:extLst>
              <a:ext uri="{FF2B5EF4-FFF2-40B4-BE49-F238E27FC236}">
                <a16:creationId xmlns:a16="http://schemas.microsoft.com/office/drawing/2014/main" id="{72190190-328C-D248-CCDF-0D9712CA18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7347"/>
            <a:ext cx="6185062" cy="3429000"/>
          </a:xfrm>
          <a:prstGeom prst="rect">
            <a:avLst/>
          </a:prstGeom>
        </p:spPr>
      </p:pic>
      <p:pic>
        <p:nvPicPr>
          <p:cNvPr id="7" name="Picture 6">
            <a:extLst>
              <a:ext uri="{FF2B5EF4-FFF2-40B4-BE49-F238E27FC236}">
                <a16:creationId xmlns:a16="http://schemas.microsoft.com/office/drawing/2014/main" id="{3391DF86-467F-2C50-FC75-891DD04E41E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96000" y="7347"/>
            <a:ext cx="6096000" cy="3596464"/>
          </a:xfrm>
          <a:prstGeom prst="rect">
            <a:avLst/>
          </a:prstGeom>
        </p:spPr>
      </p:pic>
    </p:spTree>
    <p:extLst>
      <p:ext uri="{BB962C8B-B14F-4D97-AF65-F5344CB8AC3E}">
        <p14:creationId xmlns:p14="http://schemas.microsoft.com/office/powerpoint/2010/main" val="692100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498612" y="2194122"/>
            <a:ext cx="4470953" cy="1325563"/>
          </a:xfrm>
        </p:spPr>
        <p:txBody>
          <a:bodyPr/>
          <a:lstStyle/>
          <a:p>
            <a:r>
              <a:rPr lang="en-US" dirty="0">
                <a:latin typeface="HelveticaNeueLT Std Med Cn" panose="020B0804020202020204" pitchFamily="34" charset="0"/>
              </a:rPr>
              <a:t>Improving the WIC food packages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2" descr="USDA Proposes Science-Driven Updates to Foods Provided Through WIC | USDA">
            <a:extLst>
              <a:ext uri="{FF2B5EF4-FFF2-40B4-BE49-F238E27FC236}">
                <a16:creationId xmlns:a16="http://schemas.microsoft.com/office/drawing/2014/main" id="{174489A7-E808-5980-1019-3DA42794B12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7704" y="1245"/>
            <a:ext cx="6374296" cy="5999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9641E6-D5DE-80B1-E06B-CF3BB3861829}"/>
              </a:ext>
            </a:extLst>
          </p:cNvPr>
          <p:cNvSpPr txBox="1"/>
          <p:nvPr/>
        </p:nvSpPr>
        <p:spPr>
          <a:xfrm>
            <a:off x="498612" y="4109475"/>
            <a:ext cx="6609581" cy="369332"/>
          </a:xfrm>
          <a:prstGeom prst="rect">
            <a:avLst/>
          </a:prstGeom>
          <a:noFill/>
        </p:spPr>
        <p:txBody>
          <a:bodyPr wrap="square">
            <a:spAutoFit/>
          </a:bodyPr>
          <a:lstStyle/>
          <a:p>
            <a:r>
              <a:rPr lang="en-US" dirty="0">
                <a:latin typeface="HelveticaNeueLT Std Lt Cn" panose="020B0406020202030204" pitchFamily="34" charset="0"/>
              </a:rPr>
              <a:t>https://www.fns.usda.gov/wic/fr-112122</a:t>
            </a:r>
          </a:p>
        </p:txBody>
      </p:sp>
    </p:spTree>
    <p:extLst>
      <p:ext uri="{BB962C8B-B14F-4D97-AF65-F5344CB8AC3E}">
        <p14:creationId xmlns:p14="http://schemas.microsoft.com/office/powerpoint/2010/main" val="1995222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359403" y="2039082"/>
            <a:ext cx="4152901" cy="2776512"/>
          </a:xfrm>
        </p:spPr>
        <p:txBody>
          <a:bodyPr/>
          <a:lstStyle/>
          <a:p>
            <a:r>
              <a:rPr lang="en-US" dirty="0">
                <a:latin typeface="HelveticaNeueLT Std Med Cn" panose="020B0804020202020204" pitchFamily="34" charset="0"/>
              </a:rPr>
              <a:t>National Strategy Pillar 4: </a:t>
            </a:r>
            <a:br>
              <a:rPr lang="en-US" dirty="0">
                <a:latin typeface="HelveticaNeueLT Std Med Cn" panose="020B0804020202020204" pitchFamily="34" charset="0"/>
              </a:rPr>
            </a:br>
            <a:r>
              <a:rPr lang="en-US" dirty="0">
                <a:latin typeface="HelveticaNeueLT Std Med Cn" panose="020B0804020202020204" pitchFamily="34" charset="0"/>
              </a:rPr>
              <a:t>Support Physical Activity for All </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9951FD39-ED0B-888C-7012-199F35CEB94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24288" y="0"/>
            <a:ext cx="7467712" cy="6854676"/>
          </a:xfrm>
          <a:prstGeom prst="rect">
            <a:avLst/>
          </a:prstGeom>
          <a:solidFill>
            <a:schemeClr val="bg1"/>
          </a:solidFill>
        </p:spPr>
      </p:pic>
    </p:spTree>
    <p:extLst>
      <p:ext uri="{BB962C8B-B14F-4D97-AF65-F5344CB8AC3E}">
        <p14:creationId xmlns:p14="http://schemas.microsoft.com/office/powerpoint/2010/main" val="1375721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normAutofit fontScale="90000"/>
          </a:bodyPr>
          <a:lstStyle/>
          <a:p>
            <a:r>
              <a:rPr lang="en-US" dirty="0">
                <a:latin typeface="HelveticaNeueLT Std Med Cn" panose="020B0804020202020204" pitchFamily="34" charset="0"/>
              </a:rPr>
              <a:t>National Strategy Pillar 5: </a:t>
            </a:r>
            <a:br>
              <a:rPr lang="en-US" dirty="0">
                <a:latin typeface="HelveticaNeueLT Std Med Cn" panose="020B0804020202020204" pitchFamily="34" charset="0"/>
              </a:rPr>
            </a:br>
            <a:r>
              <a:rPr lang="en-US" dirty="0">
                <a:latin typeface="HelveticaNeueLT Std Med Cn" panose="020B0804020202020204" pitchFamily="34" charset="0"/>
              </a:rPr>
              <a:t>Enhance Nutrition &amp; Food Security Research </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2" descr="Indicators of Diet Quality, Nutrition, and Health for Americans by Program Participation Status, 2011–2016: SNAP Report Final Report">
            <a:extLst>
              <a:ext uri="{FF2B5EF4-FFF2-40B4-BE49-F238E27FC236}">
                <a16:creationId xmlns:a16="http://schemas.microsoft.com/office/drawing/2014/main" id="{112F1798-A65D-46F9-AF4F-C0ECCB013413}"/>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558439" y="1735637"/>
            <a:ext cx="3079556" cy="3996579"/>
          </a:xfrm>
          <a:prstGeom prst="rect">
            <a:avLst/>
          </a:prstGeom>
          <a:noFill/>
          <a:ln w="2540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8" name="Picture 2" descr="Western Human Nutrition Research Center : USDA ARS">
            <a:extLst>
              <a:ext uri="{FF2B5EF4-FFF2-40B4-BE49-F238E27FC236}">
                <a16:creationId xmlns:a16="http://schemas.microsoft.com/office/drawing/2014/main" id="{A9DBB89D-D043-E41D-8958-5FC82ACA530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22149" y="1735637"/>
            <a:ext cx="3600762" cy="2399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conomic Research Service - Wikipedia">
            <a:extLst>
              <a:ext uri="{FF2B5EF4-FFF2-40B4-BE49-F238E27FC236}">
                <a16:creationId xmlns:a16="http://schemas.microsoft.com/office/drawing/2014/main" id="{94AD9620-DD28-8F8A-C26C-BB963399AC0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04" y="4273848"/>
            <a:ext cx="3038803" cy="12864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ow we work: education, extension and research">
            <a:extLst>
              <a:ext uri="{FF2B5EF4-FFF2-40B4-BE49-F238E27FC236}">
                <a16:creationId xmlns:a16="http://schemas.microsoft.com/office/drawing/2014/main" id="{744BE719-4C85-C33D-E987-2A1B82928D9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16487" y="1570435"/>
            <a:ext cx="3600762" cy="33568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73CA0DB-F4BD-21BA-5B61-4DE45034A9C3}"/>
              </a:ext>
            </a:extLst>
          </p:cNvPr>
          <p:cNvSpPr txBox="1"/>
          <p:nvPr/>
        </p:nvSpPr>
        <p:spPr>
          <a:xfrm>
            <a:off x="8141820" y="5118288"/>
            <a:ext cx="4382781" cy="338554"/>
          </a:xfrm>
          <a:prstGeom prst="rect">
            <a:avLst/>
          </a:prstGeom>
          <a:noFill/>
        </p:spPr>
        <p:txBody>
          <a:bodyPr wrap="square">
            <a:spAutoFit/>
          </a:bodyPr>
          <a:lstStyle/>
          <a:p>
            <a:r>
              <a:rPr lang="en-US" sz="1600" dirty="0">
                <a:latin typeface="HelveticaNeueLT Std Lt Cn" panose="020B0406020202030204" pitchFamily="34" charset="0"/>
              </a:rPr>
              <a:t>National Institute of Food and Agriculture (NIFA)</a:t>
            </a:r>
          </a:p>
        </p:txBody>
      </p:sp>
      <p:sp>
        <p:nvSpPr>
          <p:cNvPr id="14" name="TextBox 13">
            <a:extLst>
              <a:ext uri="{FF2B5EF4-FFF2-40B4-BE49-F238E27FC236}">
                <a16:creationId xmlns:a16="http://schemas.microsoft.com/office/drawing/2014/main" id="{4D548FF7-6A3A-FA99-0C81-E33CAB68FF66}"/>
              </a:ext>
            </a:extLst>
          </p:cNvPr>
          <p:cNvSpPr txBox="1"/>
          <p:nvPr/>
        </p:nvSpPr>
        <p:spPr>
          <a:xfrm>
            <a:off x="4669000" y="5900543"/>
            <a:ext cx="2853999" cy="584775"/>
          </a:xfrm>
          <a:prstGeom prst="rect">
            <a:avLst/>
          </a:prstGeom>
          <a:noFill/>
        </p:spPr>
        <p:txBody>
          <a:bodyPr wrap="square">
            <a:spAutoFit/>
          </a:bodyPr>
          <a:lstStyle/>
          <a:p>
            <a:pPr algn="ctr"/>
            <a:r>
              <a:rPr lang="en-US" sz="1600" dirty="0">
                <a:latin typeface="HelveticaNeueLT Std Lt Cn" panose="020B0406020202030204" pitchFamily="34" charset="0"/>
              </a:rPr>
              <a:t>Food and Nutrition Service </a:t>
            </a:r>
          </a:p>
          <a:p>
            <a:pPr algn="ctr"/>
            <a:r>
              <a:rPr lang="en-US" sz="1600" dirty="0">
                <a:latin typeface="HelveticaNeueLT Std Lt Cn" panose="020B0406020202030204" pitchFamily="34" charset="0"/>
              </a:rPr>
              <a:t>Office of Policy Support</a:t>
            </a:r>
          </a:p>
        </p:txBody>
      </p:sp>
    </p:spTree>
    <p:extLst>
      <p:ext uri="{BB962C8B-B14F-4D97-AF65-F5344CB8AC3E}">
        <p14:creationId xmlns:p14="http://schemas.microsoft.com/office/powerpoint/2010/main" val="4078549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10" name="Picture 9">
            <a:extLst>
              <a:ext uri="{FF2B5EF4-FFF2-40B4-BE49-F238E27FC236}">
                <a16:creationId xmlns:a16="http://schemas.microsoft.com/office/drawing/2014/main" id="{CD24834C-70E4-40AC-8762-F776127134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1070" y="220687"/>
            <a:ext cx="7690096" cy="5872084"/>
          </a:xfrm>
          <a:prstGeom prst="rect">
            <a:avLst/>
          </a:prstGeom>
        </p:spPr>
      </p:pic>
    </p:spTree>
    <p:extLst>
      <p:ext uri="{BB962C8B-B14F-4D97-AF65-F5344CB8AC3E}">
        <p14:creationId xmlns:p14="http://schemas.microsoft.com/office/powerpoint/2010/main" val="21078760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328096"/>
            <a:ext cx="9410700" cy="1027225"/>
          </a:xfrm>
        </p:spPr>
        <p:txBody>
          <a:bodyPr>
            <a:noAutofit/>
          </a:bodyPr>
          <a:lstStyle/>
          <a:p>
            <a:r>
              <a:rPr lang="en-US" sz="3600" dirty="0">
                <a:latin typeface="HelveticaNeueLT Std Med Cn" panose="020B0804020202020204" pitchFamily="34" charset="0"/>
              </a:rPr>
              <a:t>Recent FNS Food &amp; Nutrition Security Investments </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graphicFrame>
        <p:nvGraphicFramePr>
          <p:cNvPr id="7" name="Diagram 6">
            <a:extLst>
              <a:ext uri="{FF2B5EF4-FFF2-40B4-BE49-F238E27FC236}">
                <a16:creationId xmlns:a16="http://schemas.microsoft.com/office/drawing/2014/main" id="{A0AECF28-005F-C10F-4662-6BAB18A645AB}"/>
              </a:ext>
            </a:extLst>
          </p:cNvPr>
          <p:cNvGraphicFramePr/>
          <p:nvPr>
            <p:extLst>
              <p:ext uri="{D42A27DB-BD31-4B8C-83A1-F6EECF244321}">
                <p14:modId xmlns:p14="http://schemas.microsoft.com/office/powerpoint/2010/main" val="542576944"/>
              </p:ext>
            </p:extLst>
          </p:nvPr>
        </p:nvGraphicFramePr>
        <p:xfrm>
          <a:off x="2085975" y="1214021"/>
          <a:ext cx="8845545" cy="4429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15478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578125" y="1570435"/>
            <a:ext cx="9410700" cy="1325563"/>
          </a:xfrm>
        </p:spPr>
        <p:txBody>
          <a:bodyPr>
            <a:normAutofit/>
          </a:bodyPr>
          <a:lstStyle/>
          <a:p>
            <a:r>
              <a:rPr lang="en-US" dirty="0">
                <a:latin typeface="HelveticaNeueLT Std Med Cn" panose="020B0804020202020204" pitchFamily="34" charset="0"/>
              </a:rPr>
              <a:t>Key Takeaways</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578125" y="2826266"/>
            <a:ext cx="4408831" cy="3703638"/>
          </a:xfrm>
        </p:spPr>
        <p:txBody>
          <a:bodyPr/>
          <a:lstStyle/>
          <a:p>
            <a:r>
              <a:rPr lang="en-US" dirty="0">
                <a:latin typeface="HelveticaNeueLT Std Lt Cn" panose="020B0406020202030204" pitchFamily="34" charset="0"/>
              </a:rPr>
              <a:t>Food insecurity and diet-related diseases are rising</a:t>
            </a:r>
          </a:p>
          <a:p>
            <a:r>
              <a:rPr lang="en-US" dirty="0">
                <a:latin typeface="HelveticaNeueLT Std Lt Cn" panose="020B0406020202030204" pitchFamily="34" charset="0"/>
              </a:rPr>
              <a:t>Mobilize key USDA assets</a:t>
            </a:r>
          </a:p>
          <a:p>
            <a:r>
              <a:rPr lang="en-US" dirty="0">
                <a:latin typeface="HelveticaNeueLT Std Lt Cn" panose="020B0406020202030204" pitchFamily="34" charset="0"/>
              </a:rPr>
              <a:t>Collaborate with partners—</a:t>
            </a:r>
            <a:br>
              <a:rPr lang="en-US" dirty="0">
                <a:latin typeface="HelveticaNeueLT Std Lt Cn" panose="020B0406020202030204" pitchFamily="34" charset="0"/>
              </a:rPr>
            </a:br>
            <a:r>
              <a:rPr lang="en-US" dirty="0">
                <a:latin typeface="HelveticaNeueLT Std Lt Cn" panose="020B0406020202030204" pitchFamily="34" charset="0"/>
              </a:rPr>
              <a:t>like you</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04FC9A7C-324A-3649-CA31-AE0E898DA17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55096" y="2"/>
            <a:ext cx="7036904" cy="6072940"/>
          </a:xfrm>
          <a:prstGeom prst="rect">
            <a:avLst/>
          </a:prstGeom>
        </p:spPr>
      </p:pic>
    </p:spTree>
    <p:extLst>
      <p:ext uri="{BB962C8B-B14F-4D97-AF65-F5344CB8AC3E}">
        <p14:creationId xmlns:p14="http://schemas.microsoft.com/office/powerpoint/2010/main" val="4277595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normAutofit/>
          </a:bodyPr>
          <a:lstStyle/>
          <a:p>
            <a:r>
              <a:rPr lang="en-US" dirty="0">
                <a:latin typeface="HelveticaNeueLT Std Med Cn" panose="020B0804020202020204" pitchFamily="34" charset="0"/>
              </a:rPr>
              <a:t>USDA programs could be helping more eligible families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a:extLst>
              <a:ext uri="{FF2B5EF4-FFF2-40B4-BE49-F238E27FC236}">
                <a16:creationId xmlns:a16="http://schemas.microsoft.com/office/drawing/2014/main" id="{E7CEF03A-2C88-D02F-E54E-447BD6CE25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57557" y="1570435"/>
            <a:ext cx="5868832" cy="4959469"/>
          </a:xfrm>
          <a:prstGeom prst="rect">
            <a:avLst/>
          </a:prstGeom>
        </p:spPr>
      </p:pic>
    </p:spTree>
    <p:extLst>
      <p:ext uri="{BB962C8B-B14F-4D97-AF65-F5344CB8AC3E}">
        <p14:creationId xmlns:p14="http://schemas.microsoft.com/office/powerpoint/2010/main" val="489091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THANK YOU &amp; STAY CONNECTED</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1825625"/>
            <a:ext cx="9410701" cy="3703638"/>
          </a:xfrm>
        </p:spPr>
        <p:txBody>
          <a:bodyPr/>
          <a:lstStyle/>
          <a:p>
            <a:r>
              <a:rPr lang="en-US" sz="2800" dirty="0" err="1">
                <a:solidFill>
                  <a:schemeClr val="tx1"/>
                </a:solidFill>
                <a:latin typeface="HelveticaNeueLT Std Lt Cn" panose="020B0406020202030204" pitchFamily="34" charset="0"/>
              </a:rPr>
              <a:t>www.usda.gov</a:t>
            </a:r>
            <a:r>
              <a:rPr lang="en-US" sz="2800" dirty="0">
                <a:solidFill>
                  <a:schemeClr val="tx1"/>
                </a:solidFill>
                <a:latin typeface="HelveticaNeueLT Std Lt Cn" panose="020B0406020202030204" pitchFamily="34" charset="0"/>
              </a:rPr>
              <a:t>/nutrition-security </a:t>
            </a:r>
            <a:endParaRPr lang="en-US" sz="2800" dirty="0">
              <a:latin typeface="HelveticaNeueLT Std Lt Cn" panose="020B0406020202030204" pitchFamily="34" charset="0"/>
            </a:endParaRP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
        <p:nvSpPr>
          <p:cNvPr id="4" name="Rectangle 3">
            <a:extLst>
              <a:ext uri="{FF2B5EF4-FFF2-40B4-BE49-F238E27FC236}">
                <a16:creationId xmlns:a16="http://schemas.microsoft.com/office/drawing/2014/main" id="{97CFBCEE-C451-3EF1-4E28-3606F66CF033}"/>
              </a:ext>
            </a:extLst>
          </p:cNvPr>
          <p:cNvSpPr/>
          <p:nvPr/>
        </p:nvSpPr>
        <p:spPr>
          <a:xfrm>
            <a:off x="2832556" y="3075057"/>
            <a:ext cx="3281668" cy="707886"/>
          </a:xfrm>
          <a:prstGeom prst="rect">
            <a:avLst/>
          </a:prstGeom>
        </p:spPr>
        <p:txBody>
          <a:bodyPr wrap="none">
            <a:spAutoFit/>
          </a:bodyPr>
          <a:lstStyle/>
          <a:p>
            <a:pPr algn="ctr"/>
            <a:r>
              <a:rPr lang="en-US" sz="4000" dirty="0">
                <a:solidFill>
                  <a:schemeClr val="tx1"/>
                </a:solidFill>
                <a:latin typeface="HelveticaNeueLT Std Lt Cn" panose="020B0406020202030204" pitchFamily="34" charset="0"/>
              </a:rPr>
              <a:t> @USDANutrition</a:t>
            </a:r>
            <a:endParaRPr lang="en-US" sz="4000" dirty="0">
              <a:latin typeface="HelveticaNeueLT Std Lt Cn" panose="020B0406020202030204" pitchFamily="34" charset="0"/>
            </a:endParaRPr>
          </a:p>
        </p:txBody>
      </p:sp>
      <p:pic>
        <p:nvPicPr>
          <p:cNvPr id="6" name="Picture 5">
            <a:extLst>
              <a:ext uri="{FF2B5EF4-FFF2-40B4-BE49-F238E27FC236}">
                <a16:creationId xmlns:a16="http://schemas.microsoft.com/office/drawing/2014/main" id="{2F761D2D-7F0C-FB80-4D93-79BC264144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1622" y="3055819"/>
            <a:ext cx="680419" cy="680419"/>
          </a:xfrm>
          <a:prstGeom prst="rect">
            <a:avLst/>
          </a:prstGeom>
        </p:spPr>
      </p:pic>
      <p:pic>
        <p:nvPicPr>
          <p:cNvPr id="7" name="Picture 6" descr="Qr code&#10;&#10;Description automatically generated">
            <a:extLst>
              <a:ext uri="{FF2B5EF4-FFF2-40B4-BE49-F238E27FC236}">
                <a16:creationId xmlns:a16="http://schemas.microsoft.com/office/drawing/2014/main" id="{8DB44E6C-68F3-1D3F-1DD9-CC5EE04A2F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9533" y="1825625"/>
            <a:ext cx="2332532" cy="2332532"/>
          </a:xfrm>
          <a:prstGeom prst="rect">
            <a:avLst/>
          </a:prstGeom>
        </p:spPr>
      </p:pic>
    </p:spTree>
    <p:extLst>
      <p:ext uri="{BB962C8B-B14F-4D97-AF65-F5344CB8AC3E}">
        <p14:creationId xmlns:p14="http://schemas.microsoft.com/office/powerpoint/2010/main" val="3066640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390650" y="2353132"/>
            <a:ext cx="9410700" cy="2462938"/>
          </a:xfrm>
        </p:spPr>
        <p:txBody>
          <a:bodyPr>
            <a:noAutofit/>
          </a:bodyPr>
          <a:lstStyle/>
          <a:p>
            <a:pPr algn="ctr"/>
            <a:r>
              <a:rPr lang="en-US" sz="20000" dirty="0">
                <a:latin typeface="HelveticaNeueLT Std Med Cn" panose="020B0804020202020204" pitchFamily="34" charset="0"/>
              </a:rPr>
              <a:t>Q&amp;A</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6" y="192086"/>
            <a:ext cx="3172409" cy="2810605"/>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3032570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344556" y="4889895"/>
            <a:ext cx="5568407" cy="1386883"/>
          </a:xfrm>
        </p:spPr>
        <p:txBody>
          <a:bodyPr>
            <a:normAutofit/>
          </a:bodyPr>
          <a:lstStyle/>
          <a:p>
            <a:pPr algn="l"/>
            <a:r>
              <a:rPr lang="en-US" sz="3600" dirty="0">
                <a:latin typeface="HelveticaNeueLT Std Med Cn" panose="020B0804020202020204" pitchFamily="34" charset="0"/>
              </a:rPr>
              <a:t>Panel One:</a:t>
            </a:r>
          </a:p>
          <a:p>
            <a:pPr algn="l"/>
            <a:r>
              <a:rPr lang="en-US" sz="3600" dirty="0">
                <a:latin typeface="HelveticaNeueLT Std Med Cn" panose="020B0804020202020204" pitchFamily="34" charset="0"/>
              </a:rPr>
              <a:t>Sustainable Food Production</a:t>
            </a:r>
            <a:endParaRPr lang="en-US" sz="2800" dirty="0">
              <a:latin typeface="HelveticaNeueLT Std Med Cn" panose="020B0804020202020204" pitchFamily="34" charset="0"/>
            </a:endParaRP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
        <p:nvSpPr>
          <p:cNvPr id="5" name="TextBox 4">
            <a:extLst>
              <a:ext uri="{FF2B5EF4-FFF2-40B4-BE49-F238E27FC236}">
                <a16:creationId xmlns:a16="http://schemas.microsoft.com/office/drawing/2014/main" id="{5DEF7A69-D97D-553D-6CC9-66D62709A21A}"/>
              </a:ext>
            </a:extLst>
          </p:cNvPr>
          <p:cNvSpPr txBox="1"/>
          <p:nvPr/>
        </p:nvSpPr>
        <p:spPr>
          <a:xfrm>
            <a:off x="6096000" y="4653038"/>
            <a:ext cx="5751444" cy="1938992"/>
          </a:xfrm>
          <a:prstGeom prst="rect">
            <a:avLst/>
          </a:prstGeom>
          <a:noFill/>
        </p:spPr>
        <p:txBody>
          <a:bodyPr wrap="square">
            <a:spAutoFit/>
          </a:bodyPr>
          <a:lstStyle/>
          <a:p>
            <a:pPr marL="285750" indent="-285750">
              <a:buFont typeface="Arial" panose="020B0604020202020204" pitchFamily="34" charset="0"/>
              <a:buChar char="•"/>
            </a:pPr>
            <a:r>
              <a:rPr lang="en-US" sz="2400" dirty="0">
                <a:effectLst/>
                <a:latin typeface="HelveticaNeueLT Std Lt Cn" panose="020B0406020202030204" pitchFamily="34" charset="0"/>
              </a:rPr>
              <a:t>Moderator: Liz </a:t>
            </a:r>
            <a:r>
              <a:rPr lang="en-US" sz="2400" dirty="0" err="1">
                <a:effectLst/>
                <a:latin typeface="HelveticaNeueLT Std Lt Cn" panose="020B0406020202030204" pitchFamily="34" charset="0"/>
              </a:rPr>
              <a:t>Garst</a:t>
            </a:r>
            <a:endParaRPr lang="en-US" sz="2400" dirty="0">
              <a:effectLst/>
              <a:latin typeface="HelveticaNeueLT Std Lt Cn" panose="020B0406020202030204" pitchFamily="34" charset="0"/>
            </a:endParaRPr>
          </a:p>
          <a:p>
            <a:pPr marL="285750" indent="-285750">
              <a:buFont typeface="Arial" panose="020B0604020202020204" pitchFamily="34" charset="0"/>
              <a:buChar char="•"/>
            </a:pPr>
            <a:r>
              <a:rPr lang="en-US" sz="2400" dirty="0">
                <a:effectLst/>
                <a:latin typeface="HelveticaNeueLT Std Lt Cn" panose="020B0406020202030204" pitchFamily="34" charset="0"/>
              </a:rPr>
              <a:t>Chris Jones, University of Iowa</a:t>
            </a:r>
          </a:p>
          <a:p>
            <a:pPr marL="285750" indent="-285750">
              <a:buFont typeface="Arial" panose="020B0604020202020204" pitchFamily="34" charset="0"/>
              <a:buChar char="•"/>
            </a:pPr>
            <a:r>
              <a:rPr lang="en-US" sz="2400" dirty="0">
                <a:effectLst/>
                <a:latin typeface="HelveticaNeueLT Std Lt Cn" panose="020B0406020202030204" pitchFamily="34" charset="0"/>
              </a:rPr>
              <a:t>Jean Bertrand </a:t>
            </a:r>
            <a:r>
              <a:rPr lang="en-US" sz="2400" dirty="0" err="1">
                <a:effectLst/>
                <a:latin typeface="HelveticaNeueLT Std Lt Cn" panose="020B0406020202030204" pitchFamily="34" charset="0"/>
              </a:rPr>
              <a:t>Contina</a:t>
            </a:r>
            <a:r>
              <a:rPr lang="en-US" sz="2400" dirty="0">
                <a:effectLst/>
                <a:latin typeface="HelveticaNeueLT Std Lt Cn" panose="020B0406020202030204" pitchFamily="34" charset="0"/>
              </a:rPr>
              <a:t>, Rodale Institute</a:t>
            </a:r>
          </a:p>
          <a:p>
            <a:pPr marL="285750" indent="-285750">
              <a:buFont typeface="Arial" panose="020B0604020202020204" pitchFamily="34" charset="0"/>
              <a:buChar char="•"/>
            </a:pPr>
            <a:r>
              <a:rPr lang="en-US" sz="2400" dirty="0" err="1">
                <a:effectLst/>
                <a:latin typeface="HelveticaNeueLT Std Lt Cn" panose="020B0406020202030204" pitchFamily="34" charset="0"/>
              </a:rPr>
              <a:t>Kamyar</a:t>
            </a:r>
            <a:r>
              <a:rPr lang="en-US" sz="2400" dirty="0">
                <a:effectLst/>
                <a:latin typeface="HelveticaNeueLT Std Lt Cn" panose="020B0406020202030204" pitchFamily="34" charset="0"/>
              </a:rPr>
              <a:t> </a:t>
            </a:r>
            <a:r>
              <a:rPr lang="en-US" sz="2400" dirty="0" err="1">
                <a:effectLst/>
                <a:latin typeface="HelveticaNeueLT Std Lt Cn" panose="020B0406020202030204" pitchFamily="34" charset="0"/>
              </a:rPr>
              <a:t>Enshayan</a:t>
            </a:r>
            <a:r>
              <a:rPr lang="en-US" sz="2400" dirty="0">
                <a:effectLst/>
                <a:latin typeface="HelveticaNeueLT Std Lt Cn" panose="020B0406020202030204" pitchFamily="34" charset="0"/>
              </a:rPr>
              <a:t>, University of Northern Iowa</a:t>
            </a:r>
          </a:p>
          <a:p>
            <a:pPr marL="285750" indent="-285750">
              <a:buFont typeface="Arial" panose="020B0604020202020204" pitchFamily="34" charset="0"/>
              <a:buChar char="•"/>
            </a:pPr>
            <a:r>
              <a:rPr lang="en-US" sz="2400" dirty="0">
                <a:effectLst/>
                <a:latin typeface="HelveticaNeueLT Std Lt Cn" panose="020B0406020202030204" pitchFamily="34" charset="0"/>
              </a:rPr>
              <a:t>Audrey Tran Lam, University of Northern Iowa</a:t>
            </a:r>
          </a:p>
        </p:txBody>
      </p:sp>
    </p:spTree>
    <p:extLst>
      <p:ext uri="{BB962C8B-B14F-4D97-AF65-F5344CB8AC3E}">
        <p14:creationId xmlns:p14="http://schemas.microsoft.com/office/powerpoint/2010/main" val="1564289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3429000"/>
            <a:ext cx="9838099" cy="977801"/>
          </a:xfrm>
        </p:spPr>
        <p:txBody>
          <a:bodyPr>
            <a:normAutofit/>
          </a:bodyPr>
          <a:lstStyle/>
          <a:p>
            <a:r>
              <a:rPr lang="en-US" sz="5000" dirty="0">
                <a:latin typeface="HelveticaNeueLT Std Med Cn" panose="020B0804020202020204" pitchFamily="34" charset="0"/>
              </a:rPr>
              <a:t>HOW Designee Breakout Sessions</a:t>
            </a:r>
            <a:endParaRPr lang="en-US" sz="3600" dirty="0">
              <a:latin typeface="HelveticaNeueLT Std Med Cn" panose="020B0804020202020204" pitchFamily="34" charset="0"/>
            </a:endParaRP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2981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2756452" y="427934"/>
            <a:ext cx="6679096" cy="1976740"/>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
        <p:nvSpPr>
          <p:cNvPr id="2" name="Subtitle 2">
            <a:extLst>
              <a:ext uri="{FF2B5EF4-FFF2-40B4-BE49-F238E27FC236}">
                <a16:creationId xmlns:a16="http://schemas.microsoft.com/office/drawing/2014/main" id="{29CD747B-A180-F008-DBA3-50CECEBF1399}"/>
              </a:ext>
            </a:extLst>
          </p:cNvPr>
          <p:cNvSpPr txBox="1">
            <a:spLocks/>
          </p:cNvSpPr>
          <p:nvPr/>
        </p:nvSpPr>
        <p:spPr>
          <a:xfrm>
            <a:off x="1974573" y="4270967"/>
            <a:ext cx="8242852" cy="215909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r>
              <a:rPr lang="en-US" dirty="0">
                <a:latin typeface="HelveticaNeueLT Std Lt Cn" panose="020B0406020202030204" pitchFamily="34" charset="0"/>
              </a:rPr>
              <a:t>Unfortunately, these breakout sessions are only available live for in person attendees.</a:t>
            </a:r>
          </a:p>
          <a:p>
            <a:pPr marL="685800" indent="-685800" algn="l">
              <a:buFont typeface="Arial" panose="020B0604020202020204" pitchFamily="34" charset="0"/>
              <a:buChar char="•"/>
            </a:pPr>
            <a:r>
              <a:rPr lang="en-US" dirty="0">
                <a:latin typeface="HelveticaNeueLT Std Lt Cn" panose="020B0406020202030204" pitchFamily="34" charset="0"/>
              </a:rPr>
              <a:t>Video recordings of the breakout sessions posted on The Harkin Institute YouTube channel after the event. Registered virtual attendees will receive an email when they are available</a:t>
            </a:r>
          </a:p>
          <a:p>
            <a:pPr marL="685800" indent="-685800" algn="l">
              <a:buFont typeface="Arial" panose="020B0604020202020204" pitchFamily="34" charset="0"/>
              <a:buChar char="•"/>
            </a:pPr>
            <a:r>
              <a:rPr lang="en-US" dirty="0">
                <a:latin typeface="HelveticaNeueLT Std Lt Cn" panose="020B0406020202030204" pitchFamily="34" charset="0"/>
              </a:rPr>
              <a:t>Symposium livestream will resume at 2:30 p.m. CT</a:t>
            </a:r>
          </a:p>
        </p:txBody>
      </p:sp>
    </p:spTree>
    <p:extLst>
      <p:ext uri="{BB962C8B-B14F-4D97-AF65-F5344CB8AC3E}">
        <p14:creationId xmlns:p14="http://schemas.microsoft.com/office/powerpoint/2010/main" val="1972197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980661" y="5312618"/>
            <a:ext cx="10230678" cy="830164"/>
          </a:xfrm>
        </p:spPr>
        <p:txBody>
          <a:bodyPr>
            <a:normAutofit/>
          </a:bodyPr>
          <a:lstStyle/>
          <a:p>
            <a:r>
              <a:rPr lang="en-US" sz="3600" dirty="0">
                <a:latin typeface="HelveticaNeueLT Std Med Cn" panose="020B0804020202020204" pitchFamily="34" charset="0"/>
              </a:rPr>
              <a:t>Welcome back , the HOW Symposium will continue soon!</a:t>
            </a: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63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2894481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713124" y="5038625"/>
            <a:ext cx="4627502" cy="1505146"/>
          </a:xfrm>
        </p:spPr>
        <p:txBody>
          <a:bodyPr>
            <a:normAutofit fontScale="85000" lnSpcReduction="10000"/>
          </a:bodyPr>
          <a:lstStyle/>
          <a:p>
            <a:pPr algn="l"/>
            <a:r>
              <a:rPr lang="en-US" sz="5000" dirty="0">
                <a:latin typeface="HelveticaNeueLT Std Med Cn" panose="020B0804020202020204" pitchFamily="34" charset="0"/>
              </a:rPr>
              <a:t>Panel Two: Healthy Food in Communities </a:t>
            </a: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
        <p:nvSpPr>
          <p:cNvPr id="2" name="TextBox 1">
            <a:extLst>
              <a:ext uri="{FF2B5EF4-FFF2-40B4-BE49-F238E27FC236}">
                <a16:creationId xmlns:a16="http://schemas.microsoft.com/office/drawing/2014/main" id="{05446D45-C6AC-7662-D6BF-E34D55EE47CF}"/>
              </a:ext>
            </a:extLst>
          </p:cNvPr>
          <p:cNvSpPr txBox="1"/>
          <p:nvPr/>
        </p:nvSpPr>
        <p:spPr>
          <a:xfrm>
            <a:off x="6096000" y="4653038"/>
            <a:ext cx="5751444" cy="2308324"/>
          </a:xfrm>
          <a:prstGeom prst="rect">
            <a:avLst/>
          </a:prstGeom>
          <a:noFill/>
        </p:spPr>
        <p:txBody>
          <a:bodyPr wrap="square">
            <a:spAutoFit/>
          </a:bodyPr>
          <a:lstStyle/>
          <a:p>
            <a:pPr marL="285750" indent="-285750">
              <a:buFont typeface="Arial" panose="020B0604020202020204" pitchFamily="34" charset="0"/>
              <a:buChar char="•"/>
            </a:pPr>
            <a:r>
              <a:rPr lang="en-US" sz="2400" dirty="0">
                <a:effectLst/>
                <a:latin typeface="HelveticaNeueLT Std Lt Cn" panose="020B0406020202030204" pitchFamily="34" charset="0"/>
              </a:rPr>
              <a:t>Moderator: Luke </a:t>
            </a:r>
            <a:r>
              <a:rPr lang="en-US" sz="2400" dirty="0" err="1">
                <a:effectLst/>
                <a:latin typeface="HelveticaNeueLT Std Lt Cn" panose="020B0406020202030204" pitchFamily="34" charset="0"/>
              </a:rPr>
              <a:t>Elzinga</a:t>
            </a:r>
            <a:r>
              <a:rPr lang="en-US" sz="2400" dirty="0">
                <a:effectLst/>
                <a:latin typeface="HelveticaNeueLT Std Lt Cn" panose="020B0406020202030204" pitchFamily="34" charset="0"/>
              </a:rPr>
              <a:t>, DMARC </a:t>
            </a:r>
          </a:p>
          <a:p>
            <a:pPr marL="285750" indent="-285750">
              <a:buFont typeface="Arial" panose="020B0604020202020204" pitchFamily="34" charset="0"/>
              <a:buChar char="•"/>
            </a:pPr>
            <a:r>
              <a:rPr lang="en-US" sz="2400" dirty="0">
                <a:latin typeface="HelveticaNeueLT Std Lt Cn" panose="020B0406020202030204" pitchFamily="34" charset="0"/>
              </a:rPr>
              <a:t>Erin McDonald, Health and Human Services</a:t>
            </a:r>
          </a:p>
          <a:p>
            <a:pPr marL="285750" indent="-285750">
              <a:buFont typeface="Arial" panose="020B0604020202020204" pitchFamily="34" charset="0"/>
              <a:buChar char="•"/>
            </a:pPr>
            <a:r>
              <a:rPr lang="en-US" sz="2400" dirty="0">
                <a:latin typeface="HelveticaNeueLT Std Lt Cn" panose="020B0406020202030204" pitchFamily="34" charset="0"/>
              </a:rPr>
              <a:t>Anne Palmer, Johns Hopkins University Center for a Livable Future </a:t>
            </a:r>
          </a:p>
          <a:p>
            <a:pPr marL="285750" indent="-285750">
              <a:buFont typeface="Arial" panose="020B0604020202020204" pitchFamily="34" charset="0"/>
              <a:buChar char="•"/>
            </a:pPr>
            <a:r>
              <a:rPr lang="en-US" sz="2400" dirty="0">
                <a:latin typeface="HelveticaNeueLT Std Lt Cn" panose="020B0406020202030204" pitchFamily="34" charset="0"/>
              </a:rPr>
              <a:t>Kendal Chavez, New Mexico Governor’s Office</a:t>
            </a:r>
            <a:br>
              <a:rPr lang="en-US" sz="1800" dirty="0">
                <a:effectLst/>
                <a:latin typeface="HelveticaNeueLTStd"/>
              </a:rPr>
            </a:br>
            <a:endParaRPr lang="en-US" sz="2400" dirty="0"/>
          </a:p>
        </p:txBody>
      </p:sp>
    </p:spTree>
    <p:extLst>
      <p:ext uri="{BB962C8B-B14F-4D97-AF65-F5344CB8AC3E}">
        <p14:creationId xmlns:p14="http://schemas.microsoft.com/office/powerpoint/2010/main" val="1915809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3090863" y="1613713"/>
            <a:ext cx="9410700" cy="1325563"/>
          </a:xfrm>
        </p:spPr>
        <p:txBody>
          <a:bodyPr/>
          <a:lstStyle/>
          <a:p>
            <a:r>
              <a:rPr lang="en-US" dirty="0">
                <a:latin typeface="HelveticaNeueLT Std Med Cn" panose="020B0804020202020204" pitchFamily="34" charset="0"/>
              </a:rPr>
              <a:t>Anne Palmer</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3090863" y="2690772"/>
            <a:ext cx="9410701" cy="3703638"/>
          </a:xfrm>
        </p:spPr>
        <p:txBody>
          <a:bodyPr/>
          <a:lstStyle/>
          <a:p>
            <a:pPr marL="0" indent="0">
              <a:buNone/>
            </a:pPr>
            <a:r>
              <a:rPr lang="en-US" dirty="0">
                <a:latin typeface="HelveticaNeueLT Std Lt Cn" panose="020B0406020202030204" pitchFamily="34" charset="0"/>
              </a:rPr>
              <a:t>Johns Hopkins University Center for a Livable Future </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364917" y="1288704"/>
            <a:ext cx="2415812" cy="2140296"/>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133620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NWI Food Policy Council (IN)</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467970" y="1999338"/>
            <a:ext cx="7532207" cy="3142505"/>
          </a:xfrm>
        </p:spPr>
        <p:txBody>
          <a:bodyPr>
            <a:normAutofit/>
          </a:bodyPr>
          <a:lstStyle/>
          <a:p>
            <a:r>
              <a:rPr lang="en-US" dirty="0">
                <a:latin typeface="HelveticaNeueLT Std Med Cn" panose="020B0804020202020204" pitchFamily="34" charset="0"/>
              </a:rPr>
              <a:t>Problem: </a:t>
            </a:r>
            <a:r>
              <a:rPr lang="en-US" dirty="0">
                <a:latin typeface="HelveticaNeueLT Std Lt Cn" panose="020B0406020202030204" pitchFamily="34" charset="0"/>
              </a:rPr>
              <a:t>Barriers to quality of life, farm aspirations food access for migrant workers; conducted listening sessions with migrant farmworkers </a:t>
            </a:r>
          </a:p>
          <a:p>
            <a:r>
              <a:rPr lang="en-US" dirty="0">
                <a:latin typeface="HelveticaNeueLT Std Med Cn" panose="020B0804020202020204" pitchFamily="34" charset="0"/>
              </a:rPr>
              <a:t>Partners: </a:t>
            </a:r>
            <a:r>
              <a:rPr lang="en-US" dirty="0">
                <a:latin typeface="HelveticaNeueLT Std Lt Cn" panose="020B0406020202030204" pitchFamily="34" charset="0"/>
              </a:rPr>
              <a:t>Family Farmed, Proteus, Pax Center </a:t>
            </a:r>
          </a:p>
          <a:p>
            <a:r>
              <a:rPr lang="en-US" dirty="0">
                <a:latin typeface="HelveticaNeueLT Std Med Cn" panose="020B0804020202020204" pitchFamily="34" charset="0"/>
              </a:rPr>
              <a:t>Program: </a:t>
            </a:r>
            <a:r>
              <a:rPr lang="en-US" dirty="0">
                <a:latin typeface="HelveticaNeueLT Std Lt Cn" panose="020B0406020202030204" pitchFamily="34" charset="0"/>
              </a:rPr>
              <a:t>600 farms-to-families food boxes were distributed; Additional programming to support migrant farmworkers quality of life Family Farmed</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A group of people in a classroom&#10;&#10;Description automatically generated with medium confidence">
            <a:extLst>
              <a:ext uri="{FF2B5EF4-FFF2-40B4-BE49-F238E27FC236}">
                <a16:creationId xmlns:a16="http://schemas.microsoft.com/office/drawing/2014/main" id="{F5DAC9A1-FEB7-5125-18FE-9ED97B1DB694}"/>
              </a:ext>
            </a:extLst>
          </p:cNvPr>
          <p:cNvPicPr>
            <a:picLocks noChangeAspect="1"/>
          </p:cNvPicPr>
          <p:nvPr/>
        </p:nvPicPr>
        <p:blipFill rotWithShape="1">
          <a:blip r:embed="rId5"/>
          <a:srcRect l="33530" r="19418" b="2"/>
          <a:stretch/>
        </p:blipFill>
        <p:spPr>
          <a:xfrm>
            <a:off x="8237154" y="328096"/>
            <a:ext cx="3592894" cy="5688748"/>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99829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5690153" cy="1756095"/>
          </a:xfrm>
        </p:spPr>
        <p:txBody>
          <a:bodyPr/>
          <a:lstStyle/>
          <a:p>
            <a:r>
              <a:rPr lang="en-US" dirty="0">
                <a:latin typeface="HelveticaNeueLT Std Med Cn" panose="020B0804020202020204" pitchFamily="34" charset="0"/>
              </a:rPr>
              <a:t>Adams County Food Policy Council (PA)</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578125" y="2209938"/>
            <a:ext cx="6578050" cy="3703638"/>
          </a:xfrm>
        </p:spPr>
        <p:txBody>
          <a:bodyPr/>
          <a:lstStyle/>
          <a:p>
            <a:r>
              <a:rPr lang="en-US" dirty="0">
                <a:latin typeface="HelveticaNeueLT Std Med Cn" panose="020B0804020202020204" pitchFamily="34" charset="0"/>
              </a:rPr>
              <a:t>Problem: </a:t>
            </a:r>
            <a:r>
              <a:rPr lang="en-US" dirty="0">
                <a:latin typeface="HelveticaNeueLT Std Lt Cn" panose="020B0406020202030204" pitchFamily="34" charset="0"/>
              </a:rPr>
              <a:t>people ineligible for federal food assistance still need assistance to access FM</a:t>
            </a:r>
          </a:p>
          <a:p>
            <a:r>
              <a:rPr lang="en-US" dirty="0">
                <a:latin typeface="HelveticaNeueLT Std Med Cn" panose="020B0804020202020204" pitchFamily="34" charset="0"/>
              </a:rPr>
              <a:t>Partners: </a:t>
            </a:r>
            <a:r>
              <a:rPr lang="en-US" dirty="0">
                <a:latin typeface="HelveticaNeueLT Std Lt Cn" panose="020B0406020202030204" pitchFamily="34" charset="0"/>
              </a:rPr>
              <a:t>individual donations, Gettysburg Hospital Foundation, private orgs</a:t>
            </a:r>
          </a:p>
          <a:p>
            <a:r>
              <a:rPr lang="en-US" dirty="0">
                <a:latin typeface="HelveticaNeueLT Std Med Cn" panose="020B0804020202020204" pitchFamily="34" charset="0"/>
              </a:rPr>
              <a:t>Program/policy: </a:t>
            </a:r>
            <a:r>
              <a:rPr lang="en-US" dirty="0">
                <a:latin typeface="HelveticaNeueLT Std Lt Cn" panose="020B0406020202030204" pitchFamily="34" charset="0"/>
              </a:rPr>
              <a:t>$40/monthly vouchers; reached 152 families, purchased $67,000 FV</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Text&#10;&#10;Description automatically generated">
            <a:extLst>
              <a:ext uri="{FF2B5EF4-FFF2-40B4-BE49-F238E27FC236}">
                <a16:creationId xmlns:a16="http://schemas.microsoft.com/office/drawing/2014/main" id="{CED6BF06-9936-AA4E-0DCE-1F7EDB905D8C}"/>
              </a:ext>
            </a:extLst>
          </p:cNvPr>
          <p:cNvPicPr>
            <a:picLocks noChangeAspect="1"/>
          </p:cNvPicPr>
          <p:nvPr/>
        </p:nvPicPr>
        <p:blipFill>
          <a:blip r:embed="rId5"/>
          <a:stretch>
            <a:fillRect/>
          </a:stretch>
        </p:blipFill>
        <p:spPr>
          <a:xfrm>
            <a:off x="7364107" y="328096"/>
            <a:ext cx="4275135" cy="5806525"/>
          </a:xfrm>
          <a:prstGeom prst="rect">
            <a:avLst/>
          </a:prstGeom>
        </p:spPr>
      </p:pic>
      <p:sp>
        <p:nvSpPr>
          <p:cNvPr id="6" name="TextBox 5">
            <a:extLst>
              <a:ext uri="{FF2B5EF4-FFF2-40B4-BE49-F238E27FC236}">
                <a16:creationId xmlns:a16="http://schemas.microsoft.com/office/drawing/2014/main" id="{0F42FF42-39FE-D57A-8AE4-5A2079D6DCEC}"/>
              </a:ext>
            </a:extLst>
          </p:cNvPr>
          <p:cNvSpPr txBox="1"/>
          <p:nvPr/>
        </p:nvSpPr>
        <p:spPr>
          <a:xfrm>
            <a:off x="7928850" y="5759687"/>
            <a:ext cx="2876108" cy="307777"/>
          </a:xfrm>
          <a:prstGeom prst="rect">
            <a:avLst/>
          </a:prstGeom>
          <a:noFill/>
        </p:spPr>
        <p:txBody>
          <a:bodyPr wrap="none" rtlCol="0">
            <a:spAutoFit/>
          </a:bodyPr>
          <a:lstStyle/>
          <a:p>
            <a:r>
              <a:rPr lang="en-US" sz="1400" dirty="0">
                <a:latin typeface="HelveticaNeueLT Std Lt Cn" panose="020B0406020202030204" pitchFamily="34" charset="0"/>
              </a:rPr>
              <a:t>Example from policy dashboard for ACFPC</a:t>
            </a:r>
          </a:p>
        </p:txBody>
      </p:sp>
    </p:spTree>
    <p:extLst>
      <p:ext uri="{BB962C8B-B14F-4D97-AF65-F5344CB8AC3E}">
        <p14:creationId xmlns:p14="http://schemas.microsoft.com/office/powerpoint/2010/main" val="41328758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5690153" cy="1756095"/>
          </a:xfrm>
        </p:spPr>
        <p:txBody>
          <a:bodyPr/>
          <a:lstStyle/>
          <a:p>
            <a:r>
              <a:rPr lang="en-US" dirty="0">
                <a:latin typeface="HelveticaNeueLT Std Med Cn" panose="020B0804020202020204" pitchFamily="34" charset="0"/>
              </a:rPr>
              <a:t>Linn Co Food Systems Council (IA)</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578125" y="2209938"/>
            <a:ext cx="6578050" cy="3703638"/>
          </a:xfrm>
        </p:spPr>
        <p:txBody>
          <a:bodyPr>
            <a:normAutofit fontScale="92500"/>
          </a:bodyPr>
          <a:lstStyle/>
          <a:p>
            <a:r>
              <a:rPr lang="en-US" dirty="0">
                <a:latin typeface="HelveticaNeueLT Std Med Cn" panose="020B0804020202020204" pitchFamily="34" charset="0"/>
              </a:rPr>
              <a:t>Problem: </a:t>
            </a:r>
            <a:r>
              <a:rPr lang="en-US" dirty="0">
                <a:latin typeface="HelveticaNeueLT Std Lt Cn" panose="020B0406020202030204" pitchFamily="34" charset="0"/>
              </a:rPr>
              <a:t>Smaller orgs without grant writing skills, ESL, have difficulty getting support</a:t>
            </a:r>
          </a:p>
          <a:p>
            <a:r>
              <a:rPr lang="en-US" dirty="0">
                <a:latin typeface="HelveticaNeueLT Std Med Cn" panose="020B0804020202020204" pitchFamily="34" charset="0"/>
              </a:rPr>
              <a:t>Partner: </a:t>
            </a:r>
            <a:r>
              <a:rPr lang="en-US" dirty="0">
                <a:latin typeface="HelveticaNeueLT Std Lt Cn" panose="020B0406020202030204" pitchFamily="34" charset="0"/>
              </a:rPr>
              <a:t>grant from Board of Supervisors thru ARPA</a:t>
            </a:r>
          </a:p>
          <a:p>
            <a:r>
              <a:rPr lang="en-US" dirty="0">
                <a:latin typeface="HelveticaNeueLT Std Med Cn" panose="020B0804020202020204" pitchFamily="34" charset="0"/>
              </a:rPr>
              <a:t>Program/policy: </a:t>
            </a:r>
            <a:r>
              <a:rPr lang="en-US" dirty="0">
                <a:latin typeface="HelveticaNeueLT Std Lt Cn" panose="020B0406020202030204" pitchFamily="34" charset="0"/>
              </a:rPr>
              <a:t>awarded $132,300 in microgrants to 12 local organizations through its grant program.</a:t>
            </a:r>
          </a:p>
          <a:p>
            <a:r>
              <a:rPr lang="en-US" dirty="0">
                <a:latin typeface="HelveticaNeueLT Std Lt Cn" panose="020B0406020202030204" pitchFamily="34" charset="0"/>
              </a:rPr>
              <a:t>Will support infrastructure, vehicles and equipment including fencing, tractors and cold storage.</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7" name="Picture 6" descr="A picture containing person, outdoor, sky, person&#10;&#10;Description automatically generated">
            <a:extLst>
              <a:ext uri="{FF2B5EF4-FFF2-40B4-BE49-F238E27FC236}">
                <a16:creationId xmlns:a16="http://schemas.microsoft.com/office/drawing/2014/main" id="{A0C420EF-A7BC-57AD-3480-B99D35EBA85A}"/>
              </a:ext>
            </a:extLst>
          </p:cNvPr>
          <p:cNvPicPr>
            <a:picLocks noChangeAspect="1"/>
          </p:cNvPicPr>
          <p:nvPr/>
        </p:nvPicPr>
        <p:blipFill>
          <a:blip r:embed="rId5"/>
          <a:stretch>
            <a:fillRect/>
          </a:stretch>
        </p:blipFill>
        <p:spPr>
          <a:xfrm>
            <a:off x="7460973" y="609970"/>
            <a:ext cx="4152902" cy="4820066"/>
          </a:xfrm>
          <a:prstGeom prst="rect">
            <a:avLst/>
          </a:prstGeom>
        </p:spPr>
      </p:pic>
      <p:sp>
        <p:nvSpPr>
          <p:cNvPr id="10" name="TextBox 9">
            <a:extLst>
              <a:ext uri="{FF2B5EF4-FFF2-40B4-BE49-F238E27FC236}">
                <a16:creationId xmlns:a16="http://schemas.microsoft.com/office/drawing/2014/main" id="{2E088E49-E97F-A4A5-A3AF-18806203AB59}"/>
              </a:ext>
            </a:extLst>
          </p:cNvPr>
          <p:cNvSpPr txBox="1"/>
          <p:nvPr/>
        </p:nvSpPr>
        <p:spPr>
          <a:xfrm>
            <a:off x="8315972" y="5667638"/>
            <a:ext cx="2727701"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a:ln>
                  <a:noFill/>
                </a:ln>
                <a:solidFill>
                  <a:srgbClr val="505050">
                    <a:lumMod val="50000"/>
                  </a:srgbClr>
                </a:solidFill>
                <a:effectLst/>
                <a:uLnTx/>
                <a:uFillTx/>
                <a:latin typeface="HelveticaNeueLT Std Lt Cn" panose="020B0406020202030204" pitchFamily="34" charset="0"/>
              </a:rPr>
              <a:t>Photo credit: The Gazette, 3/13/23.</a:t>
            </a:r>
          </a:p>
        </p:txBody>
      </p:sp>
    </p:spTree>
    <p:extLst>
      <p:ext uri="{BB962C8B-B14F-4D97-AF65-F5344CB8AC3E}">
        <p14:creationId xmlns:p14="http://schemas.microsoft.com/office/powerpoint/2010/main" val="42866296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5690153" cy="1756095"/>
          </a:xfrm>
        </p:spPr>
        <p:txBody>
          <a:bodyPr/>
          <a:lstStyle/>
          <a:p>
            <a:r>
              <a:rPr lang="en-US" dirty="0">
                <a:latin typeface="HelveticaNeueLT Std Med Cn" panose="020B0804020202020204" pitchFamily="34" charset="0"/>
              </a:rPr>
              <a:t>Worcester Food Policy Council (MA)</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028698" y="1974574"/>
            <a:ext cx="6604554" cy="3858150"/>
          </a:xfrm>
        </p:spPr>
        <p:txBody>
          <a:bodyPr>
            <a:normAutofit fontScale="92500" lnSpcReduction="10000"/>
          </a:bodyPr>
          <a:lstStyle/>
          <a:p>
            <a:r>
              <a:rPr lang="en-US" dirty="0">
                <a:latin typeface="HelveticaNeueLT Std Med Cn" panose="020B0804020202020204" pitchFamily="34" charset="0"/>
              </a:rPr>
              <a:t>Problem: </a:t>
            </a:r>
            <a:r>
              <a:rPr lang="en-US" dirty="0">
                <a:latin typeface="HelveticaNeueLT Std Lt Cn" panose="020B0406020202030204" pitchFamily="34" charset="0"/>
              </a:rPr>
              <a:t>20-25% of food pantry clients were already working </a:t>
            </a:r>
          </a:p>
          <a:p>
            <a:r>
              <a:rPr lang="en-US" dirty="0">
                <a:latin typeface="HelveticaNeueLT Std Med Cn" panose="020B0804020202020204" pitchFamily="34" charset="0"/>
              </a:rPr>
              <a:t>Partner: </a:t>
            </a:r>
            <a:r>
              <a:rPr lang="en-US" dirty="0">
                <a:latin typeface="HelveticaNeueLT Std Lt Cn" panose="020B0406020202030204" pitchFamily="34" charset="0"/>
              </a:rPr>
              <a:t>Raise Up Massachusetts </a:t>
            </a:r>
          </a:p>
          <a:p>
            <a:r>
              <a:rPr lang="en-US" dirty="0">
                <a:latin typeface="HelveticaNeueLT Std Med Cn" panose="020B0804020202020204" pitchFamily="34" charset="0"/>
              </a:rPr>
              <a:t>Policy: </a:t>
            </a:r>
            <a:r>
              <a:rPr lang="en-US" dirty="0">
                <a:latin typeface="HelveticaNeueLT Std Lt Cn" panose="020B0406020202030204" pitchFamily="34" charset="0"/>
              </a:rPr>
              <a:t>legislation passed in 2018 increased the minimum wage, $15/</a:t>
            </a:r>
            <a:r>
              <a:rPr lang="en-US" dirty="0" err="1">
                <a:latin typeface="HelveticaNeueLT Std Lt Cn" panose="020B0406020202030204" pitchFamily="34" charset="0"/>
              </a:rPr>
              <a:t>hr</a:t>
            </a:r>
            <a:r>
              <a:rPr lang="en-US" dirty="0">
                <a:latin typeface="HelveticaNeueLT Std Lt Cn" panose="020B0406020202030204" pitchFamily="34" charset="0"/>
              </a:rPr>
              <a:t> by 2023; started a paid family and medical leave program </a:t>
            </a:r>
          </a:p>
          <a:p>
            <a:endParaRPr lang="en-US" dirty="0">
              <a:latin typeface="HelveticaNeueLT Std Lt Cn" panose="020B0406020202030204" pitchFamily="34" charset="0"/>
            </a:endParaRPr>
          </a:p>
          <a:p>
            <a:r>
              <a:rPr lang="en-US" dirty="0">
                <a:latin typeface="HelveticaNeueLT Std Lt Cn" panose="020B0406020202030204" pitchFamily="34" charset="0"/>
              </a:rPr>
              <a:t>Council participated in lobbying, public action, collecting signatures for the ballot initiatives, and hosting community forums on the issue</a:t>
            </a: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a:extLst>
              <a:ext uri="{FF2B5EF4-FFF2-40B4-BE49-F238E27FC236}">
                <a16:creationId xmlns:a16="http://schemas.microsoft.com/office/drawing/2014/main" id="{85FD9FA1-7B2A-32C5-911C-9C6F4DA930A9}"/>
              </a:ext>
            </a:extLst>
          </p:cNvPr>
          <p:cNvPicPr>
            <a:picLocks noChangeAspect="1"/>
          </p:cNvPicPr>
          <p:nvPr/>
        </p:nvPicPr>
        <p:blipFill>
          <a:blip r:embed="rId5"/>
          <a:stretch>
            <a:fillRect/>
          </a:stretch>
        </p:blipFill>
        <p:spPr>
          <a:xfrm>
            <a:off x="7841184" y="321904"/>
            <a:ext cx="3061331" cy="3061331"/>
          </a:xfrm>
          <a:prstGeom prst="rect">
            <a:avLst/>
          </a:prstGeom>
        </p:spPr>
      </p:pic>
      <p:pic>
        <p:nvPicPr>
          <p:cNvPr id="6" name="Picture 5">
            <a:extLst>
              <a:ext uri="{FF2B5EF4-FFF2-40B4-BE49-F238E27FC236}">
                <a16:creationId xmlns:a16="http://schemas.microsoft.com/office/drawing/2014/main" id="{BD8424CD-50BF-61C9-08BE-F386A7C574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1184" y="3537173"/>
            <a:ext cx="3287051" cy="2530915"/>
          </a:xfrm>
          <a:prstGeom prst="rect">
            <a:avLst/>
          </a:prstGeom>
        </p:spPr>
      </p:pic>
    </p:spTree>
    <p:extLst>
      <p:ext uri="{BB962C8B-B14F-4D97-AF65-F5344CB8AC3E}">
        <p14:creationId xmlns:p14="http://schemas.microsoft.com/office/powerpoint/2010/main" val="2222304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325563"/>
          </a:xfrm>
        </p:spPr>
        <p:txBody>
          <a:bodyPr/>
          <a:lstStyle/>
          <a:p>
            <a:r>
              <a:rPr lang="en-US" dirty="0">
                <a:latin typeface="HelveticaNeueLT Std Med Cn" panose="020B0804020202020204" pitchFamily="34" charset="0"/>
              </a:rPr>
              <a:t>Rhode Island Food Policy Council</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485359" y="1850439"/>
            <a:ext cx="11030780" cy="3703638"/>
          </a:xfrm>
        </p:spPr>
        <p:txBody>
          <a:bodyPr/>
          <a:lstStyle/>
          <a:p>
            <a:r>
              <a:rPr lang="en-US" dirty="0">
                <a:latin typeface="HelveticaNeueLT Std Med Cn" panose="020B0804020202020204" pitchFamily="34" charset="0"/>
              </a:rPr>
              <a:t>Problem: </a:t>
            </a:r>
            <a:r>
              <a:rPr lang="en-US" dirty="0">
                <a:latin typeface="HelveticaNeueLT Std Lt Cn" panose="020B0406020202030204" pitchFamily="34" charset="0"/>
              </a:rPr>
              <a:t>SNAP recipient during pandemic, needed to order groceries online, use EBT cards, delivery </a:t>
            </a:r>
          </a:p>
          <a:p>
            <a:r>
              <a:rPr lang="en-US" dirty="0">
                <a:latin typeface="HelveticaNeueLT Std Med Cn" panose="020B0804020202020204" pitchFamily="34" charset="0"/>
              </a:rPr>
              <a:t>Partners: </a:t>
            </a:r>
            <a:r>
              <a:rPr lang="en-US" dirty="0">
                <a:latin typeface="HelveticaNeueLT Std Lt Cn" panose="020B0406020202030204" pitchFamily="34" charset="0"/>
              </a:rPr>
              <a:t>Dept of Human Services, grocers, HETF, Cartwheel, partners for referrals </a:t>
            </a:r>
          </a:p>
          <a:p>
            <a:r>
              <a:rPr lang="en-US" dirty="0">
                <a:latin typeface="HelveticaNeueLT Std Med Cn" panose="020B0804020202020204" pitchFamily="34" charset="0"/>
              </a:rPr>
              <a:t>Policy/program: </a:t>
            </a:r>
            <a:r>
              <a:rPr lang="en-US" dirty="0">
                <a:latin typeface="HelveticaNeueLT Std Lt Cn" panose="020B0406020202030204" pitchFamily="34" charset="0"/>
              </a:rPr>
              <a:t>Piloted no-cost SNAP delivery 20 HH Policy recommendations: Establish a dedicated help line for SNAP recipients to order food for delivery; TA program for vendors, Local policy – increase SNAP/WIC vendors</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pic>
        <p:nvPicPr>
          <p:cNvPr id="4" name="Picture 3" descr="A picture containing dish, vegetable&#10;&#10;Description automatically generated">
            <a:extLst>
              <a:ext uri="{FF2B5EF4-FFF2-40B4-BE49-F238E27FC236}">
                <a16:creationId xmlns:a16="http://schemas.microsoft.com/office/drawing/2014/main" id="{5D500BF0-74BB-0047-ED0B-96C305A71BE1}"/>
              </a:ext>
            </a:extLst>
          </p:cNvPr>
          <p:cNvPicPr>
            <a:picLocks noChangeAspect="1"/>
          </p:cNvPicPr>
          <p:nvPr/>
        </p:nvPicPr>
        <p:blipFill>
          <a:blip r:embed="rId5"/>
          <a:stretch>
            <a:fillRect/>
          </a:stretch>
        </p:blipFill>
        <p:spPr>
          <a:xfrm>
            <a:off x="3366946" y="4767881"/>
            <a:ext cx="4690375" cy="1865897"/>
          </a:xfrm>
          <a:prstGeom prst="rect">
            <a:avLst/>
          </a:prstGeom>
        </p:spPr>
      </p:pic>
    </p:spTree>
    <p:extLst>
      <p:ext uri="{BB962C8B-B14F-4D97-AF65-F5344CB8AC3E}">
        <p14:creationId xmlns:p14="http://schemas.microsoft.com/office/powerpoint/2010/main" val="27463248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3090863" y="1613713"/>
            <a:ext cx="9410700" cy="1325563"/>
          </a:xfrm>
        </p:spPr>
        <p:txBody>
          <a:bodyPr/>
          <a:lstStyle/>
          <a:p>
            <a:r>
              <a:rPr lang="en-US" dirty="0">
                <a:latin typeface="HelveticaNeueLT Std Med Cn" panose="020B0804020202020204" pitchFamily="34" charset="0"/>
              </a:rPr>
              <a:t>Kendal Chavez</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3090863" y="2690772"/>
            <a:ext cx="9410701" cy="3703638"/>
          </a:xfrm>
        </p:spPr>
        <p:txBody>
          <a:bodyPr/>
          <a:lstStyle/>
          <a:p>
            <a:pPr marL="0" indent="0">
              <a:buNone/>
            </a:pPr>
            <a:r>
              <a:rPr lang="en-US" dirty="0">
                <a:latin typeface="HelveticaNeueLT Std Lt Cn" panose="020B0406020202030204" pitchFamily="34" charset="0"/>
              </a:rPr>
              <a:t>New Mexico Governor’s Office</a:t>
            </a:r>
            <a:br>
              <a:rPr lang="en-US" sz="1800" dirty="0">
                <a:effectLst/>
                <a:latin typeface="HelveticaNeueLTStd"/>
              </a:rPr>
            </a:br>
            <a:endParaRPr lang="en-US" dirty="0"/>
          </a:p>
          <a:p>
            <a:pPr marL="0" indent="0">
              <a:buNone/>
            </a:pPr>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364917" y="1288704"/>
            <a:ext cx="2415812" cy="2140296"/>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250017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943099" y="218479"/>
            <a:ext cx="9410700" cy="1835952"/>
          </a:xfrm>
        </p:spPr>
        <p:txBody>
          <a:bodyPr>
            <a:normAutofit/>
          </a:bodyPr>
          <a:lstStyle/>
          <a:p>
            <a:r>
              <a:rPr lang="en-US" sz="7200" dirty="0">
                <a:latin typeface="HelveticaNeueLT Std Med Cn" panose="020B0804020202020204" pitchFamily="34" charset="0"/>
              </a:rPr>
              <a:t>Ethanol Needs to Die</a:t>
            </a:r>
          </a:p>
        </p:txBody>
      </p:sp>
      <p:sp>
        <p:nvSpPr>
          <p:cNvPr id="3" name="Content Placeholder 2">
            <a:extLst>
              <a:ext uri="{FF2B5EF4-FFF2-40B4-BE49-F238E27FC236}">
                <a16:creationId xmlns:a16="http://schemas.microsoft.com/office/drawing/2014/main" id="{E1E78320-1821-4029-078B-62F1CD012893}"/>
              </a:ext>
            </a:extLst>
          </p:cNvPr>
          <p:cNvSpPr>
            <a:spLocks noGrp="1"/>
          </p:cNvSpPr>
          <p:nvPr>
            <p:ph idx="1"/>
          </p:nvPr>
        </p:nvSpPr>
        <p:spPr>
          <a:xfrm>
            <a:off x="1943098" y="2054431"/>
            <a:ext cx="9410701" cy="3703638"/>
          </a:xfrm>
        </p:spPr>
        <p:txBody>
          <a:bodyPr/>
          <a:lstStyle/>
          <a:p>
            <a:r>
              <a:rPr lang="en-US" dirty="0">
                <a:latin typeface="HelveticaNeueLT Std Lt Cn" panose="020B0406020202030204" pitchFamily="34" charset="0"/>
              </a:rPr>
              <a:t>Chris Jones, Research Engineer, IIHR </a:t>
            </a:r>
            <a:r>
              <a:rPr lang="en-US" dirty="0" err="1">
                <a:latin typeface="HelveticaNeueLT Std Lt Cn" panose="020B0406020202030204" pitchFamily="34" charset="0"/>
              </a:rPr>
              <a:t>Hydroscience</a:t>
            </a:r>
            <a:r>
              <a:rPr lang="en-US" dirty="0">
                <a:latin typeface="HelveticaNeueLT Std Lt Cn" panose="020B0406020202030204" pitchFamily="34" charset="0"/>
              </a:rPr>
              <a:t> and Engineering</a:t>
            </a:r>
          </a:p>
          <a:p>
            <a:r>
              <a:rPr lang="en-US" dirty="0">
                <a:latin typeface="HelveticaNeueLT Std Lt Cn" panose="020B0406020202030204" pitchFamily="34" charset="0"/>
              </a:rPr>
              <a:t>Slides Available at: https://</a:t>
            </a:r>
            <a:r>
              <a:rPr lang="en-US" dirty="0" err="1">
                <a:latin typeface="HelveticaNeueLT Std Lt Cn" panose="020B0406020202030204" pitchFamily="34" charset="0"/>
              </a:rPr>
              <a:t>cjones.iihr.uiowa.edu</a:t>
            </a:r>
            <a:r>
              <a:rPr lang="en-US" dirty="0">
                <a:latin typeface="HelveticaNeueLT Std Lt Cn" panose="020B0406020202030204" pitchFamily="34" charset="0"/>
              </a:rPr>
              <a:t>/</a:t>
            </a:r>
          </a:p>
          <a:p>
            <a:endParaRPr lang="en-US" dirty="0">
              <a:latin typeface="HelveticaNeueLT Std Lt Cn" panose="020B0406020202030204" pitchFamily="34" charset="0"/>
            </a:endParaRPr>
          </a:p>
          <a:p>
            <a:endParaRPr lang="en-US" dirty="0">
              <a:latin typeface="HelveticaNeueLT Std Lt Cn" panose="020B0406020202030204" pitchFamily="34" charset="0"/>
            </a:endParaRP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7" y="192087"/>
            <a:ext cx="1555780" cy="1378348"/>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34975393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10" name="Picture 9" descr="A picture containing flower, plant, begonia, tree&#10;&#10;Description automatically generated">
            <a:extLst>
              <a:ext uri="{FF2B5EF4-FFF2-40B4-BE49-F238E27FC236}">
                <a16:creationId xmlns:a16="http://schemas.microsoft.com/office/drawing/2014/main" id="{485F52D6-392B-99CB-AF86-71257E056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87" y="765220"/>
            <a:ext cx="3279975" cy="4919963"/>
          </a:xfrm>
          <a:prstGeom prst="rect">
            <a:avLst/>
          </a:prstGeom>
        </p:spPr>
      </p:pic>
      <p:pic>
        <p:nvPicPr>
          <p:cNvPr id="12" name="Picture 11">
            <a:extLst>
              <a:ext uri="{FF2B5EF4-FFF2-40B4-BE49-F238E27FC236}">
                <a16:creationId xmlns:a16="http://schemas.microsoft.com/office/drawing/2014/main" id="{6E416413-6EF8-917A-20E5-DE02C7C1DE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74830" y="765221"/>
            <a:ext cx="3279975" cy="4919963"/>
          </a:xfrm>
          <a:prstGeom prst="rect">
            <a:avLst/>
          </a:prstGeom>
        </p:spPr>
      </p:pic>
      <p:pic>
        <p:nvPicPr>
          <p:cNvPr id="13" name="Picture 12" descr="A picture containing plant&#10;&#10;Description automatically generated">
            <a:extLst>
              <a:ext uri="{FF2B5EF4-FFF2-40B4-BE49-F238E27FC236}">
                <a16:creationId xmlns:a16="http://schemas.microsoft.com/office/drawing/2014/main" id="{98E35012-710C-9E56-08F2-9CAD5684C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671" y="765220"/>
            <a:ext cx="3279978" cy="4919967"/>
          </a:xfrm>
          <a:prstGeom prst="rect">
            <a:avLst/>
          </a:prstGeom>
        </p:spPr>
      </p:pic>
    </p:spTree>
    <p:extLst>
      <p:ext uri="{BB962C8B-B14F-4D97-AF65-F5344CB8AC3E}">
        <p14:creationId xmlns:p14="http://schemas.microsoft.com/office/powerpoint/2010/main" val="3478708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2" name="Content Placeholder 4" descr="A person in a field&#10;&#10;Description automatically generated with low confidence">
            <a:extLst>
              <a:ext uri="{FF2B5EF4-FFF2-40B4-BE49-F238E27FC236}">
                <a16:creationId xmlns:a16="http://schemas.microsoft.com/office/drawing/2014/main" id="{1A44145C-6F66-8518-4772-64959A53560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387" y="838045"/>
            <a:ext cx="6735311" cy="4490207"/>
          </a:xfrm>
        </p:spPr>
      </p:pic>
      <p:pic>
        <p:nvPicPr>
          <p:cNvPr id="3" name="Content Placeholder 4" descr="A picture containing sky, grass, outdoor, field&#10;&#10;Description automatically generated">
            <a:extLst>
              <a:ext uri="{FF2B5EF4-FFF2-40B4-BE49-F238E27FC236}">
                <a16:creationId xmlns:a16="http://schemas.microsoft.com/office/drawing/2014/main" id="{08838C4F-4CE6-37CB-5102-3944C81F5858}"/>
              </a:ext>
            </a:extLst>
          </p:cNvPr>
          <p:cNvPicPr>
            <a:picLocks noChangeAspect="1"/>
          </p:cNvPicPr>
          <p:nvPr/>
        </p:nvPicPr>
        <p:blipFill rotWithShape="1">
          <a:blip r:embed="rId5">
            <a:extLst>
              <a:ext uri="{28A0092B-C50C-407E-A947-70E740481C1C}">
                <a14:useLocalDpi xmlns:a14="http://schemas.microsoft.com/office/drawing/2010/main" val="0"/>
              </a:ext>
            </a:extLst>
          </a:blip>
          <a:srcRect b="10214"/>
          <a:stretch/>
        </p:blipFill>
        <p:spPr>
          <a:xfrm>
            <a:off x="7142107" y="328096"/>
            <a:ext cx="4870506" cy="2915335"/>
          </a:xfrm>
          <a:prstGeom prst="rect">
            <a:avLst/>
          </a:prstGeom>
        </p:spPr>
      </p:pic>
      <p:pic>
        <p:nvPicPr>
          <p:cNvPr id="4" name="Content Placeholder 4" descr="A picture containing person, corn&#10;&#10;Description automatically generated">
            <a:extLst>
              <a:ext uri="{FF2B5EF4-FFF2-40B4-BE49-F238E27FC236}">
                <a16:creationId xmlns:a16="http://schemas.microsoft.com/office/drawing/2014/main" id="{041F5C4F-A1FE-C89B-3BD8-895580B43329}"/>
              </a:ext>
            </a:extLst>
          </p:cNvPr>
          <p:cNvPicPr>
            <a:picLocks noChangeAspect="1"/>
          </p:cNvPicPr>
          <p:nvPr/>
        </p:nvPicPr>
        <p:blipFill rotWithShape="1">
          <a:blip r:embed="rId6">
            <a:extLst>
              <a:ext uri="{28A0092B-C50C-407E-A947-70E740481C1C}">
                <a14:useLocalDpi xmlns:a14="http://schemas.microsoft.com/office/drawing/2010/main" val="0"/>
              </a:ext>
            </a:extLst>
          </a:blip>
          <a:srcRect t="12548" b="4138"/>
          <a:stretch/>
        </p:blipFill>
        <p:spPr>
          <a:xfrm>
            <a:off x="7135439" y="3330415"/>
            <a:ext cx="4877174" cy="2708881"/>
          </a:xfrm>
          <a:prstGeom prst="rect">
            <a:avLst/>
          </a:prstGeom>
        </p:spPr>
      </p:pic>
    </p:spTree>
    <p:extLst>
      <p:ext uri="{BB962C8B-B14F-4D97-AF65-F5344CB8AC3E}">
        <p14:creationId xmlns:p14="http://schemas.microsoft.com/office/powerpoint/2010/main" val="3373400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sp>
        <p:nvSpPr>
          <p:cNvPr id="6" name="Content Placeholder 5">
            <a:extLst>
              <a:ext uri="{FF2B5EF4-FFF2-40B4-BE49-F238E27FC236}">
                <a16:creationId xmlns:a16="http://schemas.microsoft.com/office/drawing/2014/main" id="{72310746-14A2-4822-9C6D-5E42D9CA589A}"/>
              </a:ext>
            </a:extLst>
          </p:cNvPr>
          <p:cNvSpPr>
            <a:spLocks noGrp="1"/>
          </p:cNvSpPr>
          <p:nvPr>
            <p:ph idx="1"/>
          </p:nvPr>
        </p:nvSpPr>
        <p:spPr/>
        <p:txBody>
          <a:bodyPr/>
          <a:lstStyle/>
          <a:p>
            <a:endParaRPr lang="en-US"/>
          </a:p>
        </p:txBody>
      </p:sp>
      <p:pic>
        <p:nvPicPr>
          <p:cNvPr id="7" name="Content Placeholder 4" descr="A person and a child at a farmers market&#10;&#10;Description automatically generated with medium confidence">
            <a:extLst>
              <a:ext uri="{FF2B5EF4-FFF2-40B4-BE49-F238E27FC236}">
                <a16:creationId xmlns:a16="http://schemas.microsoft.com/office/drawing/2014/main" id="{39906161-BD00-FAF2-1DAD-7B86E6F08522}"/>
              </a:ext>
            </a:extLst>
          </p:cNvPr>
          <p:cNvPicPr>
            <a:picLocks noChangeAspect="1"/>
          </p:cNvPicPr>
          <p:nvPr/>
        </p:nvPicPr>
        <p:blipFill rotWithShape="1">
          <a:blip r:embed="rId4">
            <a:extLst>
              <a:ext uri="{28A0092B-C50C-407E-A947-70E740481C1C}">
                <a14:useLocalDpi xmlns:a14="http://schemas.microsoft.com/office/drawing/2010/main" val="0"/>
              </a:ext>
            </a:extLst>
          </a:blip>
          <a:srcRect l="4840" r="4749"/>
          <a:stretch/>
        </p:blipFill>
        <p:spPr>
          <a:xfrm>
            <a:off x="838200" y="228418"/>
            <a:ext cx="7326189" cy="5402138"/>
          </a:xfrm>
          <a:prstGeom prst="rect">
            <a:avLst/>
          </a:prstGeom>
        </p:spPr>
      </p:pic>
      <p:pic>
        <p:nvPicPr>
          <p:cNvPr id="8" name="Picture 7" descr="A table full of plates of food&#10;&#10;Description automatically generated with medium confidence">
            <a:extLst>
              <a:ext uri="{FF2B5EF4-FFF2-40B4-BE49-F238E27FC236}">
                <a16:creationId xmlns:a16="http://schemas.microsoft.com/office/drawing/2014/main" id="{6F5AE18D-DBBC-456D-702D-AD2187935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6298" y="228418"/>
            <a:ext cx="2785592" cy="5402138"/>
          </a:xfrm>
          <a:prstGeom prst="rect">
            <a:avLst/>
          </a:prstGeom>
        </p:spPr>
      </p:pic>
    </p:spTree>
    <p:extLst>
      <p:ext uri="{BB962C8B-B14F-4D97-AF65-F5344CB8AC3E}">
        <p14:creationId xmlns:p14="http://schemas.microsoft.com/office/powerpoint/2010/main" val="31980848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2"/>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3"/>
          <a:stretch>
            <a:fillRect/>
          </a:stretch>
        </p:blipFill>
        <p:spPr>
          <a:xfrm>
            <a:off x="9101138" y="6222027"/>
            <a:ext cx="2728910" cy="307877"/>
          </a:xfrm>
          <a:prstGeom prst="rect">
            <a:avLst/>
          </a:prstGeom>
        </p:spPr>
      </p:pic>
      <p:pic>
        <p:nvPicPr>
          <p:cNvPr id="2" name="Picture 6">
            <a:extLst>
              <a:ext uri="{FF2B5EF4-FFF2-40B4-BE49-F238E27FC236}">
                <a16:creationId xmlns:a16="http://schemas.microsoft.com/office/drawing/2014/main" id="{74EAD0E7-30C6-FD18-1683-F5A20C6F6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344" y="218479"/>
            <a:ext cx="4461154" cy="25083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F9D4D38C-398E-D4EE-C414-AF12693C7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005" y="796606"/>
            <a:ext cx="7047489" cy="4565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itting at a table&#10;&#10;Description automatically generated with medium confidence">
            <a:extLst>
              <a:ext uri="{FF2B5EF4-FFF2-40B4-BE49-F238E27FC236}">
                <a16:creationId xmlns:a16="http://schemas.microsoft.com/office/drawing/2014/main" id="{53D514B1-EDDB-1C99-7924-0A1DF645D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344" y="2920135"/>
            <a:ext cx="4461154" cy="3104220"/>
          </a:xfrm>
          <a:prstGeom prst="rect">
            <a:avLst/>
          </a:prstGeom>
        </p:spPr>
      </p:pic>
    </p:spTree>
    <p:extLst>
      <p:ext uri="{BB962C8B-B14F-4D97-AF65-F5344CB8AC3E}">
        <p14:creationId xmlns:p14="http://schemas.microsoft.com/office/powerpoint/2010/main" val="1917932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18C5-269F-47ED-E646-A8F1425C333E}"/>
              </a:ext>
            </a:extLst>
          </p:cNvPr>
          <p:cNvSpPr>
            <a:spLocks noGrp="1"/>
          </p:cNvSpPr>
          <p:nvPr>
            <p:ph type="title"/>
          </p:nvPr>
        </p:nvSpPr>
        <p:spPr>
          <a:xfrm>
            <a:off x="1390650" y="2353132"/>
            <a:ext cx="9410700" cy="2462938"/>
          </a:xfrm>
        </p:spPr>
        <p:txBody>
          <a:bodyPr>
            <a:noAutofit/>
          </a:bodyPr>
          <a:lstStyle/>
          <a:p>
            <a:pPr algn="ctr"/>
            <a:r>
              <a:rPr lang="en-US" sz="20000" dirty="0">
                <a:latin typeface="HelveticaNeueLT Std Med Cn" panose="020B0804020202020204" pitchFamily="34" charset="0"/>
              </a:rPr>
              <a:t>Q&amp;A</a:t>
            </a:r>
          </a:p>
        </p:txBody>
      </p:sp>
      <p:pic>
        <p:nvPicPr>
          <p:cNvPr id="5" name="Picture 4">
            <a:extLst>
              <a:ext uri="{FF2B5EF4-FFF2-40B4-BE49-F238E27FC236}">
                <a16:creationId xmlns:a16="http://schemas.microsoft.com/office/drawing/2014/main" id="{F9F0B784-DF8C-CD3B-A238-4F8614FF2831}"/>
              </a:ext>
            </a:extLst>
          </p:cNvPr>
          <p:cNvPicPr>
            <a:picLocks noChangeAspect="1"/>
          </p:cNvPicPr>
          <p:nvPr/>
        </p:nvPicPr>
        <p:blipFill>
          <a:blip r:embed="rId2"/>
          <a:stretch>
            <a:fillRect/>
          </a:stretch>
        </p:blipFill>
        <p:spPr>
          <a:xfrm>
            <a:off x="179386" y="192086"/>
            <a:ext cx="3172409" cy="2810605"/>
          </a:xfrm>
          <a:prstGeom prst="rect">
            <a:avLst/>
          </a:prstGeom>
        </p:spPr>
      </p:pic>
      <p:pic>
        <p:nvPicPr>
          <p:cNvPr id="9" name="Picture 8">
            <a:extLst>
              <a:ext uri="{FF2B5EF4-FFF2-40B4-BE49-F238E27FC236}">
                <a16:creationId xmlns:a16="http://schemas.microsoft.com/office/drawing/2014/main" id="{B0E299D7-5EDB-6688-03A0-FFD83F3094B2}"/>
              </a:ext>
            </a:extLst>
          </p:cNvPr>
          <p:cNvPicPr>
            <a:picLocks noChangeAspect="1"/>
          </p:cNvPicPr>
          <p:nvPr/>
        </p:nvPicPr>
        <p:blipFill>
          <a:blip r:embed="rId3"/>
          <a:stretch>
            <a:fillRect/>
          </a:stretch>
        </p:blipFill>
        <p:spPr>
          <a:xfrm>
            <a:off x="179387" y="5807689"/>
            <a:ext cx="1906588" cy="831832"/>
          </a:xfrm>
          <a:prstGeom prst="rect">
            <a:avLst/>
          </a:prstGeom>
        </p:spPr>
      </p:pic>
      <p:pic>
        <p:nvPicPr>
          <p:cNvPr id="11" name="Picture 10">
            <a:extLst>
              <a:ext uri="{FF2B5EF4-FFF2-40B4-BE49-F238E27FC236}">
                <a16:creationId xmlns:a16="http://schemas.microsoft.com/office/drawing/2014/main" id="{C7900CCF-4013-4E38-6B09-D957C45C4767}"/>
              </a:ext>
            </a:extLst>
          </p:cNvPr>
          <p:cNvPicPr>
            <a:picLocks noChangeAspect="1"/>
          </p:cNvPicPr>
          <p:nvPr/>
        </p:nvPicPr>
        <p:blipFill>
          <a:blip r:embed="rId4"/>
          <a:stretch>
            <a:fillRect/>
          </a:stretch>
        </p:blipFill>
        <p:spPr>
          <a:xfrm>
            <a:off x="9101138" y="6222027"/>
            <a:ext cx="2728910" cy="307877"/>
          </a:xfrm>
          <a:prstGeom prst="rect">
            <a:avLst/>
          </a:prstGeom>
        </p:spPr>
      </p:pic>
    </p:spTree>
    <p:extLst>
      <p:ext uri="{BB962C8B-B14F-4D97-AF65-F5344CB8AC3E}">
        <p14:creationId xmlns:p14="http://schemas.microsoft.com/office/powerpoint/2010/main" val="2957487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5094437"/>
            <a:ext cx="9838099" cy="1045106"/>
          </a:xfrm>
        </p:spPr>
        <p:txBody>
          <a:bodyPr>
            <a:normAutofit/>
          </a:bodyPr>
          <a:lstStyle/>
          <a:p>
            <a:r>
              <a:rPr lang="en-US" sz="5000" dirty="0">
                <a:latin typeface="HelveticaNeueLT Std Med Cn" panose="020B0804020202020204" pitchFamily="34" charset="0"/>
              </a:rPr>
              <a:t>The Iowa Good Food Plan Discussion </a:t>
            </a: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41464189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7B06A2-6FF8-6003-A871-5BE9AB990E42}"/>
              </a:ext>
            </a:extLst>
          </p:cNvPr>
          <p:cNvSpPr>
            <a:spLocks noGrp="1"/>
          </p:cNvSpPr>
          <p:nvPr>
            <p:ph type="subTitle" idx="1"/>
          </p:nvPr>
        </p:nvSpPr>
        <p:spPr>
          <a:xfrm>
            <a:off x="1176950" y="5094437"/>
            <a:ext cx="9838099" cy="1045106"/>
          </a:xfrm>
        </p:spPr>
        <p:txBody>
          <a:bodyPr>
            <a:normAutofit/>
          </a:bodyPr>
          <a:lstStyle/>
          <a:p>
            <a:r>
              <a:rPr lang="en-US" sz="5000" dirty="0">
                <a:latin typeface="HelveticaNeueLT Std Med Cn" panose="020B0804020202020204" pitchFamily="34" charset="0"/>
              </a:rPr>
              <a:t>Thank you for coming!</a:t>
            </a:r>
          </a:p>
        </p:txBody>
      </p:sp>
      <p:sp>
        <p:nvSpPr>
          <p:cNvPr id="10" name="Rectangle 9">
            <a:extLst>
              <a:ext uri="{FF2B5EF4-FFF2-40B4-BE49-F238E27FC236}">
                <a16:creationId xmlns:a16="http://schemas.microsoft.com/office/drawing/2014/main" id="{7F94287A-6BC6-DB0A-8523-7C625B98B59D}"/>
              </a:ext>
            </a:extLst>
          </p:cNvPr>
          <p:cNvSpPr/>
          <p:nvPr/>
        </p:nvSpPr>
        <p:spPr>
          <a:xfrm>
            <a:off x="0" y="0"/>
            <a:ext cx="12192000" cy="436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BB24B9-6D69-A5C7-8565-60F8CB319361}"/>
              </a:ext>
            </a:extLst>
          </p:cNvPr>
          <p:cNvGrpSpPr/>
          <p:nvPr/>
        </p:nvGrpSpPr>
        <p:grpSpPr>
          <a:xfrm>
            <a:off x="1524000" y="1130300"/>
            <a:ext cx="8898731" cy="2633662"/>
            <a:chOff x="215492" y="622300"/>
            <a:chExt cx="8898731" cy="2633662"/>
          </a:xfrm>
        </p:grpSpPr>
        <p:pic>
          <p:nvPicPr>
            <p:cNvPr id="7" name="Picture 6">
              <a:extLst>
                <a:ext uri="{FF2B5EF4-FFF2-40B4-BE49-F238E27FC236}">
                  <a16:creationId xmlns:a16="http://schemas.microsoft.com/office/drawing/2014/main" id="{F06DAEDD-BCEA-2441-ACF7-6115A0F58B2F}"/>
                </a:ext>
              </a:extLst>
            </p:cNvPr>
            <p:cNvPicPr>
              <a:picLocks noChangeAspect="1"/>
            </p:cNvPicPr>
            <p:nvPr/>
          </p:nvPicPr>
          <p:blipFill>
            <a:blip r:embed="rId2"/>
            <a:stretch>
              <a:fillRect/>
            </a:stretch>
          </p:blipFill>
          <p:spPr>
            <a:xfrm>
              <a:off x="3077778" y="622300"/>
              <a:ext cx="6036445" cy="2633662"/>
            </a:xfrm>
            <a:prstGeom prst="rect">
              <a:avLst/>
            </a:prstGeom>
          </p:spPr>
        </p:pic>
        <p:pic>
          <p:nvPicPr>
            <p:cNvPr id="9" name="Picture 8">
              <a:extLst>
                <a:ext uri="{FF2B5EF4-FFF2-40B4-BE49-F238E27FC236}">
                  <a16:creationId xmlns:a16="http://schemas.microsoft.com/office/drawing/2014/main" id="{74DDCA84-A9B5-43FF-270C-0C41A30F4AE8}"/>
                </a:ext>
              </a:extLst>
            </p:cNvPr>
            <p:cNvPicPr>
              <a:picLocks noChangeAspect="1"/>
            </p:cNvPicPr>
            <p:nvPr/>
          </p:nvPicPr>
          <p:blipFill>
            <a:blip r:embed="rId3"/>
            <a:stretch>
              <a:fillRect/>
            </a:stretch>
          </p:blipFill>
          <p:spPr>
            <a:xfrm>
              <a:off x="215492" y="766663"/>
              <a:ext cx="2646795" cy="2344936"/>
            </a:xfrm>
            <a:prstGeom prst="rect">
              <a:avLst/>
            </a:prstGeom>
          </p:spPr>
        </p:pic>
      </p:grpSp>
    </p:spTree>
    <p:extLst>
      <p:ext uri="{BB962C8B-B14F-4D97-AF65-F5344CB8AC3E}">
        <p14:creationId xmlns:p14="http://schemas.microsoft.com/office/powerpoint/2010/main" val="3121950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3776</TotalTime>
  <Words>2349</Words>
  <Application>Microsoft Macintosh PowerPoint</Application>
  <PresentationFormat>Widescreen</PresentationFormat>
  <Paragraphs>300</Paragraphs>
  <Slides>96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Calibri</vt:lpstr>
      <vt:lpstr>Calibri Light</vt:lpstr>
      <vt:lpstr>HelveticaNeueLT Std Cn</vt:lpstr>
      <vt:lpstr>HelveticaNeueLT Std Lt Cn</vt:lpstr>
      <vt:lpstr>HelveticaNeueLT Std Med Cn</vt:lpstr>
      <vt:lpstr>HelveticaNeueLTStd</vt:lpstr>
      <vt:lpstr>Office Theme</vt:lpstr>
      <vt:lpstr>PowerPoint Presentation</vt:lpstr>
      <vt:lpstr>PowerPoint Presentation</vt:lpstr>
      <vt:lpstr>PowerPoint Presentation</vt:lpstr>
      <vt:lpstr>PowerPoint Presentation</vt:lpstr>
      <vt:lpstr>Title</vt:lpstr>
      <vt:lpstr>PowerPoint Presentation</vt:lpstr>
      <vt:lpstr>PowerPoint Presentation</vt:lpstr>
      <vt:lpstr>PowerPoint Presentation</vt:lpstr>
      <vt:lpstr>Ethanol Needs to Die</vt:lpstr>
      <vt:lpstr>IIHR Water Quality Sensor Network</vt:lpstr>
      <vt:lpstr>Iowa Water Quality Information System</vt:lpstr>
      <vt:lpstr>Pre-European Settlement Streams</vt:lpstr>
      <vt:lpstr>Breaking the prairie</vt:lpstr>
      <vt:lpstr>PowerPoint Presentation</vt:lpstr>
      <vt:lpstr>Stream Straightening, 1930-1975</vt:lpstr>
      <vt:lpstr>Modified Streams</vt:lpstr>
      <vt:lpstr>PowerPoint Presentation</vt:lpstr>
      <vt:lpstr>Water Quality Consequences</vt:lpstr>
      <vt:lpstr>Drinking Water</vt:lpstr>
      <vt:lpstr>Problem of Scale</vt:lpstr>
      <vt:lpstr>PowerPoint Presentation</vt:lpstr>
      <vt:lpstr>Economics of N loss</vt:lpstr>
      <vt:lpstr>PowerPoint Presentation</vt:lpstr>
      <vt:lpstr>How Do You Overcome Structural Drivers to Bad Water Quality?</vt:lpstr>
      <vt:lpstr>Fuel Ethanol</vt:lpstr>
      <vt:lpstr>Ethanol creates perversity in US Agriculture</vt:lpstr>
      <vt:lpstr>PowerPoint Presentation</vt:lpstr>
      <vt:lpstr>What could we do with 11,000 square miles (7 million acres)?</vt:lpstr>
      <vt:lpstr>PowerPoint Presentation</vt:lpstr>
      <vt:lpstr>PowerPoint Presentation</vt:lpstr>
      <vt:lpstr>Reimagining Sustainable Food Production: Perspectives from Regenerative Organic Practices</vt:lpstr>
      <vt:lpstr>Agricultural Practices and the Environment</vt:lpstr>
      <vt:lpstr>Food Production for Human Consumption</vt:lpstr>
      <vt:lpstr>Links between Soil Health and Human Health</vt:lpstr>
      <vt:lpstr>Improving the Health of People and the Planet</vt:lpstr>
      <vt:lpstr>Research in Regenerative Organic Agriculture</vt:lpstr>
      <vt:lpstr>Education through Extension and Outreach</vt:lpstr>
      <vt:lpstr>Farming Systems Trial Design</vt:lpstr>
      <vt:lpstr>Soil Organic Matter</vt:lpstr>
      <vt:lpstr>Farming Systems Trial: Conclusions</vt:lpstr>
      <vt:lpstr>Research | Education | Consulting | Outreach</vt:lpstr>
      <vt:lpstr>HEALTHY SOIL=HEALTHY FOOD=HEALTHY PEOPLE</vt:lpstr>
      <vt:lpstr>Kamyar Enshayan, Audrey Tran Lam </vt:lpstr>
      <vt:lpstr>Q&amp;A</vt:lpstr>
      <vt:lpstr>PowerPoint Presentation</vt:lpstr>
      <vt:lpstr>PowerPoint Presentation</vt:lpstr>
      <vt:lpstr>Congratulations to our Harkin on Wellness Designees!</vt:lpstr>
      <vt:lpstr>PowerPoint Presentation</vt:lpstr>
      <vt:lpstr>Trends in the prevalence of food insecurity and very low food security in U.S. households, 2001-21, percent of households</vt:lpstr>
      <vt:lpstr>Racial inequality is evident in many domains</vt:lpstr>
      <vt:lpstr>Structural racism in practice</vt:lpstr>
      <vt:lpstr>Improving dietary intake is critical </vt:lpstr>
      <vt:lpstr>Nutrition security:</vt:lpstr>
      <vt:lpstr>1 in 4 Americans is served by one of USDA’s 15 nutrition assistance programs</vt:lpstr>
      <vt:lpstr>Uniquely positioned to impact food and nutrition security</vt:lpstr>
      <vt:lpstr>PowerPoint Presentation</vt:lpstr>
      <vt:lpstr>Title</vt:lpstr>
      <vt:lpstr>SNAP benefits increased by 21%</vt:lpstr>
      <vt:lpstr>Title</vt:lpstr>
      <vt:lpstr>PowerPoint Presentation</vt:lpstr>
      <vt:lpstr>PowerPoint Presentation</vt:lpstr>
      <vt:lpstr>Critical recent changes to SNAP-Ed</vt:lpstr>
      <vt:lpstr>PowerPoint Presentation</vt:lpstr>
      <vt:lpstr>Title</vt:lpstr>
      <vt:lpstr>White House Conference on Hunger, Nutrition, and Health</vt:lpstr>
      <vt:lpstr>National Strategy -Five Pillars</vt:lpstr>
      <vt:lpstr>National Strategy Pillar 1:  Improve Food Access &amp; Affordability </vt:lpstr>
      <vt:lpstr>National Strategy Pillar 2:  Integrate Nutrition &amp; Health</vt:lpstr>
      <vt:lpstr>National &amp; Regional Healthcare Summits </vt:lpstr>
      <vt:lpstr>Title</vt:lpstr>
      <vt:lpstr>Improving the WIC food packages</vt:lpstr>
      <vt:lpstr>National Strategy Pillar 4:  Support Physical Activity for All </vt:lpstr>
      <vt:lpstr>National Strategy Pillar 5:  Enhance Nutrition &amp; Food Security Research </vt:lpstr>
      <vt:lpstr>PowerPoint Presentation</vt:lpstr>
      <vt:lpstr>Recent FNS Food &amp; Nutrition Security Investments </vt:lpstr>
      <vt:lpstr>Key Takeaways</vt:lpstr>
      <vt:lpstr>USDA programs could be helping more eligible families</vt:lpstr>
      <vt:lpstr>THANK YOU &amp; STAY CONNECTED</vt:lpstr>
      <vt:lpstr>Q&amp;A</vt:lpstr>
      <vt:lpstr>PowerPoint Presentation</vt:lpstr>
      <vt:lpstr>PowerPoint Presentation</vt:lpstr>
      <vt:lpstr>PowerPoint Presentation</vt:lpstr>
      <vt:lpstr>Anne Palmer</vt:lpstr>
      <vt:lpstr>NWI Food Policy Council (IN)</vt:lpstr>
      <vt:lpstr>Adams County Food Policy Council (PA)</vt:lpstr>
      <vt:lpstr>Linn Co Food Systems Council (IA)</vt:lpstr>
      <vt:lpstr>Worcester Food Policy Council (MA)</vt:lpstr>
      <vt:lpstr>Rhode Island Food Policy Council</vt:lpstr>
      <vt:lpstr>Kendal Chavez</vt:lpstr>
      <vt:lpstr>PowerPoint Presentation</vt:lpstr>
      <vt:lpstr>PowerPoint Presentation</vt:lpstr>
      <vt:lpstr>PowerPoint Presentation</vt:lpstr>
      <vt:lpstr>PowerPoint Presentation</vt:lpstr>
      <vt:lpstr>Q&amp;A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Lila Johnson</dc:creator>
  <cp:lastModifiedBy>Lila Johnson</cp:lastModifiedBy>
  <cp:revision>7</cp:revision>
  <dcterms:created xsi:type="dcterms:W3CDTF">2023-04-10T14:15:00Z</dcterms:created>
  <dcterms:modified xsi:type="dcterms:W3CDTF">2023-04-13T05:11:30Z</dcterms:modified>
</cp:coreProperties>
</file>