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56" r:id="rId4"/>
    <p:sldMasterId id="2147483841" r:id="rId5"/>
    <p:sldMasterId id="2147483853" r:id="rId6"/>
    <p:sldMasterId id="2147483865" r:id="rId7"/>
    <p:sldMasterId id="2147483901" r:id="rId8"/>
    <p:sldMasterId id="2147483913" r:id="rId9"/>
    <p:sldMasterId id="2147483925" r:id="rId10"/>
    <p:sldMasterId id="2147483961" r:id="rId11"/>
    <p:sldMasterId id="2147484078" r:id="rId12"/>
    <p:sldMasterId id="2147484090" r:id="rId13"/>
    <p:sldMasterId id="2147484114" r:id="rId14"/>
    <p:sldMasterId id="2147484198" r:id="rId15"/>
    <p:sldMasterId id="2147484210" r:id="rId16"/>
    <p:sldMasterId id="2147484222" r:id="rId17"/>
    <p:sldMasterId id="2147484234" r:id="rId18"/>
    <p:sldMasterId id="2147484282" r:id="rId19"/>
    <p:sldMasterId id="2147484294" r:id="rId20"/>
    <p:sldMasterId id="2147484308" r:id="rId21"/>
  </p:sldMasterIdLst>
  <p:notesMasterIdLst>
    <p:notesMasterId r:id="rId62"/>
  </p:notesMasterIdLst>
  <p:handoutMasterIdLst>
    <p:handoutMasterId r:id="rId63"/>
  </p:handoutMasterIdLst>
  <p:sldIdLst>
    <p:sldId id="258" r:id="rId22"/>
    <p:sldId id="256" r:id="rId23"/>
    <p:sldId id="311" r:id="rId24"/>
    <p:sldId id="259" r:id="rId25"/>
    <p:sldId id="260" r:id="rId26"/>
    <p:sldId id="330" r:id="rId27"/>
    <p:sldId id="364" r:id="rId28"/>
    <p:sldId id="365" r:id="rId29"/>
    <p:sldId id="366" r:id="rId30"/>
    <p:sldId id="367" r:id="rId31"/>
    <p:sldId id="324" r:id="rId32"/>
    <p:sldId id="344" r:id="rId33"/>
    <p:sldId id="338" r:id="rId34"/>
    <p:sldId id="368" r:id="rId35"/>
    <p:sldId id="369" r:id="rId36"/>
    <p:sldId id="370" r:id="rId37"/>
    <p:sldId id="345" r:id="rId38"/>
    <p:sldId id="349" r:id="rId39"/>
    <p:sldId id="348" r:id="rId40"/>
    <p:sldId id="257" r:id="rId41"/>
    <p:sldId id="309" r:id="rId42"/>
    <p:sldId id="350" r:id="rId43"/>
    <p:sldId id="284" r:id="rId44"/>
    <p:sldId id="371" r:id="rId45"/>
    <p:sldId id="372" r:id="rId46"/>
    <p:sldId id="373" r:id="rId47"/>
    <p:sldId id="289" r:id="rId48"/>
    <p:sldId id="288" r:id="rId49"/>
    <p:sldId id="290" r:id="rId50"/>
    <p:sldId id="333" r:id="rId51"/>
    <p:sldId id="293" r:id="rId52"/>
    <p:sldId id="352" r:id="rId53"/>
    <p:sldId id="353" r:id="rId54"/>
    <p:sldId id="354" r:id="rId55"/>
    <p:sldId id="351" r:id="rId56"/>
    <p:sldId id="357" r:id="rId57"/>
    <p:sldId id="359" r:id="rId58"/>
    <p:sldId id="377" r:id="rId59"/>
    <p:sldId id="339" r:id="rId60"/>
    <p:sldId id="355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Beef</c:v>
                </c:pt>
                <c:pt idx="1">
                  <c:v>Chicken</c:v>
                </c:pt>
                <c:pt idx="2">
                  <c:v>Salmon</c:v>
                </c:pt>
                <c:pt idx="3">
                  <c:v>Almonds</c:v>
                </c:pt>
                <c:pt idx="4">
                  <c:v>Tofu</c:v>
                </c:pt>
                <c:pt idx="5">
                  <c:v>Lentils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0.2</c:v>
                </c:pt>
                <c:pt idx="1">
                  <c:v>0.7</c:v>
                </c:pt>
                <c:pt idx="2">
                  <c:v>1.3</c:v>
                </c:pt>
                <c:pt idx="3">
                  <c:v>3.3</c:v>
                </c:pt>
                <c:pt idx="4">
                  <c:v>3.8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C-4C9E-B87E-4AD159D61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964592"/>
        <c:axId val="521963280"/>
      </c:barChart>
      <c:catAx>
        <c:axId val="52196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63280"/>
        <c:crosses val="autoZero"/>
        <c:auto val="1"/>
        <c:lblAlgn val="ctr"/>
        <c:lblOffset val="100"/>
        <c:noMultiLvlLbl val="0"/>
      </c:catAx>
      <c:valAx>
        <c:axId val="521963280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645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61023622047229E-2"/>
          <c:y val="4.4103313497872734E-2"/>
          <c:w val="0.91746366773597743"/>
          <c:h val="0.93727919395773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High-quality plant protein</c:v>
                </c:pt>
                <c:pt idx="1">
                  <c:v>Animal protein</c:v>
                </c:pt>
                <c:pt idx="2">
                  <c:v>Usual diet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0.19800000000000001</c:v>
                </c:pt>
                <c:pt idx="1">
                  <c:v>-7.2999999999999995E-2</c:v>
                </c:pt>
                <c:pt idx="2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29-402F-860D-8CB0804F4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827952"/>
        <c:axId val="205829264"/>
      </c:barChart>
      <c:catAx>
        <c:axId val="20582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29264"/>
        <c:crosses val="autoZero"/>
        <c:auto val="1"/>
        <c:lblAlgn val="ctr"/>
        <c:lblOffset val="100"/>
        <c:noMultiLvlLbl val="0"/>
      </c:catAx>
      <c:valAx>
        <c:axId val="20582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2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SSBs</c:v>
                </c:pt>
                <c:pt idx="1">
                  <c:v>Dairy</c:v>
                </c:pt>
                <c:pt idx="2">
                  <c:v>Eggs</c:v>
                </c:pt>
                <c:pt idx="3">
                  <c:v>Red meat</c:v>
                </c:pt>
                <c:pt idx="4">
                  <c:v>Refined grains</c:v>
                </c:pt>
                <c:pt idx="5">
                  <c:v>Fruits &amp; veg</c:v>
                </c:pt>
                <c:pt idx="6">
                  <c:v>Fish</c:v>
                </c:pt>
                <c:pt idx="7">
                  <c:v>Whole grains</c:v>
                </c:pt>
                <c:pt idx="8">
                  <c:v>Legumes</c:v>
                </c:pt>
                <c:pt idx="9">
                  <c:v>Nuts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29</c:v>
                </c:pt>
                <c:pt idx="1">
                  <c:v>37</c:v>
                </c:pt>
                <c:pt idx="2">
                  <c:v>39</c:v>
                </c:pt>
                <c:pt idx="3">
                  <c:v>42</c:v>
                </c:pt>
                <c:pt idx="4">
                  <c:v>44</c:v>
                </c:pt>
                <c:pt idx="5">
                  <c:v>49</c:v>
                </c:pt>
                <c:pt idx="6">
                  <c:v>51</c:v>
                </c:pt>
                <c:pt idx="7">
                  <c:v>62</c:v>
                </c:pt>
                <c:pt idx="8">
                  <c:v>62</c:v>
                </c:pt>
                <c:pt idx="9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5-45D2-952D-1ECDBF4E9C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SSBs</c:v>
                </c:pt>
                <c:pt idx="1">
                  <c:v>Dairy</c:v>
                </c:pt>
                <c:pt idx="2">
                  <c:v>Eggs</c:v>
                </c:pt>
                <c:pt idx="3">
                  <c:v>Red meat</c:v>
                </c:pt>
                <c:pt idx="4">
                  <c:v>Refined grains</c:v>
                </c:pt>
                <c:pt idx="5">
                  <c:v>Fruits &amp; veg</c:v>
                </c:pt>
                <c:pt idx="6">
                  <c:v>Fish</c:v>
                </c:pt>
                <c:pt idx="7">
                  <c:v>Whole grains</c:v>
                </c:pt>
                <c:pt idx="8">
                  <c:v>Legumes</c:v>
                </c:pt>
                <c:pt idx="9">
                  <c:v>Nuts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6A65-45D2-952D-1ECDBF4E9C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SSBs</c:v>
                </c:pt>
                <c:pt idx="1">
                  <c:v>Dairy</c:v>
                </c:pt>
                <c:pt idx="2">
                  <c:v>Eggs</c:v>
                </c:pt>
                <c:pt idx="3">
                  <c:v>Red meat</c:v>
                </c:pt>
                <c:pt idx="4">
                  <c:v>Refined grains</c:v>
                </c:pt>
                <c:pt idx="5">
                  <c:v>Fruits &amp; veg</c:v>
                </c:pt>
                <c:pt idx="6">
                  <c:v>Fish</c:v>
                </c:pt>
                <c:pt idx="7">
                  <c:v>Whole grains</c:v>
                </c:pt>
                <c:pt idx="8">
                  <c:v>Legumes</c:v>
                </c:pt>
                <c:pt idx="9">
                  <c:v>Nuts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6A65-45D2-952D-1ECDBF4E9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3627008"/>
        <c:axId val="413622744"/>
      </c:barChart>
      <c:catAx>
        <c:axId val="41362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622744"/>
        <c:crosses val="autoZero"/>
        <c:auto val="1"/>
        <c:lblAlgn val="ctr"/>
        <c:lblOffset val="100"/>
        <c:noMultiLvlLbl val="0"/>
      </c:catAx>
      <c:valAx>
        <c:axId val="413622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62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Plant sources</c:v>
                </c:pt>
                <c:pt idx="1">
                  <c:v>Poultry</c:v>
                </c:pt>
                <c:pt idx="2">
                  <c:v>Fish</c:v>
                </c:pt>
                <c:pt idx="3">
                  <c:v>Unprocessed meat</c:v>
                </c:pt>
                <c:pt idx="4">
                  <c:v>Eggs</c:v>
                </c:pt>
                <c:pt idx="5">
                  <c:v>Processed meat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-13</c:v>
                </c:pt>
                <c:pt idx="1">
                  <c:v>-8</c:v>
                </c:pt>
                <c:pt idx="2">
                  <c:v>-7</c:v>
                </c:pt>
                <c:pt idx="3">
                  <c:v>-1</c:v>
                </c:pt>
                <c:pt idx="4">
                  <c:v>4</c:v>
                </c:pt>
                <c:pt idx="5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C5-487A-9E30-7F8ACA0499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Plant sources</c:v>
                </c:pt>
                <c:pt idx="1">
                  <c:v>Poultry</c:v>
                </c:pt>
                <c:pt idx="2">
                  <c:v>Fish</c:v>
                </c:pt>
                <c:pt idx="3">
                  <c:v>Unprocessed meat</c:v>
                </c:pt>
                <c:pt idx="4">
                  <c:v>Eggs</c:v>
                </c:pt>
                <c:pt idx="5">
                  <c:v>Processed meat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-4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22</c:v>
                </c:pt>
                <c:pt idx="5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C5-487A-9E30-7F8ACA0499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Close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</c:spPr>
          </c:marker>
          <c:cat>
            <c:strRef>
              <c:f>Sheet1!$A$2:$A$7</c:f>
              <c:strCache>
                <c:ptCount val="6"/>
                <c:pt idx="0">
                  <c:v>Plant sources</c:v>
                </c:pt>
                <c:pt idx="1">
                  <c:v>Poultry</c:v>
                </c:pt>
                <c:pt idx="2">
                  <c:v>Fish</c:v>
                </c:pt>
                <c:pt idx="3">
                  <c:v>Unprocessed meat</c:v>
                </c:pt>
                <c:pt idx="4">
                  <c:v>Eggs</c:v>
                </c:pt>
                <c:pt idx="5">
                  <c:v>Processed meat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-8</c:v>
                </c:pt>
                <c:pt idx="1">
                  <c:v>-3</c:v>
                </c:pt>
                <c:pt idx="2">
                  <c:v>-2</c:v>
                </c:pt>
                <c:pt idx="3">
                  <c:v>4</c:v>
                </c:pt>
                <c:pt idx="4">
                  <c:v>13</c:v>
                </c:pt>
                <c:pt idx="5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C5-487A-9E30-7F8ACA049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axId val="87885696"/>
        <c:axId val="87905408"/>
      </c:stockChart>
      <c:catAx>
        <c:axId val="87885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905408"/>
        <c:crosses val="autoZero"/>
        <c:auto val="1"/>
        <c:lblAlgn val="ctr"/>
        <c:lblOffset val="100"/>
        <c:noMultiLvlLbl val="0"/>
      </c:catAx>
      <c:valAx>
        <c:axId val="87905408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crossAx val="87885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Q1 (svgs=0.4)</c:v>
                </c:pt>
                <c:pt idx="1">
                  <c:v>Q2 (svgs=0.7)</c:v>
                </c:pt>
                <c:pt idx="2">
                  <c:v>Q3 (svgs=1.0)</c:v>
                </c:pt>
                <c:pt idx="3">
                  <c:v>Q4 (svgs=1.3)</c:v>
                </c:pt>
                <c:pt idx="4">
                  <c:v>Q5 (svgs=2.0)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1.1299999999999999</c:v>
                </c:pt>
                <c:pt idx="2">
                  <c:v>1.21</c:v>
                </c:pt>
                <c:pt idx="3">
                  <c:v>1.31</c:v>
                </c:pt>
                <c:pt idx="4">
                  <c:v>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44-4DAF-92E8-65FA5DF2E4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Q1 (svgs=0.4)</c:v>
                </c:pt>
                <c:pt idx="1">
                  <c:v>Q2 (svgs=0.7)</c:v>
                </c:pt>
                <c:pt idx="2">
                  <c:v>Q3 (svgs=1.0)</c:v>
                </c:pt>
                <c:pt idx="3">
                  <c:v>Q4 (svgs=1.3)</c:v>
                </c:pt>
                <c:pt idx="4">
                  <c:v>Q5 (svgs=2.0)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1.07</c:v>
                </c:pt>
                <c:pt idx="3">
                  <c:v>1.1599999999999999</c:v>
                </c:pt>
                <c:pt idx="4">
                  <c:v>1.26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44-4DAF-92E8-65FA5DF2E4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Close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</c:spPr>
          </c:marker>
          <c:cat>
            <c:strRef>
              <c:f>Sheet1!$A$2:$A$6</c:f>
              <c:strCache>
                <c:ptCount val="5"/>
                <c:pt idx="0">
                  <c:v>Q1 (svgs=0.4)</c:v>
                </c:pt>
                <c:pt idx="1">
                  <c:v>Q2 (svgs=0.7)</c:v>
                </c:pt>
                <c:pt idx="2">
                  <c:v>Q3 (svgs=1.0)</c:v>
                </c:pt>
                <c:pt idx="3">
                  <c:v>Q4 (svgs=1.3)</c:v>
                </c:pt>
                <c:pt idx="4">
                  <c:v>Q5 (svgs=2.0)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1.06</c:v>
                </c:pt>
                <c:pt idx="2">
                  <c:v>1.1399999999999999</c:v>
                </c:pt>
                <c:pt idx="3">
                  <c:v>1.23</c:v>
                </c:pt>
                <c:pt idx="4">
                  <c:v>1.34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44-4DAF-92E8-65FA5DF2E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axId val="123659392"/>
        <c:axId val="123660928"/>
      </c:stockChart>
      <c:catAx>
        <c:axId val="12365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1500000"/>
          <a:lstStyle/>
          <a:p>
            <a:pPr>
              <a:defRPr/>
            </a:pPr>
            <a:endParaRPr lang="en-US"/>
          </a:p>
        </c:txPr>
        <c:crossAx val="123660928"/>
        <c:crosses val="autoZero"/>
        <c:auto val="1"/>
        <c:lblAlgn val="ctr"/>
        <c:lblOffset val="100"/>
        <c:noMultiLvlLbl val="0"/>
      </c:catAx>
      <c:valAx>
        <c:axId val="12366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365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0.03855</cdr:x>
      <cdr:y>0.67446</cdr:y>
    </cdr:from>
    <cdr:to>
      <cdr:x>1</cdr:x>
      <cdr:y>0.67446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2239790-6076-3245-8F70-19D1EBE82F15}"/>
            </a:ext>
          </a:extLst>
        </cdr:cNvPr>
        <cdr:cNvCxnSpPr/>
      </cdr:nvCxnSpPr>
      <cdr:spPr>
        <a:xfrm xmlns:a="http://schemas.openxmlformats.org/drawingml/2006/main">
          <a:off x="304038" y="3163824"/>
          <a:ext cx="7582662" cy="0"/>
        </a:xfrm>
        <a:prstGeom xmlns:a="http://schemas.openxmlformats.org/drawingml/2006/main" prst="line">
          <a:avLst/>
        </a:prstGeom>
        <a:ln xmlns:a="http://schemas.openxmlformats.org/drawingml/2006/main" w="1905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0.22222</cdr:x>
      <cdr:y>0.03058</cdr:y>
    </cdr:from>
    <cdr:to>
      <cdr:x>0.22222</cdr:x>
      <cdr:y>0.47404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884CFAC-E074-6187-C3ED-CDA367DF995C}"/>
            </a:ext>
          </a:extLst>
        </cdr:cNvPr>
        <cdr:cNvCxnSpPr/>
      </cdr:nvCxnSpPr>
      <cdr:spPr>
        <a:xfrm xmlns:a="http://schemas.openxmlformats.org/drawingml/2006/main" flipV="1">
          <a:off x="1828800" y="152400"/>
          <a:ext cx="0" cy="220980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0.51852</cdr:x>
      <cdr:y>0.59637</cdr:y>
    </cdr:from>
    <cdr:to>
      <cdr:x>0.51852</cdr:x>
      <cdr:y>0.79282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EF11E6DA-CDA8-2DE6-DD9F-A8B2BC003AF5}"/>
            </a:ext>
          </a:extLst>
        </cdr:cNvPr>
        <cdr:cNvCxnSpPr/>
      </cdr:nvCxnSpPr>
      <cdr:spPr>
        <a:xfrm xmlns:a="http://schemas.openxmlformats.org/drawingml/2006/main">
          <a:off x="4267200" y="2971800"/>
          <a:ext cx="0" cy="978932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002C25-E38B-4B2F-837B-B39C9B4749C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8F1473-4E03-4208-8E4B-DC8890A2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26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CAE58E-136A-4C37-B88C-D1A51C43B008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D233E1-D015-4C5B-8122-814217D26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E58B1-998A-48D2-B9FE-B5D9A10A5C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2CEE0-9E08-214D-B059-2A963E91D86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6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A2F8-9B61-4E7C-91CB-965CEC6F9D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1F997-3A26-48D3-8E1F-D34C363E1F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21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20628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67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76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41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E471A-81FE-4D56-AA93-3E1A73B049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121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11980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10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51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60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0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1ABF6-E36D-481F-A2F0-34449303BC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65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8EEC-E259-4D2D-86DA-5DBE0AE102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074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7967-7054-4B3B-913B-D9F1975CB8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44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7EB78-23B2-4FD0-B5E5-27D4147FBF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760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758B1-1A5F-4990-821C-0AF515D353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858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ED027-C5A9-4E4E-8035-5B47CBCA6A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245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72354-35BE-4D69-89A1-48B7ED2172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06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6A8ED-2BBF-4792-B5B9-BE1EB0A92F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59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15F57-B27E-49E9-BF9C-AE5251A390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23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1E30F-4EB7-4803-9830-4F6549D199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978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0D0A7-588F-4AA7-BE06-14925D0297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149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760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125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911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64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116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118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3387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2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157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992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647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1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32" y="2744729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3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09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01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13152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06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21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3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17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7952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53" y="5437832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90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26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latin typeface="Graphik" panose="020B0503030202060203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latin typeface="Graphik" panose="020B0503030202060203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latin typeface="Graphik Semibold" panose="020B0503030202060203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latin typeface="Graphik Semibold" panose="020B0503030202060203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latin typeface="Graphik Semibold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2867955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889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1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282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01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3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01" y="2380801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2" y="2797634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77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7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573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59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790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89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8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51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389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36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848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48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1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32" y="2744729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3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09"/>
            <a:ext cx="7886700" cy="6924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45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01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38131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06"/>
            <a:ext cx="7886700" cy="369332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88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3"/>
            <a:ext cx="7749778" cy="623248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405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08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7952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18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name@eatforum.org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nb-NO" sz="18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53" y="5622498"/>
            <a:ext cx="1762481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US" sz="1800" b="0" i="0" spc="38" baseline="0" dirty="0">
                <a:solidFill>
                  <a:schemeClr val="bg1"/>
                </a:solidFill>
                <a:latin typeface="Graphik" panose="020B0503030202060203" pitchFamily="34" charset="0"/>
              </a:rPr>
              <a:t>eatforum.org</a:t>
            </a:r>
          </a:p>
          <a:p>
            <a:pPr algn="r"/>
            <a:r>
              <a:rPr lang="en-US" sz="1800" b="0" i="0" spc="38" baseline="0" dirty="0">
                <a:solidFill>
                  <a:schemeClr val="bg1"/>
                </a:solidFill>
                <a:latin typeface="Graphik" panose="020B0503030202060203" pitchFamily="34" charset="0"/>
              </a:rPr>
              <a:t>#</a:t>
            </a:r>
            <a:r>
              <a:rPr lang="en-US" sz="1800" b="0" i="0" spc="38" baseline="0" dirty="0" err="1">
                <a:solidFill>
                  <a:schemeClr val="bg1"/>
                </a:solidFill>
                <a:latin typeface="Graphik" panose="020B0503030202060203" pitchFamily="34" charset="0"/>
              </a:rPr>
              <a:t>foodcanfixit</a:t>
            </a:r>
            <a:endParaRPr lang="en-US" sz="1800" b="0" i="0" spc="38" baseline="0" dirty="0">
              <a:solidFill>
                <a:schemeClr val="bg1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534368"/>
            <a:ext cx="3941450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2100" b="0" i="0" spc="38" baseline="0" dirty="0" err="1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eatforum.org</a:t>
            </a:r>
            <a:endParaRPr lang="en-GB" sz="2100" b="0" i="0" spc="38" baseline="0" dirty="0">
              <a:solidFill>
                <a:srgbClr val="F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100" b="1" i="0" spc="38" baseline="0" dirty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100" b="1" i="0" spc="38" baseline="0" dirty="0" err="1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foodcanfixit</a:t>
            </a:r>
            <a:endParaRPr lang="nb-NO" sz="2100" b="1" i="0" spc="38" baseline="0" dirty="0">
              <a:solidFill>
                <a:srgbClr val="F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2867955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889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1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282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01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3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01" y="2380801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2" y="2797634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47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6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25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68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4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077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77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53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772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041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674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027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54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38463-F93B-4014-8BC5-A5AF2290FBD0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02F04-200D-4B2B-9FF8-10ED053A0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7925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306DFD-5BEA-4CF6-A50B-F38C46439A8E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318CF-FDB5-4670-8FB8-F2B95CF2B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720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88CC46-3157-4621-978A-2F2ABD351980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763F5-F933-416E-8823-2945E5851A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0189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23876-BD49-4313-9E88-28163F9E1B78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5AFCF-0A50-483C-877F-B833CEE34E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4148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AC803-DE56-41D6-8450-96B5D4EEEB5B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7B246-01E6-419D-BA07-092B44D372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1826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4FC8B0-C34D-4219-9857-9FFAA9B6A204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60864-472B-4517-803A-2864705D8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772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E08D7-3F55-467C-AE20-14A1ED44A14B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82BC3-A243-4289-BF40-1A18E22BBE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23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6BE1A6-1B19-433F-8021-A1B91C04E70C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6F9DA-3ADC-468C-95CE-8D90496EC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0034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891FA7-F9BA-4929-83D7-4411533BD323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5D9CB-B23B-4AD7-A177-951EC70F9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0425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014EBF-6F1B-464B-AC33-0BEABDF94DF0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932C5-55A9-477A-9630-5B18F0BC7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4086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1F8A2-1E87-413B-982C-39C31F65BAC8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2231B-EFE3-4235-A044-0F47801B0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9223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8BF-B0A7-4E1F-8ACE-CF94C75AB3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81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86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879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376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213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43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332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5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804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29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6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4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792F-ECEC-48D9-8222-9CA8AF13E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337A-C973-4D15-A769-26B5BB8C4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E8963-6037-4E5D-8A22-AC8FC3F0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984BA-14AF-4289-8A02-811631A7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7037E-B3B2-4AD8-BDCA-6993260C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636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C383-8B82-4A14-8493-5813B25F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39971-0E79-435C-812C-FED5E0C40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9703D-6810-4CD4-A5A5-31E5EF44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AA4F2-9848-4676-92EC-334EADE3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E47D1-EE2C-40DE-BBAA-DC26F175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18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E4A1-EFF3-47A4-87BF-86A2340F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04C94-AA11-4D09-90C4-407AE6DF7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FBC22-4F64-4657-8230-68E51D40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5996-AABC-4D46-96C1-20E3879B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40ED-E15F-4A83-BBD1-33C1FBBC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3871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3600-9C0D-431E-BDA2-73198963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135F-924E-4E83-918F-514D61C95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F18FF-D26D-4F5B-A082-092C9EB65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F9A3C-35F4-4C96-BCB8-8CBA99A0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65F3C-834F-4D12-9F69-DEAF68D4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E6450-3C1A-4990-A2A2-E44E24E6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390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BA5A-3766-4673-A4C9-0C855EC2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F0EF4-E269-43D6-8172-EBDCE41B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4AF7D-E1B6-4EC4-8176-ED57E6CBF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7B361-88E2-441A-B80C-61248AA79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BA73E-79C7-4EF0-AA6A-870C54152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F98F5-D7FB-49F0-BC30-986DCF8E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E60BB-A5BF-42F2-A49A-D02DB067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AB5D-2B28-462C-96E7-A48DBF34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690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AA68-DEF0-4161-AB3E-E1C2FEF2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528C8-2B20-4C50-8B92-C894CFE7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DE0DE-32D1-4B82-A5CE-72171AE5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47D02-B324-401D-98D5-90024A1F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18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EC0F1-A8C8-47F6-9198-DBA4286B9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E2813-30F4-4A7A-BBD0-5482F7A4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EA14-F30B-49A6-BEED-E7718E0F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646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1135-B31B-4223-8A47-44594E4F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B5F50-D11C-4100-A18D-FD97B42B2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1BD81-58F9-4D7A-9A6B-B288536BB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A3278-6F7F-4D5B-9768-08495AA8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AF207-466F-4E45-A126-59911850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8C69B-5288-462B-8CC5-953F021E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20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CCAF-5D26-404B-8D32-33FD2E47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D1DD8-E180-44D9-B623-F297E23C5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DB096-A548-41AB-B170-209B65C6D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09D9B-E70D-45D0-AB67-2C8C689F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A5148-1C7C-4A8F-8954-6B780F81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17EDF-BD7A-4600-944C-0524A030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567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21FA-F626-49E8-B304-C12ABA7C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E2677-DC4C-478F-81CC-A9BB31727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7880-F3A1-4115-A506-A26C50EE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0101-F0F1-4267-987B-25209704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EA65D-0156-4CD2-B712-39DE60B3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5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B249C-8564-47BD-ABC3-68ADEB792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ED910-E852-4D3F-94B7-1016D6BC5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5FCD6-DC36-4152-B74E-AD7A6D32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CB9A-7438-4851-A2E6-880A8A44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A0EFC-F05C-428B-A380-D8D230A5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00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11"/>
            <a:ext cx="7886700" cy="6924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45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04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8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3731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07"/>
            <a:ext cx="7886700" cy="369332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2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B98AD-ADBF-4AD7-B7CD-C0A18F69CEE5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217CE-1351-48ED-896A-6E5012554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3219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82B1-4F1E-4563-B4DA-A622BBDEAF0F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3015-35DC-4AE5-8298-58E87768B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203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BF70-6BA6-42C7-8082-7C2351D573A9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954C-EA6E-4A25-BD90-F8E90C4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553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18B9-5A2B-4323-A03F-E39B1EDDC600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BCF7-A1F3-4B95-80BF-AD669DB9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50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B9318-4096-4A70-9D3D-32D437541704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29B7-500A-4377-A670-123F67AC2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564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4F9B-15AC-4A06-81DF-E0D1EA11B32C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C122-3102-4B8F-96E8-B77770880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466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307C2-E39C-4F77-A13C-F11FEC1426CC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3EC22-B4DA-4AB1-9A89-C93C59AD4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95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7887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925C-69D5-429A-8E25-EE3E1BE16926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EE0AD-4999-4E8D-94CB-DAB6301AC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369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CD94-D10F-4CC6-AF67-1481BED09064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094E6-8E7C-4591-9D54-8FEBCE925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21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0E2E3-9588-4C40-99B2-DF3117C61C7F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8C3C6-6540-4A10-8170-2B54B3463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910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9F69B-7EB8-48A4-AF76-7AD17E3C69C5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EE4C-6FE6-4967-A04B-2106F2717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8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8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4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5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1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0434F-E2BB-44D6-9052-99198CCA81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01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68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17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35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24062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08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59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44CFF-1D46-4011-9D86-91FFFF4DB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32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5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3848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43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C4CA4-3B20-4CA2-B89B-F64AA18B17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64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3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7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24731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07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66604-DE3F-46A9-8377-5168482F56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32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22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7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2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40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07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3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9D391-351D-4C97-97E9-CB0BEA87A4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75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85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69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17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9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285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287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74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78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11CF9-1584-46F1-81F3-E776F3D235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88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14497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94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08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5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inn_white on orange.mp4">
            <a:hlinkClick r:id="" action="ppaction://media"/>
            <a:extLst>
              <a:ext uri="{FF2B5EF4-FFF2-40B4-BE49-F238E27FC236}">
                <a16:creationId xmlns:a16="http://schemas.microsoft.com/office/drawing/2014/main" id="{C4D58051-BC35-EB40-9410-71B0E9C64C4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37" y="1"/>
            <a:ext cx="9158401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C1436-F0FF-4C05-BB7C-455217F39B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543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068" y="2744801"/>
            <a:ext cx="7831931" cy="85060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2B428-0DC9-4B4F-AD33-8D9B3D1D2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0121" y="-4944936"/>
            <a:ext cx="11472599" cy="13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287" y="3271845"/>
            <a:ext cx="7886700" cy="1846659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6000"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(60pt)</a:t>
            </a:r>
            <a:endParaRPr lang="nb-NO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4E9CB1-10B0-714F-BC94-6275273FD7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721" y="5821673"/>
            <a:ext cx="7886700" cy="3254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 details (24pt)</a:t>
            </a:r>
          </a:p>
        </p:txBody>
      </p:sp>
    </p:spTree>
    <p:extLst>
      <p:ext uri="{BB962C8B-B14F-4D97-AF65-F5344CB8AC3E}">
        <p14:creationId xmlns:p14="http://schemas.microsoft.com/office/powerpoint/2010/main" val="42162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074" y="598378"/>
            <a:ext cx="7886700" cy="492443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3200" b="0" i="0">
                <a:solidFill>
                  <a:srgbClr val="FF6800"/>
                </a:solidFill>
                <a:latin typeface="Graphik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92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3B64-F306-E344-9C9F-4AC1BED592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5" y="3013505"/>
            <a:ext cx="7749778" cy="830997"/>
          </a:xfrm>
          <a:prstGeom prst="rect">
            <a:avLst/>
          </a:prstGeom>
        </p:spPr>
        <p:txBody>
          <a:bodyPr wrap="square" tIns="0" bIns="0" anchor="t">
            <a:spAutoFit/>
          </a:bodyPr>
          <a:lstStyle>
            <a:lvl1pPr algn="l">
              <a:lnSpc>
                <a:spcPct val="100000"/>
              </a:lnSpc>
              <a:defRPr sz="5400" b="1" i="0">
                <a:solidFill>
                  <a:srgbClr val="FF6800"/>
                </a:solidFill>
                <a:latin typeface="Graphik Semibold" panose="020B050303020206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28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6D89B-FC38-5A40-9D81-FC3DB039F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550" y="4138024"/>
            <a:ext cx="3181350" cy="21260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b="0" i="0">
                <a:solidFill>
                  <a:srgbClr val="FF6800"/>
                </a:solidFill>
                <a:latin typeface="Graphik" panose="020B0503030202060203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Full 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CEO, EAT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name@eatforum.org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+47 123 45 678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C1DFF-8801-CB41-9016-3F1F2A5B7FCB}"/>
              </a:ext>
            </a:extLst>
          </p:cNvPr>
          <p:cNvSpPr/>
          <p:nvPr userDrawn="1"/>
        </p:nvSpPr>
        <p:spPr>
          <a:xfrm>
            <a:off x="6780189" y="5437904"/>
            <a:ext cx="1762481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7"/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eatforum.org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  <a:p>
            <a:pPr algn="r" defTabSz="914377"/>
            <a:r>
              <a:rPr lang="en-US" sz="2400" spc="51" dirty="0">
                <a:solidFill>
                  <a:prstClr val="white"/>
                </a:solidFill>
                <a:latin typeface="Graphik" panose="020B0503030202060203" pitchFamily="34" charset="0"/>
              </a:rPr>
              <a:t>#</a:t>
            </a:r>
            <a:r>
              <a:rPr lang="en-US" sz="2400" spc="51" dirty="0" err="1">
                <a:solidFill>
                  <a:prstClr val="white"/>
                </a:solidFill>
                <a:latin typeface="Graphik" panose="020B0503030202060203" pitchFamily="34" charset="0"/>
              </a:rPr>
              <a:t>foodcanfixit</a:t>
            </a:r>
            <a:endParaRPr lang="en-US" sz="2400" spc="51" dirty="0">
              <a:solidFill>
                <a:prstClr val="white"/>
              </a:solidFill>
              <a:latin typeface="Graphik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ACEB52-8E2E-D643-91C6-408BFA0A5B3F}"/>
              </a:ext>
            </a:extLst>
          </p:cNvPr>
          <p:cNvSpPr txBox="1"/>
          <p:nvPr userDrawn="1"/>
        </p:nvSpPr>
        <p:spPr>
          <a:xfrm>
            <a:off x="459100" y="5318998"/>
            <a:ext cx="394145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/>
            <a:r>
              <a:rPr lang="en-GB" sz="2800" spc="51" dirty="0" err="1">
                <a:solidFill>
                  <a:srgbClr val="FF6800"/>
                </a:solidFill>
                <a:cs typeface="Arial" panose="020B0604020202020204" pitchFamily="34" charset="0"/>
              </a:rPr>
              <a:t>eatforum.org</a:t>
            </a:r>
            <a:endParaRPr lang="en-GB" sz="2800" spc="51" dirty="0">
              <a:solidFill>
                <a:srgbClr val="FF6800"/>
              </a:solidFill>
              <a:cs typeface="Arial" panose="020B0604020202020204" pitchFamily="34" charset="0"/>
            </a:endParaRPr>
          </a:p>
          <a:p>
            <a:pPr defTabSz="914377"/>
            <a:r>
              <a:rPr lang="en-GB" sz="2800" b="1" spc="51" dirty="0">
                <a:solidFill>
                  <a:srgbClr val="FF6800"/>
                </a:solidFill>
                <a:cs typeface="Arial" panose="020B0604020202020204" pitchFamily="34" charset="0"/>
              </a:rPr>
              <a:t>#</a:t>
            </a:r>
            <a:r>
              <a:rPr lang="en-GB" sz="2800" b="1" spc="51" dirty="0" err="1">
                <a:solidFill>
                  <a:srgbClr val="FF6800"/>
                </a:solidFill>
                <a:cs typeface="Arial" panose="020B0604020202020204" pitchFamily="34" charset="0"/>
              </a:rPr>
              <a:t>foodcanfixit</a:t>
            </a:r>
            <a:endParaRPr lang="nb-NO" sz="2800" b="1" spc="51" dirty="0">
              <a:solidFill>
                <a:srgbClr val="FF68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2868027"/>
            <a:ext cx="7831931" cy="561047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913AD-8178-454F-9132-8DEE9761E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21925" y="-4959924"/>
            <a:ext cx="11472597" cy="13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and desc.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64" y="2942113"/>
            <a:ext cx="3943351" cy="197961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0" y="2051525"/>
            <a:ext cx="4807745" cy="890588"/>
          </a:xfrm>
          <a:prstGeom prst="rect">
            <a:avLst/>
          </a:prstGeom>
          <a:noFill/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title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67671-B04D-964A-940B-76B1DBC24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318" y="-6983146"/>
            <a:ext cx="8604449" cy="18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7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D09F39-2C7A-5445-9939-2C173B4E30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380873"/>
            <a:ext cx="3501390" cy="329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vision: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5F5A-CECC-7044-97FF-524BCB893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797639"/>
            <a:ext cx="3501390" cy="1611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A fair and sustainable global food system for healthy people and planet — leaving no-one behind.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169887-2017-E948-9043-B0596F351A3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37" y="2380873"/>
            <a:ext cx="3861197" cy="3297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Our mission: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4EF69-C847-3C48-A3B2-1E3CDA5994A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3" y="2797640"/>
            <a:ext cx="3861196" cy="1611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6800"/>
                </a:solidFill>
              </a:defRPr>
            </a:lvl1pPr>
          </a:lstStyle>
          <a:p>
            <a:pPr lvl="0"/>
            <a:r>
              <a:rPr lang="en-US" dirty="0"/>
              <a:t>Transform our global food system through sound science, impatient disruption and novel partnerships.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F68C7-4B35-AE4E-A928-EFA180F22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87" y="645175"/>
            <a:ext cx="4542439" cy="890588"/>
          </a:xfrm>
          <a:prstGeom prst="rect">
            <a:avLst/>
          </a:prstGeom>
        </p:spPr>
        <p:txBody>
          <a:bodyPr/>
          <a:lstStyle>
            <a:lvl1pPr fontAlgn="t">
              <a:lnSpc>
                <a:spcPct val="100000"/>
              </a:lnSpc>
              <a:defRPr b="1" i="0">
                <a:solidFill>
                  <a:srgbClr val="FF6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EAT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91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ier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70EF06-1345-4770-AB6E-7415B34E5F7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0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01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26E918-2CDC-41F2-8A9D-0704A9E008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4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3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95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EE128-ED0C-4945-BD09-82A436165F5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7A7E-1BF7-4FB6-BCD3-04E6702A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7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8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438">
          <p15:clr>
            <a:srgbClr val="9FCC3B"/>
          </p15:clr>
        </p15:guide>
        <p15:guide id="4" orient="horz" pos="436">
          <p15:clr>
            <a:srgbClr val="9FCC3B"/>
          </p15:clr>
        </p15:guide>
        <p15:guide id="5" pos="7242">
          <p15:clr>
            <a:srgbClr val="9FCC3B"/>
          </p15:clr>
        </p15:guide>
        <p15:guide id="6" orient="horz" pos="3884">
          <p15:clr>
            <a:srgbClr val="9FCC3B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4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C39CEBC1-EA13-4858-9589-13908FFF163C}" type="datetimeFigureOut">
              <a:rPr lang="en-US" altLang="en-US"/>
              <a:pPr/>
              <a:t>4/5/2023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DA662876-6ED5-49F9-AF5D-80328D43B7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35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B1DF3-67E4-4DCE-B061-D971B859C29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D1002-DB3B-4240-AF9F-E3E525E1E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05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F34C7-093F-4BD4-A813-2CD08DBA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1634D-839E-4251-A4D5-678CC4D37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CE01C-64EF-49F4-9DCC-46A93DC8D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69CB8-9213-4CBA-8DFF-059EF0BBA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C3678-87DC-441B-B9B7-F7D636C3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4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  <p:sldLayoutId id="21474843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6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732D12-27C4-49E1-A166-34C869C7C016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87910D-EC2A-4B0A-949C-1DD73F5E5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2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7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98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94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9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9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6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FDE53C"/>
          </p15:clr>
        </p15:guide>
        <p15:guide id="3" pos="438" userDrawn="1">
          <p15:clr>
            <a:srgbClr val="9FCC3B"/>
          </p15:clr>
        </p15:guide>
        <p15:guide id="4" orient="horz" pos="436" userDrawn="1">
          <p15:clr>
            <a:srgbClr val="9FCC3B"/>
          </p15:clr>
        </p15:guide>
        <p15:guide id="5" pos="7242" userDrawn="1">
          <p15:clr>
            <a:srgbClr val="9FCC3B"/>
          </p15:clr>
        </p15:guide>
        <p15:guide id="6" orient="horz" pos="388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aostat3.fao.org/home/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faostat3.fao.org/home/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helancet.com/journals/lancet/article/PIIS0140-6736(18)31788-4/fulltext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lancet.com/commissions/EAT" TargetMode="Externa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1447800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3600" dirty="0">
                <a:solidFill>
                  <a:schemeClr val="tx1"/>
                </a:solidFill>
                <a:effectLst/>
                <a:latin typeface="Skeena Display" panose="020B0604020202020204" pitchFamily="2" charset="0"/>
                <a:ea typeface="Calibri" panose="020F0502020204030204" pitchFamily="34" charset="0"/>
              </a:rPr>
              <a:t>Is there a path for healthy and sustainable diets for all?  </a:t>
            </a:r>
            <a:br>
              <a:rPr lang="en-US" sz="3600" dirty="0">
                <a:solidFill>
                  <a:schemeClr val="tx1"/>
                </a:solidFill>
                <a:effectLst/>
                <a:latin typeface="Skeena Display" panose="020B0604020202020204" pitchFamily="2" charset="0"/>
                <a:ea typeface="Calibri" panose="020F0502020204030204" pitchFamily="34" charset="0"/>
              </a:rPr>
            </a:br>
            <a:endParaRPr lang="en-US" altLang="en-US" sz="3600" b="1" dirty="0">
              <a:solidFill>
                <a:schemeClr val="tx1"/>
              </a:solidFill>
              <a:latin typeface="Skeena Display" panose="020B0604020202020204" pitchFamily="2" charset="0"/>
              <a:cs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038600"/>
            <a:ext cx="7620000" cy="1752600"/>
          </a:xfrm>
        </p:spPr>
        <p:txBody>
          <a:bodyPr/>
          <a:lstStyle/>
          <a:p>
            <a:pPr eaLnBrk="1" hangingPunct="1"/>
            <a:r>
              <a:rPr lang="en-US" altLang="en-US" sz="2800" b="1" i="1" dirty="0">
                <a:solidFill>
                  <a:srgbClr val="336600"/>
                </a:solidFill>
                <a:latin typeface="Arial" charset="0"/>
              </a:rPr>
              <a:t>Walter C. Willett, MD, </a:t>
            </a:r>
            <a:r>
              <a:rPr lang="en-US" altLang="en-US" sz="2800" b="1" i="1" dirty="0" err="1">
                <a:solidFill>
                  <a:srgbClr val="336600"/>
                </a:solidFill>
                <a:latin typeface="Arial" charset="0"/>
              </a:rPr>
              <a:t>DrPH</a:t>
            </a:r>
            <a:endParaRPr lang="en-US" altLang="en-US" sz="2800" b="1" i="1" dirty="0">
              <a:solidFill>
                <a:srgbClr val="336600"/>
              </a:solidFill>
              <a:latin typeface="Arial" charset="0"/>
            </a:endParaRPr>
          </a:p>
          <a:p>
            <a:pPr eaLnBrk="1" hangingPunct="1"/>
            <a:r>
              <a:rPr lang="en-US" altLang="en-US" sz="2400" i="1" dirty="0">
                <a:solidFill>
                  <a:srgbClr val="336600"/>
                </a:solidFill>
                <a:latin typeface="Arial" charset="0"/>
              </a:rPr>
              <a:t>Department of Nutrition</a:t>
            </a:r>
          </a:p>
          <a:p>
            <a:pPr eaLnBrk="1" hangingPunct="1"/>
            <a:r>
              <a:rPr lang="en-US" altLang="en-US" sz="2400" i="1" dirty="0">
                <a:solidFill>
                  <a:srgbClr val="336600"/>
                </a:solidFill>
                <a:latin typeface="Arial" charset="0"/>
              </a:rPr>
              <a:t>Harvard T. H. Chan School of Public Health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6200" y="59436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800000"/>
                </a:solidFill>
                <a:latin typeface="Arial" charset="0"/>
              </a:rPr>
              <a:t>April 13, 2023</a:t>
            </a:r>
          </a:p>
        </p:txBody>
      </p:sp>
      <p:pic>
        <p:nvPicPr>
          <p:cNvPr id="2053" name="Picture 5" descr="swiss ch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60616"/>
          <a:stretch>
            <a:fillRect/>
          </a:stretch>
        </p:blipFill>
        <p:spPr bwMode="auto">
          <a:xfrm>
            <a:off x="0" y="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27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326" y="743676"/>
            <a:ext cx="6181353" cy="5192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24654"/>
            <a:ext cx="210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40.031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6407" y="6279745"/>
            <a:ext cx="603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Science, 22 Jan, 2021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371, page 335    </a:t>
            </a:r>
          </a:p>
        </p:txBody>
      </p:sp>
    </p:spTree>
    <p:extLst>
      <p:ext uri="{BB962C8B-B14F-4D97-AF65-F5344CB8AC3E}">
        <p14:creationId xmlns:p14="http://schemas.microsoft.com/office/powerpoint/2010/main" val="398213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DF7A-AE67-4C4F-82B3-9BB0B4CD7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74" y="76200"/>
            <a:ext cx="7886700" cy="553998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EAT-</a:t>
            </a:r>
            <a:r>
              <a:rPr lang="en-US" sz="3600" b="1" i="1" dirty="0">
                <a:latin typeface="+mj-lt"/>
              </a:rPr>
              <a:t>Lancet</a:t>
            </a:r>
            <a:r>
              <a:rPr lang="en-US" sz="3600" b="1" dirty="0">
                <a:latin typeface="+mj-lt"/>
              </a:rPr>
              <a:t> Commission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7592B2-707C-2F48-B379-1EDC7A163538}"/>
              </a:ext>
            </a:extLst>
          </p:cNvPr>
          <p:cNvSpPr/>
          <p:nvPr/>
        </p:nvSpPr>
        <p:spPr>
          <a:xfrm>
            <a:off x="434375" y="1095375"/>
            <a:ext cx="818813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Bef>
                <a:spcPts val="8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6800"/>
                </a:solidFill>
              </a:rPr>
              <a:t>Define a healthy reference diet </a:t>
            </a:r>
            <a:r>
              <a:rPr lang="en-US" sz="2400" dirty="0">
                <a:solidFill>
                  <a:prstClr val="black"/>
                </a:solidFill>
              </a:rPr>
              <a:t>using the best available evidence (controlled feeding studies, long-term cohort studies, randomized trials).</a:t>
            </a:r>
            <a:endParaRPr lang="en-US" sz="2400" dirty="0">
              <a:solidFill>
                <a:srgbClr val="FF6800"/>
              </a:solidFill>
            </a:endParaRPr>
          </a:p>
          <a:p>
            <a:pPr defTabSz="914377">
              <a:spcBef>
                <a:spcPts val="8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6800"/>
                </a:solidFill>
              </a:rPr>
              <a:t>Define planetary boundaries</a:t>
            </a:r>
            <a:r>
              <a:rPr lang="en-US" sz="2400" dirty="0">
                <a:solidFill>
                  <a:prstClr val="black"/>
                </a:solidFill>
              </a:rPr>
              <a:t> for 6 key environmental systems and processes (GHG, cropland use, water use, nitrogen and phosphorus application, extinction rate). </a:t>
            </a:r>
          </a:p>
          <a:p>
            <a:pPr defTabSz="914377">
              <a:spcBef>
                <a:spcPts val="8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6800"/>
                </a:solidFill>
              </a:rPr>
              <a:t>Apply a global food systems modeling framework </a:t>
            </a:r>
            <a:r>
              <a:rPr lang="en-US" sz="2400" dirty="0">
                <a:solidFill>
                  <a:prstClr val="black"/>
                </a:solidFill>
              </a:rPr>
              <a:t>to analyze what combinations of measures are needed to stay within planetary boundaries while still delivering healthy diets by 2050.</a:t>
            </a:r>
          </a:p>
          <a:p>
            <a:pPr defTabSz="914377">
              <a:spcBef>
                <a:spcPts val="8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6800"/>
                </a:solidFill>
              </a:rPr>
              <a:t>Outline Strategies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173899-9C63-D44D-99FA-34347787765C}"/>
              </a:ext>
            </a:extLst>
          </p:cNvPr>
          <p:cNvCxnSpPr/>
          <p:nvPr/>
        </p:nvCxnSpPr>
        <p:spPr>
          <a:xfrm>
            <a:off x="521495" y="2396010"/>
            <a:ext cx="8101013" cy="0"/>
          </a:xfrm>
          <a:prstGeom prst="line">
            <a:avLst/>
          </a:prstGeom>
          <a:ln w="19050">
            <a:solidFill>
              <a:srgbClr val="FF6800">
                <a:alpha val="3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F5EFAD-267E-AC42-BF07-4B18FF0B1058}"/>
              </a:ext>
            </a:extLst>
          </p:cNvPr>
          <p:cNvCxnSpPr/>
          <p:nvPr/>
        </p:nvCxnSpPr>
        <p:spPr>
          <a:xfrm>
            <a:off x="521495" y="3719441"/>
            <a:ext cx="8101013" cy="0"/>
          </a:xfrm>
          <a:prstGeom prst="line">
            <a:avLst/>
          </a:prstGeom>
          <a:ln w="19050">
            <a:solidFill>
              <a:srgbClr val="FF6800">
                <a:alpha val="3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6CDDF1-750B-4D42-857A-737B44B652E7}"/>
              </a:ext>
            </a:extLst>
          </p:cNvPr>
          <p:cNvCxnSpPr/>
          <p:nvPr/>
        </p:nvCxnSpPr>
        <p:spPr>
          <a:xfrm>
            <a:off x="521495" y="5058214"/>
            <a:ext cx="8101013" cy="0"/>
          </a:xfrm>
          <a:prstGeom prst="line">
            <a:avLst/>
          </a:prstGeom>
          <a:ln w="19050">
            <a:solidFill>
              <a:srgbClr val="FF6800">
                <a:alpha val="3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" y="6400800"/>
            <a:ext cx="1877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</a:rPr>
              <a:t>14.030-FNCE</a:t>
            </a:r>
          </a:p>
        </p:txBody>
      </p:sp>
    </p:spTree>
    <p:extLst>
      <p:ext uri="{BB962C8B-B14F-4D97-AF65-F5344CB8AC3E}">
        <p14:creationId xmlns:p14="http://schemas.microsoft.com/office/powerpoint/2010/main" val="2305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76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3366CC"/>
                </a:solidFill>
                <a:latin typeface="Comic Sans MS" panose="030F0702030302020204" pitchFamily="66" charset="0"/>
              </a:rPr>
              <a:t>Ratio of Polyunsaturated Fat to Saturated Fat  (P/S Ratio) for Major Protein Sources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28650" y="1234440"/>
          <a:ext cx="7886700" cy="469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987552" y="2267712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P/S Ratio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0792" y="6062472"/>
            <a:ext cx="148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Food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3180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14.076</a:t>
            </a:r>
          </a:p>
        </p:txBody>
      </p:sp>
    </p:spTree>
    <p:extLst>
      <p:ext uri="{BB962C8B-B14F-4D97-AF65-F5344CB8AC3E}">
        <p14:creationId xmlns:p14="http://schemas.microsoft.com/office/powerpoint/2010/main" val="139117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498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14.067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7620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(Guasch-Ferre M et al. Circulation 2019)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4724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P=0.003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0" y="3493008"/>
            <a:ext cx="0" cy="12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09800" y="3493008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09800" y="12954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09800" y="12192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51054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8200" y="41148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39000" y="4267200"/>
            <a:ext cx="0" cy="533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62800" y="48006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62800" y="42672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1918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Meta-analysis assessing the effects of red meat on LDL cholesterol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/L) from RCTs by type of comparison diet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5981581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High-quality plant protein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legumes, soy, nuts)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5981581"/>
            <a:ext cx="251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Animal protein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(fish, poultry, red meat, dairy)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59684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Usual diet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90600" y="4724400"/>
            <a:ext cx="7620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990600" y="6019800"/>
            <a:ext cx="769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5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01384"/>
            <a:ext cx="12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14.080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548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Network meta-analysis of 66 randomized trials of food group effects on risk factors for </a:t>
            </a:r>
            <a:r>
              <a:rPr lang="en-US" sz="2000" b="1" dirty="0" err="1"/>
              <a:t>cardiometabolic</a:t>
            </a:r>
            <a:r>
              <a:rPr lang="en-US" sz="2000" b="1" dirty="0"/>
              <a:t> disease</a:t>
            </a:r>
            <a:br>
              <a:rPr lang="en-US" sz="2000" b="1" dirty="0"/>
            </a:br>
            <a:r>
              <a:rPr lang="en-US" sz="1800" b="1" dirty="0"/>
              <a:t>(LDL-C, TG, TC, HDL-C, FG, HbA1c, HOMA-IR, SBP, DBP, CRP)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628650" y="1480377"/>
          <a:ext cx="7886700" cy="445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86200" y="5980176"/>
            <a:ext cx="28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Ranking Score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3752" y="6450092"/>
            <a:ext cx="40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Schwingschakl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Am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2017)</a:t>
            </a:r>
          </a:p>
        </p:txBody>
      </p:sp>
    </p:spTree>
    <p:extLst>
      <p:ext uri="{BB962C8B-B14F-4D97-AF65-F5344CB8AC3E}">
        <p14:creationId xmlns:p14="http://schemas.microsoft.com/office/powerpoint/2010/main" val="29190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3048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Nurses’ Health Study (n=121,700)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0600" y="8498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838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838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‘86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5600" y="838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‘88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200" y="838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2994" y="838200"/>
            <a:ext cx="183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6500" y="83820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04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200" y="838200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‘14</a:t>
            </a:r>
          </a:p>
        </p:txBody>
      </p:sp>
      <p:sp>
        <p:nvSpPr>
          <p:cNvPr id="43" name="TextBox 42"/>
          <p:cNvSpPr txBox="1"/>
          <p:nvPr/>
        </p:nvSpPr>
        <p:spPr>
          <a:xfrm rot="3779314">
            <a:off x="1371600" y="1550755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57600" y="8498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43400" y="838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‘96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81000" y="838200"/>
            <a:ext cx="8839200" cy="1330323"/>
            <a:chOff x="381000" y="1230868"/>
            <a:chExt cx="8839200" cy="1330323"/>
          </a:xfrm>
        </p:grpSpPr>
        <p:sp>
          <p:nvSpPr>
            <p:cNvPr id="7" name="TextBox 6"/>
            <p:cNvSpPr txBox="1"/>
            <p:nvPr/>
          </p:nvSpPr>
          <p:spPr>
            <a:xfrm>
              <a:off x="381000" y="12308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1976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76400" y="12308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‘82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123086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‘90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3600" y="123086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‘04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25953" y="1230868"/>
              <a:ext cx="1298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‘08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53300" y="1230868"/>
              <a:ext cx="110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‘12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38600" y="1230868"/>
              <a:ext cx="95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‘94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86300" y="1230868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‘98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609600" y="1230868"/>
              <a:ext cx="8610600" cy="1330323"/>
              <a:chOff x="609600" y="1230868"/>
              <a:chExt cx="8610600" cy="133032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133600" y="1230868"/>
                <a:ext cx="1285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‘84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86725" y="1230868"/>
                <a:ext cx="1133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‘16</a:t>
                </a: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>
                <a:off x="6096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1430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>
                <a:off x="1524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>
                <a:off x="19050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>
                <a:off x="2286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667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>
                <a:off x="30480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>
                <a:off x="5715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52578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>
                <a:off x="48006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>
                <a:off x="44958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>
                <a:off x="4191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>
                <a:off x="38100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>
                <a:off x="34290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>
                <a:off x="60960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>
                <a:off x="64008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>
                <a:off x="67818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3516007">
                <a:off x="1752600" y="1991864"/>
                <a:ext cx="800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Nails</a:t>
                </a:r>
              </a:p>
            </p:txBody>
          </p:sp>
          <p:sp>
            <p:nvSpPr>
              <p:cNvPr id="54" name="Isosceles Triangle 53"/>
              <p:cNvSpPr/>
              <p:nvPr/>
            </p:nvSpPr>
            <p:spPr>
              <a:xfrm>
                <a:off x="7162800" y="1600200"/>
                <a:ext cx="228600" cy="2286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>
                <a:off x="75438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>
                <a:off x="7924800" y="1600200"/>
                <a:ext cx="228600" cy="228600"/>
              </a:xfrm>
              <a:prstGeom prst="triangle">
                <a:avLst/>
              </a:prstGeom>
              <a:solidFill>
                <a:srgbClr val="00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>
                <a:off x="8229600" y="1600200"/>
                <a:ext cx="228600" cy="228600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1524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Hx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86725" y="2743200"/>
            <a:ext cx="1133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‘16</a:t>
            </a:r>
          </a:p>
        </p:txBody>
      </p:sp>
      <p:sp>
        <p:nvSpPr>
          <p:cNvPr id="79" name="Isosceles Triangle 78"/>
          <p:cNvSpPr/>
          <p:nvPr/>
        </p:nvSpPr>
        <p:spPr>
          <a:xfrm>
            <a:off x="6400800" y="3200400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6000" y="4876800"/>
            <a:ext cx="128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239125" y="4876800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Isosceles Triangle 94"/>
          <p:cNvSpPr/>
          <p:nvPr/>
        </p:nvSpPr>
        <p:spPr>
          <a:xfrm>
            <a:off x="32004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Isosceles Triangle 95"/>
          <p:cNvSpPr/>
          <p:nvPr/>
        </p:nvSpPr>
        <p:spPr>
          <a:xfrm>
            <a:off x="58674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Isosceles Triangle 96"/>
          <p:cNvSpPr/>
          <p:nvPr/>
        </p:nvSpPr>
        <p:spPr>
          <a:xfrm>
            <a:off x="54102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49530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Isosceles Triangle 98"/>
          <p:cNvSpPr/>
          <p:nvPr/>
        </p:nvSpPr>
        <p:spPr>
          <a:xfrm>
            <a:off x="46482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>
            <a:off x="43434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>
            <a:off x="39624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>
            <a:off x="35814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>
            <a:off x="62484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>
            <a:off x="65532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>
            <a:off x="69342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>
            <a:off x="73152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>
            <a:off x="76962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>
            <a:off x="8077200" y="5246132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>
            <a:off x="8382000" y="5246132"/>
            <a:ext cx="2286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895600" y="2743200"/>
            <a:ext cx="125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‘88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57600" y="2743200"/>
            <a:ext cx="77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‘92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343400" y="2743200"/>
            <a:ext cx="89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‘96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686300" y="274320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‘98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029200" y="274320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600700" y="2743200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‘02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943600" y="2743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‘04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248400" y="2754868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629400" y="2754868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‘08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010400" y="2754868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‘10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353300" y="2743200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696200" y="2743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‘14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600200" y="2133600"/>
            <a:ext cx="734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Health Professionals Follow-up Study (n=52,000)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238500" y="4419600"/>
            <a:ext cx="651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Nurses’ Health Study II (n=116,000)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3048000" y="5246132"/>
            <a:ext cx="5562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2895600" y="487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429000" y="4876800"/>
            <a:ext cx="9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‘91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810000" y="4876800"/>
            <a:ext cx="113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‘93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114800" y="4876800"/>
            <a:ext cx="83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‘95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495800" y="4888468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‘97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828642" y="4888468"/>
            <a:ext cx="96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‘99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181600" y="4888468"/>
            <a:ext cx="111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676900" y="488846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‘03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019800" y="4876800"/>
            <a:ext cx="704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‘05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400800" y="487680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‘07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781800" y="4876800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‘09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71628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7543800" y="4876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‘13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924800" y="4876800"/>
            <a:ext cx="7429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‘15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09134" y="6096000"/>
            <a:ext cx="8411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Investigators: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Speizer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Bernie Rosner, Meir Stampfer, David Hunter, JoAnn Manson, Eric Rimm, Edward Giovannucci, Alberto Ascherio, Gary Curhan, Michelle Holmes, Frank Hu, Heather Eliassen, Lorelei Mucci, Jae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Kang,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rge Chavarro,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Wang, Kana Wu, Andrew Chan, Daniel Wang, Qi Sun</a:t>
            </a:r>
          </a:p>
        </p:txBody>
      </p:sp>
      <p:sp>
        <p:nvSpPr>
          <p:cNvPr id="3" name="TextBox 2"/>
          <p:cNvSpPr txBox="1"/>
          <p:nvPr/>
        </p:nvSpPr>
        <p:spPr>
          <a:xfrm rot="2825167">
            <a:off x="6819179" y="5673302"/>
            <a:ext cx="1060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Blood/ Urine</a:t>
            </a:r>
          </a:p>
        </p:txBody>
      </p:sp>
      <p:sp>
        <p:nvSpPr>
          <p:cNvPr id="5" name="TextBox 4"/>
          <p:cNvSpPr txBox="1"/>
          <p:nvPr/>
        </p:nvSpPr>
        <p:spPr>
          <a:xfrm rot="3068875">
            <a:off x="3240157" y="6103725"/>
            <a:ext cx="19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9" name="TextBox 8"/>
          <p:cNvSpPr txBox="1"/>
          <p:nvPr/>
        </p:nvSpPr>
        <p:spPr>
          <a:xfrm rot="3141900">
            <a:off x="4034087" y="6091047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18" name="TextBox 17"/>
          <p:cNvSpPr txBox="1"/>
          <p:nvPr/>
        </p:nvSpPr>
        <p:spPr>
          <a:xfrm rot="2650751">
            <a:off x="4485225" y="583423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</a:p>
        </p:txBody>
      </p:sp>
      <p:sp>
        <p:nvSpPr>
          <p:cNvPr id="45" name="TextBox 44"/>
          <p:cNvSpPr txBox="1"/>
          <p:nvPr/>
        </p:nvSpPr>
        <p:spPr>
          <a:xfrm rot="2738694">
            <a:off x="4765688" y="5866324"/>
            <a:ext cx="154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2395537" y="2743200"/>
            <a:ext cx="6367463" cy="3379791"/>
            <a:chOff x="2362200" y="2770191"/>
            <a:chExt cx="6367463" cy="3379791"/>
          </a:xfrm>
        </p:grpSpPr>
        <p:sp>
          <p:nvSpPr>
            <p:cNvPr id="69" name="Isosceles Triangle 68"/>
            <p:cNvSpPr/>
            <p:nvPr/>
          </p:nvSpPr>
          <p:spPr>
            <a:xfrm>
              <a:off x="26670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Isosceles Triangle 69"/>
            <p:cNvSpPr/>
            <p:nvPr/>
          </p:nvSpPr>
          <p:spPr>
            <a:xfrm>
              <a:off x="30480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57150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Isosceles Triangle 71"/>
            <p:cNvSpPr/>
            <p:nvPr/>
          </p:nvSpPr>
          <p:spPr>
            <a:xfrm>
              <a:off x="52578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Isosceles Triangle 72"/>
            <p:cNvSpPr/>
            <p:nvPr/>
          </p:nvSpPr>
          <p:spPr>
            <a:xfrm>
              <a:off x="48006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>
              <a:off x="44958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41910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Isosceles Triangle 75"/>
            <p:cNvSpPr/>
            <p:nvPr/>
          </p:nvSpPr>
          <p:spPr>
            <a:xfrm>
              <a:off x="38100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Isosceles Triangle 76"/>
            <p:cNvSpPr/>
            <p:nvPr/>
          </p:nvSpPr>
          <p:spPr>
            <a:xfrm>
              <a:off x="34290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Isosceles Triangle 77"/>
            <p:cNvSpPr/>
            <p:nvPr/>
          </p:nvSpPr>
          <p:spPr>
            <a:xfrm>
              <a:off x="60960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Isosceles Triangle 79"/>
            <p:cNvSpPr/>
            <p:nvPr/>
          </p:nvSpPr>
          <p:spPr>
            <a:xfrm>
              <a:off x="67818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7162800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7510463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Isosceles Triangle 83"/>
            <p:cNvSpPr/>
            <p:nvPr/>
          </p:nvSpPr>
          <p:spPr>
            <a:xfrm>
              <a:off x="7891463" y="3227391"/>
              <a:ext cx="228600" cy="228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Isosceles Triangle 84"/>
            <p:cNvSpPr/>
            <p:nvPr/>
          </p:nvSpPr>
          <p:spPr>
            <a:xfrm>
              <a:off x="8229600" y="3227391"/>
              <a:ext cx="228600" cy="2286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438400" y="3227391"/>
              <a:ext cx="6291263" cy="186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2362200" y="2770191"/>
              <a:ext cx="105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1986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005263" y="2770191"/>
              <a:ext cx="881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‘94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3085942">
              <a:off x="2083833" y="4485280"/>
              <a:ext cx="2990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 rot="3022687">
              <a:off x="2984086" y="3569572"/>
              <a:ext cx="651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Nails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 rot="2898640">
              <a:off x="3165828" y="3931223"/>
              <a:ext cx="16286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3020984">
              <a:off x="3721303" y="4212704"/>
              <a:ext cx="243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Blood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3007543">
              <a:off x="4537242" y="3925768"/>
              <a:ext cx="15811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2970051">
              <a:off x="5400273" y="4044745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2905656">
              <a:off x="6203199" y="3800271"/>
              <a:ext cx="1276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2841476">
              <a:off x="6955019" y="3833163"/>
              <a:ext cx="1381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2860183">
              <a:off x="7699332" y="3697711"/>
              <a:ext cx="10096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 rot="2946139">
            <a:off x="5728547" y="5650039"/>
            <a:ext cx="84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89" name="TextBox 88"/>
          <p:cNvSpPr txBox="1"/>
          <p:nvPr/>
        </p:nvSpPr>
        <p:spPr>
          <a:xfrm rot="2761547">
            <a:off x="6430375" y="571490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90" name="TextBox 89"/>
          <p:cNvSpPr txBox="1"/>
          <p:nvPr/>
        </p:nvSpPr>
        <p:spPr>
          <a:xfrm rot="2833038">
            <a:off x="7249452" y="5696687"/>
            <a:ext cx="92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91" name="TextBox 90"/>
          <p:cNvSpPr txBox="1"/>
          <p:nvPr/>
        </p:nvSpPr>
        <p:spPr>
          <a:xfrm rot="2685574">
            <a:off x="7976186" y="5771698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2514600" y="1219200"/>
            <a:ext cx="5829851" cy="2895600"/>
            <a:chOff x="2514600" y="1219200"/>
            <a:chExt cx="5829851" cy="2895600"/>
          </a:xfrm>
        </p:grpSpPr>
        <p:sp>
          <p:nvSpPr>
            <p:cNvPr id="115" name="TextBox 114"/>
            <p:cNvSpPr txBox="1"/>
            <p:nvPr/>
          </p:nvSpPr>
          <p:spPr>
            <a:xfrm>
              <a:off x="3276600" y="2743200"/>
              <a:ext cx="88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‘90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2514600" y="1219200"/>
              <a:ext cx="5829851" cy="2895600"/>
              <a:chOff x="2589729" y="1593169"/>
              <a:chExt cx="5829851" cy="2895600"/>
            </a:xfrm>
          </p:grpSpPr>
          <p:sp>
            <p:nvSpPr>
              <p:cNvPr id="58" name="TextBox 57"/>
              <p:cNvSpPr txBox="1"/>
              <p:nvPr/>
            </p:nvSpPr>
            <p:spPr>
              <a:xfrm rot="3569204">
                <a:off x="4345089" y="2588332"/>
                <a:ext cx="2133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 rot="3583446">
                <a:off x="5164863" y="1943857"/>
                <a:ext cx="7786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Blood/Urine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3312901">
                <a:off x="6067347" y="2423889"/>
                <a:ext cx="18002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3174830">
                <a:off x="6880981" y="2396905"/>
                <a:ext cx="1716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3165332">
                <a:off x="7683320" y="2137126"/>
                <a:ext cx="11339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 rot="3613290">
                <a:off x="2016056" y="2291142"/>
                <a:ext cx="1485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 rot="3210775">
                <a:off x="2104472" y="2454035"/>
                <a:ext cx="1943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 rot="3375278">
                <a:off x="3003897" y="2496902"/>
                <a:ext cx="2095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Blood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 rot="3383237">
                <a:off x="3642738" y="2871692"/>
                <a:ext cx="2895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Diet</a:t>
                </a:r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 rot="3735110">
            <a:off x="2321851" y="1951258"/>
            <a:ext cx="1514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0" y="6553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0.386R</a:t>
            </a:r>
          </a:p>
        </p:txBody>
      </p:sp>
    </p:spTree>
    <p:extLst>
      <p:ext uri="{BB962C8B-B14F-4D97-AF65-F5344CB8AC3E}">
        <p14:creationId xmlns:p14="http://schemas.microsoft.com/office/powerpoint/2010/main" val="156096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99609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1600" y="5486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55742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Poultry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5574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55258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Unprocessed 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5574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6600" y="5486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 meat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90600" y="4876800"/>
            <a:ext cx="769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2139433" y="2809845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Percent Difference in All-Cause Mortality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34245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Dairy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772400" y="10668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72400" y="11430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0600" y="3962400"/>
            <a:ext cx="7696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96200" y="7620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867" y="0"/>
            <a:ext cx="82735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in all-cause mortality for major protein sources vs dairy (for 3% of energy from protein)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(recalculated from Song M et al. JAMA Intern Med 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232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29.724</a:t>
            </a:r>
          </a:p>
        </p:txBody>
      </p:sp>
    </p:spTree>
    <p:extLst>
      <p:ext uri="{BB962C8B-B14F-4D97-AF65-F5344CB8AC3E}">
        <p14:creationId xmlns:p14="http://schemas.microsoft.com/office/powerpoint/2010/main" val="2536595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6600CC"/>
                </a:solidFill>
              </a:rPr>
              <a:t>Relation of red meat to risk of Type 2 diabetes in NHS, NHSII, and HPFS </a:t>
            </a:r>
            <a:r>
              <a:rPr lang="en-US" sz="2000" dirty="0">
                <a:solidFill>
                  <a:srgbClr val="660066"/>
                </a:solidFill>
              </a:rPr>
              <a:t>(204,156 men and women, 13,759 incident cases)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21734" y="914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2139433" y="114883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Relative Risk (95% CI)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200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RR for 1 svg/day = 1.14 (1.10, 1.18), P-trend &lt;0.001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14.058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58922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*Servings are average for 3 cohorts, considering 85 g/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**N.B.  Intake of red meat in “optimal diet” = 19 g/day (Micha R et al. PLoS One 2017)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00" y="64886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(Pan A et al. AJCN 2011)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5486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Quintiles of red meat intake, servings/day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2362200"/>
            <a:ext cx="7162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33600" y="1371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</a:t>
            </a:r>
          </a:p>
        </p:txBody>
      </p:sp>
      <p:sp>
        <p:nvSpPr>
          <p:cNvPr id="3" name="Down Arrow 2"/>
          <p:cNvSpPr/>
          <p:nvPr/>
        </p:nvSpPr>
        <p:spPr>
          <a:xfrm>
            <a:off x="2468881" y="1752600"/>
            <a:ext cx="45719" cy="5334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10400" y="2209800"/>
            <a:ext cx="1828800" cy="12864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14.015c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1357" y="990600"/>
          <a:ext cx="6218044" cy="5321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8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Food group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Food subgroup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 diet</a:t>
                      </a:r>
                      <a:endParaRPr lang="en-US" sz="17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(g/day)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Possible ranges (g/day)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Whole Grains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All grains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232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60% of energy 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8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Tubers/Starchy Vegetables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b="0" dirty="0">
                          <a:solidFill>
                            <a:schemeClr val="tx1"/>
                          </a:solidFill>
                          <a:effectLst/>
                        </a:rPr>
                        <a:t>Potatoes, cassava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8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Vegetables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All vegetables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 to 600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Fruits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All Fruits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 to 300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Dairy Foods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CC0000"/>
                          </a:solidFill>
                          <a:effectLst/>
                        </a:rPr>
                        <a:t>Dairy Foods</a:t>
                      </a:r>
                      <a:endParaRPr lang="en-US" sz="1700" b="1" u="sng" dirty="0">
                        <a:solidFill>
                          <a:srgbClr val="CC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500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899">
                <a:tc row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Protein Sources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Beef, lamb, pork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28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Chicken, other poultry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58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Eggs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13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25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Fish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Dry beans, lentils, peas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Soy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25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75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87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Added fats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Unsaturated oils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20-80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Saturated oils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12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7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Added sugars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 sweeteners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 to 31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76400" y="120134"/>
            <a:ext cx="57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itchFamily="18" charset="0"/>
                <a:cs typeface="Arial" pitchFamily="34" charset="0"/>
              </a:rPr>
              <a:t>Scientific Targets for Healthy Diets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(2500 Kcal/day)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2274838"/>
            <a:ext cx="1828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glass of milk or equivalent</a:t>
            </a:r>
          </a:p>
        </p:txBody>
      </p:sp>
    </p:spTree>
    <p:extLst>
      <p:ext uri="{BB962C8B-B14F-4D97-AF65-F5344CB8AC3E}">
        <p14:creationId xmlns:p14="http://schemas.microsoft.com/office/powerpoint/2010/main" val="80171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10400" y="2590800"/>
            <a:ext cx="1828800" cy="12864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14.015d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1357" y="990600"/>
          <a:ext cx="6218044" cy="5321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8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Food group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Food subgroup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Reference diet</a:t>
                      </a:r>
                      <a:endParaRPr lang="en-US" sz="17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(g/day)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Possible ranges (g/day)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Whole Grains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All grains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232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60% of energy 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8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Tubers/Starchy Vegetables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b="0" dirty="0">
                          <a:solidFill>
                            <a:schemeClr val="tx1"/>
                          </a:solidFill>
                          <a:effectLst/>
                        </a:rPr>
                        <a:t>Potatoes, cassava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8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Vegetables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 vegetables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 to 600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Fruits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Fruits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 to 300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Dairy Foods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Dairy Foods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500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899">
                <a:tc row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Protein Sources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CC0000"/>
                          </a:solidFill>
                          <a:effectLst/>
                        </a:rPr>
                        <a:t>Beef, lamb, pork</a:t>
                      </a:r>
                      <a:endParaRPr lang="en-US" sz="1700" b="1" u="sng" dirty="0">
                        <a:solidFill>
                          <a:srgbClr val="CC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28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Chicken, other poultry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58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Eggs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13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25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Fish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Dry beans, lentils, peas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100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Soy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25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to 75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87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Added fats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Unsaturated oils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20-80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Saturated oils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12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0 to 7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Added sugars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 sweeteners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</a:t>
                      </a:r>
                      <a:endParaRPr lang="en-US" sz="1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 to 31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8962" marR="9896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76400" y="120134"/>
            <a:ext cx="57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itchFamily="18" charset="0"/>
                <a:cs typeface="Arial" pitchFamily="34" charset="0"/>
              </a:rPr>
              <a:t>Scientific Targets for Healthy Diets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(2500 Kcal/day)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2819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hamburger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week</a:t>
            </a:r>
          </a:p>
        </p:txBody>
      </p:sp>
    </p:spTree>
    <p:extLst>
      <p:ext uri="{BB962C8B-B14F-4D97-AF65-F5344CB8AC3E}">
        <p14:creationId xmlns:p14="http://schemas.microsoft.com/office/powerpoint/2010/main" val="27612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878687a-a4d8-4d2d-a672-5766f0b173fe@namprd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r="9066"/>
          <a:stretch/>
        </p:blipFill>
        <p:spPr bwMode="auto">
          <a:xfrm rot="5400000">
            <a:off x="1526484" y="231084"/>
            <a:ext cx="6149339" cy="634249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770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20.441</a:t>
            </a:r>
          </a:p>
        </p:txBody>
      </p:sp>
    </p:spTree>
    <p:extLst>
      <p:ext uri="{BB962C8B-B14F-4D97-AF65-F5344CB8AC3E}">
        <p14:creationId xmlns:p14="http://schemas.microsoft.com/office/powerpoint/2010/main" val="364504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46" y="6435969"/>
            <a:ext cx="222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28.049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438" y="96718"/>
            <a:ext cx="7209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Planetary Health Diet Bottom 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(Flexitarian)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854" y="877498"/>
            <a:ext cx="531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Servings/Day of Animal Source Foods (Optional)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319" y="940799"/>
            <a:ext cx="7139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+     1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2916" y="2246753"/>
            <a:ext cx="151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5579" y="2198067"/>
            <a:ext cx="3042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(fish, poultry, eggs,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meat)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25" y="2978578"/>
            <a:ext cx="2444262" cy="1353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8" y="3033336"/>
            <a:ext cx="2106704" cy="1419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071" y="5081960"/>
            <a:ext cx="428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Base:  Nuts, soy, beans, fruit, vegetables, whole  grains, plant oils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78" y="4809394"/>
            <a:ext cx="2318898" cy="15914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654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64008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FFFF00"/>
                </a:solidFill>
              </a:rPr>
              <a:t>9.246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85800" y="373063"/>
            <a:ext cx="769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57200" y="296889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FF00"/>
                </a:solidFill>
              </a:rPr>
              <a:t>Kaplan-Meier Estimates of the Incidence of Outcome Events in the Total Predimed Study Population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486400" y="6164263"/>
            <a:ext cx="502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>
                <a:solidFill>
                  <a:srgbClr val="FFFF00"/>
                </a:solidFill>
              </a:rPr>
              <a:t>(Estruch R et al. NEJM 2013)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9683"/>
            <a:ext cx="7551738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886200" y="5562626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07284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Nutrient Composition of Healthy Reference Diet (Daily Values)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/>
          <a:stretch/>
        </p:blipFill>
        <p:spPr bwMode="auto">
          <a:xfrm>
            <a:off x="4724400" y="1211580"/>
            <a:ext cx="3352800" cy="47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9638"/>
            <a:ext cx="32861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00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14.060R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166895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6172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*Supplement needed if animal foods are lower</a:t>
            </a:r>
          </a:p>
        </p:txBody>
      </p:sp>
    </p:spTree>
    <p:extLst>
      <p:ext uri="{BB962C8B-B14F-4D97-AF65-F5344CB8AC3E}">
        <p14:creationId xmlns:p14="http://schemas.microsoft.com/office/powerpoint/2010/main" val="3601874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00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14.057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572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60066"/>
                </a:solidFill>
                <a:latin typeface="Comic Sans MS" panose="030F0702030302020204" pitchFamily="66" charset="0"/>
              </a:rPr>
              <a:t>Reality Check:  Protein Sources in Traditional Mediterranean Diet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990" y="2233970"/>
            <a:ext cx="7620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800000"/>
                </a:solidFill>
              </a:rPr>
              <a:t>Total of red meat plus poultry: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sz="2800" b="1" dirty="0">
                <a:solidFill>
                  <a:srgbClr val="000066"/>
                </a:solidFill>
              </a:rPr>
              <a:t>Greek men living in Crete in 1960s:  </a:t>
            </a:r>
          </a:p>
          <a:p>
            <a:r>
              <a:rPr lang="en-US" sz="2800" b="1" dirty="0">
                <a:solidFill>
                  <a:srgbClr val="000066"/>
                </a:solidFill>
              </a:rPr>
              <a:t>	35 grams per day</a:t>
            </a:r>
          </a:p>
          <a:p>
            <a:r>
              <a:rPr lang="en-US" sz="2800" dirty="0">
                <a:solidFill>
                  <a:prstClr val="black"/>
                </a:solidFill>
              </a:rPr>
              <a:t>		</a:t>
            </a:r>
            <a:r>
              <a:rPr lang="en-US" sz="2400" i="1" dirty="0">
                <a:solidFill>
                  <a:srgbClr val="9900CC"/>
                </a:solidFill>
              </a:rPr>
              <a:t>(Willett WC et al. Am J Clin Nutr 1995)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800" b="1" dirty="0">
                <a:solidFill>
                  <a:srgbClr val="000066"/>
                </a:solidFill>
              </a:rPr>
              <a:t>EAT-Lancet reference diet:  </a:t>
            </a:r>
          </a:p>
          <a:p>
            <a:r>
              <a:rPr lang="en-US" sz="2800" b="1">
                <a:solidFill>
                  <a:srgbClr val="000066"/>
                </a:solidFill>
              </a:rPr>
              <a:t>	43 </a:t>
            </a:r>
            <a:r>
              <a:rPr lang="en-US" sz="2800" b="1" dirty="0">
                <a:solidFill>
                  <a:srgbClr val="000066"/>
                </a:solidFill>
              </a:rPr>
              <a:t>grams </a:t>
            </a:r>
            <a:r>
              <a:rPr lang="en-US" sz="2800" b="1">
                <a:solidFill>
                  <a:srgbClr val="000066"/>
                </a:solidFill>
              </a:rPr>
              <a:t>per day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96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6412468"/>
            <a:ext cx="168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14.091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1857"/>
            <a:ext cx="6858000" cy="45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Box 3"/>
          <p:cNvSpPr txBox="1">
            <a:spLocks noChangeArrowheads="1"/>
          </p:cNvSpPr>
          <p:nvPr/>
        </p:nvSpPr>
        <p:spPr bwMode="auto">
          <a:xfrm>
            <a:off x="114300" y="6400800"/>
            <a:ext cx="1397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14.099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92" y="1066800"/>
            <a:ext cx="6507957" cy="446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1380" name="TextBox 1"/>
          <p:cNvSpPr txBox="1">
            <a:spLocks noChangeArrowheads="1"/>
          </p:cNvSpPr>
          <p:nvPr/>
        </p:nvSpPr>
        <p:spPr bwMode="auto">
          <a:xfrm>
            <a:off x="2784873" y="5650707"/>
            <a:ext cx="528875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C5E0B4"/>
                </a:solidFill>
              </a:rPr>
              <a:t>Mai Pham, </a:t>
            </a:r>
            <a:r>
              <a:rPr lang="en-US" altLang="en-US" sz="1350" i="1">
                <a:solidFill>
                  <a:srgbClr val="C5E0B4"/>
                </a:solidFill>
              </a:rPr>
              <a:t>STAR GINGER| LEMON GRASS KITCHEN</a:t>
            </a:r>
            <a:endParaRPr lang="en-US" altLang="en-US" sz="1350">
              <a:solidFill>
                <a:srgbClr val="C5E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3"/>
          <p:cNvSpPr txBox="1">
            <a:spLocks noChangeArrowheads="1"/>
          </p:cNvSpPr>
          <p:nvPr/>
        </p:nvSpPr>
        <p:spPr bwMode="auto">
          <a:xfrm>
            <a:off x="152400" y="6336268"/>
            <a:ext cx="174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99CC00"/>
                </a:solidFill>
              </a:rPr>
              <a:t>14.102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7094" b="4523"/>
          <a:stretch>
            <a:fillRect/>
          </a:stretch>
        </p:blipFill>
        <p:spPr bwMode="auto">
          <a:xfrm>
            <a:off x="1452563" y="1358504"/>
            <a:ext cx="6287691" cy="41671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TextBox 1"/>
          <p:cNvSpPr txBox="1">
            <a:spLocks noChangeArrowheads="1"/>
          </p:cNvSpPr>
          <p:nvPr/>
        </p:nvSpPr>
        <p:spPr bwMode="auto">
          <a:xfrm>
            <a:off x="3649267" y="5176838"/>
            <a:ext cx="39885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000000"/>
                </a:solidFill>
              </a:rPr>
              <a:t>:</a:t>
            </a:r>
            <a:r>
              <a:rPr lang="en-US" altLang="en-US" sz="1350">
                <a:solidFill>
                  <a:srgbClr val="FFFFFF"/>
                </a:solidFill>
              </a:rPr>
              <a:t>    </a:t>
            </a:r>
            <a:r>
              <a:rPr lang="en-US" altLang="en-US" sz="1350">
                <a:solidFill>
                  <a:srgbClr val="99CC00"/>
                </a:solidFill>
              </a:rPr>
              <a:t>Sara Baer-Sinnott, Oldways</a:t>
            </a:r>
          </a:p>
        </p:txBody>
      </p:sp>
    </p:spTree>
    <p:extLst>
      <p:ext uri="{BB962C8B-B14F-4D97-AF65-F5344CB8AC3E}">
        <p14:creationId xmlns:p14="http://schemas.microsoft.com/office/powerpoint/2010/main" val="3159316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6CC62-CA68-1C46-9F55-68A5A012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1" y="872756"/>
            <a:ext cx="8325325" cy="58709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5DB38E8-3A02-DC48-8391-0D6B711EE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74" y="152400"/>
            <a:ext cx="7886700" cy="1107996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Current Intakes vs Planetary Health Diet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6469380"/>
            <a:ext cx="143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14.037</a:t>
            </a:r>
          </a:p>
        </p:txBody>
      </p:sp>
    </p:spTree>
    <p:extLst>
      <p:ext uri="{BB962C8B-B14F-4D97-AF65-F5344CB8AC3E}">
        <p14:creationId xmlns:p14="http://schemas.microsoft.com/office/powerpoint/2010/main" val="35688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4A74-D1C5-9341-A797-AEDEC5415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74" y="598305"/>
            <a:ext cx="7886700" cy="553998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Substantial Health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D73CC-07CE-1446-B82C-3FFA1F39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31" y="1742063"/>
            <a:ext cx="8088077" cy="3870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515100"/>
            <a:ext cx="16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14.038</a:t>
            </a:r>
          </a:p>
        </p:txBody>
      </p:sp>
    </p:spTree>
    <p:extLst>
      <p:ext uri="{BB962C8B-B14F-4D97-AF65-F5344CB8AC3E}">
        <p14:creationId xmlns:p14="http://schemas.microsoft.com/office/powerpoint/2010/main" val="301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DD398BB0-7C83-9A4D-8048-524244C2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8DB63-AAF1-6241-BEFA-E4CAEBE5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74" y="228663"/>
            <a:ext cx="7886700" cy="984885"/>
          </a:xfrm>
        </p:spPr>
        <p:txBody>
          <a:bodyPr/>
          <a:lstStyle/>
          <a:p>
            <a:r>
              <a:rPr lang="en-US" b="1" dirty="0">
                <a:latin typeface="+mj-lt"/>
              </a:rPr>
              <a:t>Environmental Effects per Serving of Food Produced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" y="6480810"/>
            <a:ext cx="1414463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14.042</a:t>
            </a:r>
          </a:p>
        </p:txBody>
      </p:sp>
    </p:spTree>
    <p:extLst>
      <p:ext uri="{BB962C8B-B14F-4D97-AF65-F5344CB8AC3E}">
        <p14:creationId xmlns:p14="http://schemas.microsoft.com/office/powerpoint/2010/main" val="13035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c53b1f-0f12-4214-88af-8e0fdb9c688a@namprd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1" y="457240"/>
            <a:ext cx="7829549" cy="58736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19446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14.007</a:t>
            </a:r>
          </a:p>
        </p:txBody>
      </p:sp>
    </p:spTree>
    <p:extLst>
      <p:ext uri="{BB962C8B-B14F-4D97-AF65-F5344CB8AC3E}">
        <p14:creationId xmlns:p14="http://schemas.microsoft.com/office/powerpoint/2010/main" val="1849089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07808" y="1975104"/>
            <a:ext cx="374904" cy="32004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09944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40.025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304" y="440174"/>
            <a:ext cx="875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Scenarios for Control of Green House Gas Emission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3528" y="5221224"/>
            <a:ext cx="374904" cy="35661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5296" y="1335024"/>
            <a:ext cx="65745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Green House Gas Emissions (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Production Boundary					5.0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 2010								5.2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as Usual, 2050						9.8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 Planetary Diet Targets				5.0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production improvement				4.4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+ 50% waste reduction					4.0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3904" y="3465576"/>
            <a:ext cx="39624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3904" y="2548128"/>
            <a:ext cx="374904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47432" y="4044696"/>
            <a:ext cx="374904" cy="32004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3528" y="4626864"/>
            <a:ext cx="374904" cy="32004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73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FB7502-D1A1-944D-8C5B-F6862993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62" y="598305"/>
            <a:ext cx="7453880" cy="59408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6875FA-9F38-1F4A-9327-4C2621A5B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74" y="598305"/>
            <a:ext cx="7886700" cy="553998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Scenarios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" y="6539200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14.043</a:t>
            </a:r>
          </a:p>
        </p:txBody>
      </p:sp>
    </p:spTree>
    <p:extLst>
      <p:ext uri="{BB962C8B-B14F-4D97-AF65-F5344CB8AC3E}">
        <p14:creationId xmlns:p14="http://schemas.microsoft.com/office/powerpoint/2010/main" val="41775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6096" r="63628" b="4745"/>
          <a:stretch/>
        </p:blipFill>
        <p:spPr bwMode="auto">
          <a:xfrm>
            <a:off x="937846" y="877765"/>
            <a:ext cx="7596554" cy="5294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52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Domestic Uses of Grain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63640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http://faostat3.fao.org/home/E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432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29.621</a:t>
            </a:r>
          </a:p>
        </p:txBody>
      </p:sp>
    </p:spTree>
    <p:extLst>
      <p:ext uri="{BB962C8B-B14F-4D97-AF65-F5344CB8AC3E}">
        <p14:creationId xmlns:p14="http://schemas.microsoft.com/office/powerpoint/2010/main" val="593006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4" r="44489"/>
          <a:stretch/>
        </p:blipFill>
        <p:spPr bwMode="auto">
          <a:xfrm>
            <a:off x="4267200" y="457200"/>
            <a:ext cx="4267200" cy="5974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5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Domestic Uses of Grain in China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63640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http://faostat3.fao.org/home/E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6"/>
          <a:stretch/>
        </p:blipFill>
        <p:spPr bwMode="auto">
          <a:xfrm>
            <a:off x="762000" y="383485"/>
            <a:ext cx="2678430" cy="5788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19165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29.623</a:t>
            </a:r>
          </a:p>
        </p:txBody>
      </p:sp>
    </p:spTree>
    <p:extLst>
      <p:ext uri="{BB962C8B-B14F-4D97-AF65-F5344CB8AC3E}">
        <p14:creationId xmlns:p14="http://schemas.microsoft.com/office/powerpoint/2010/main" val="3583632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/>
          <a:stretch>
            <a:fillRect/>
          </a:stretch>
        </p:blipFill>
        <p:spPr bwMode="auto">
          <a:xfrm>
            <a:off x="1346200" y="719138"/>
            <a:ext cx="6426200" cy="60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6477000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29.526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743200" y="220663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 pitchFamily="34" charset="-128"/>
                <a:ea typeface="Meiryo" pitchFamily="34" charset="-128"/>
                <a:cs typeface="+mn-cs"/>
              </a:rPr>
              <a:t>2012 U.S. Crop Acreage</a:t>
            </a:r>
          </a:p>
        </p:txBody>
      </p:sp>
    </p:spTree>
    <p:extLst>
      <p:ext uri="{BB962C8B-B14F-4D97-AF65-F5344CB8AC3E}">
        <p14:creationId xmlns:p14="http://schemas.microsoft.com/office/powerpoint/2010/main" val="2441061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14575" b="4491"/>
          <a:stretch/>
        </p:blipFill>
        <p:spPr>
          <a:xfrm>
            <a:off x="923544" y="621814"/>
            <a:ext cx="7004304" cy="5541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032" y="137160"/>
            <a:ext cx="84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Emissions:  IPCC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less than 2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Increase</a:t>
            </a:r>
          </a:p>
        </p:txBody>
      </p:sp>
      <p:sp>
        <p:nvSpPr>
          <p:cNvPr id="7" name="Oval 6"/>
          <p:cNvSpPr/>
          <p:nvPr/>
        </p:nvSpPr>
        <p:spPr>
          <a:xfrm>
            <a:off x="7461504" y="3849624"/>
            <a:ext cx="91439" cy="82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05840" y="3849624"/>
            <a:ext cx="6547103" cy="51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8992" y="3977640"/>
            <a:ext cx="306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5.7 Gt from food consumption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7216" y="3182112"/>
            <a:ext cx="245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as Usual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9.8 Gt from food</a:t>
            </a:r>
          </a:p>
        </p:txBody>
      </p:sp>
      <p:cxnSp>
        <p:nvCxnSpPr>
          <p:cNvPr id="15" name="Straight Arrow Connector 14"/>
          <p:cNvCxnSpPr>
            <a:endCxn id="7" idx="1"/>
          </p:cNvCxnSpPr>
          <p:nvPr/>
        </p:nvCxnSpPr>
        <p:spPr>
          <a:xfrm>
            <a:off x="6858000" y="3658960"/>
            <a:ext cx="616895" cy="2027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6519672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14.087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9896" y="4805198"/>
            <a:ext cx="2889504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 negative emissions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2039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0352" y="1005840"/>
            <a:ext cx="448056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920" y="1728216"/>
            <a:ext cx="44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776" y="2450592"/>
            <a:ext cx="51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488" y="3182112"/>
            <a:ext cx="5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386791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0352" y="4581144"/>
            <a:ext cx="466344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048" y="5294376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-10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234440" y="2642616"/>
            <a:ext cx="307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in Gt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32" y="783522"/>
            <a:ext cx="2096072" cy="204807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443216" y="3776472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98664" y="3666744"/>
            <a:ext cx="16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-4.8 with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EAT-Lancet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23544" y="6131026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35808" y="6121882"/>
            <a:ext cx="176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48072" y="6108192"/>
            <a:ext cx="147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32904" y="6108192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1093908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1944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57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Implementation of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752600"/>
            <a:ext cx="7620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Supply vs Demand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Role of Policy and Regulation</a:t>
            </a:r>
          </a:p>
        </p:txBody>
      </p:sp>
    </p:spTree>
    <p:extLst>
      <p:ext uri="{BB962C8B-B14F-4D97-AF65-F5344CB8AC3E}">
        <p14:creationId xmlns:p14="http://schemas.microsoft.com/office/powerpoint/2010/main" val="2023611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457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Food Systems Changes (examples)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493996"/>
            <a:ext cx="8001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economic policies to make healthy, sustainable choices less expensive  (e.g. internalize environmental costs of foods, eliminate indirect subsidies of unhealthy foods)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Policies that limit expansion of land use, restore natural habitats (e.g. land banking)</a:t>
            </a:r>
          </a:p>
        </p:txBody>
      </p:sp>
    </p:spTree>
    <p:extLst>
      <p:ext uri="{BB962C8B-B14F-4D97-AF65-F5344CB8AC3E}">
        <p14:creationId xmlns:p14="http://schemas.microsoft.com/office/powerpoint/2010/main" val="3351479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be95b0-b736-43d8-80dc-4e7acf12824d@namprd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05749" cy="593086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770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14.008</a:t>
            </a:r>
          </a:p>
        </p:txBody>
      </p:sp>
    </p:spTree>
    <p:extLst>
      <p:ext uri="{BB962C8B-B14F-4D97-AF65-F5344CB8AC3E}">
        <p14:creationId xmlns:p14="http://schemas.microsoft.com/office/powerpoint/2010/main" val="3332924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F7974-A68E-D740-B96A-61BD2A47E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8616" y="1580061"/>
            <a:ext cx="8163240" cy="3697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D6FDBF-8258-9144-BDCC-21757BE1E749}"/>
              </a:ext>
            </a:extLst>
          </p:cNvPr>
          <p:cNvSpPr/>
          <p:nvPr/>
        </p:nvSpPr>
        <p:spPr>
          <a:xfrm>
            <a:off x="448077" y="1776948"/>
            <a:ext cx="64267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on a path leading to ecological disasters and a sick and unstable global population.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68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Feeding 10 billion people a healthy and sustainable diet is possible.  This would  improve the well-being of billions of people and allow us to pass onto our children a viable planet.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C3D341-292A-1447-BCD8-F4391BB8C0D8}"/>
              </a:ext>
            </a:extLst>
          </p:cNvPr>
          <p:cNvCxnSpPr>
            <a:cxnSpLocks/>
          </p:cNvCxnSpPr>
          <p:nvPr/>
        </p:nvCxnSpPr>
        <p:spPr>
          <a:xfrm>
            <a:off x="521494" y="3515954"/>
            <a:ext cx="6328532" cy="0"/>
          </a:xfrm>
          <a:prstGeom prst="line">
            <a:avLst/>
          </a:prstGeom>
          <a:ln w="19050">
            <a:solidFill>
              <a:srgbClr val="FF6800">
                <a:alpha val="3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6557918"/>
            <a:ext cx="16566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14.054a-FNCE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494" y="838200"/>
            <a:ext cx="671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957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76536A7-16CB-4E49-BF76-C1B59DB7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9929" y="0"/>
            <a:ext cx="9144000" cy="60899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BA521E-8ACF-494C-9BBA-AD848D61E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370" y="3515824"/>
            <a:ext cx="3458939" cy="2837123"/>
          </a:xfrm>
        </p:spPr>
        <p:txBody>
          <a:bodyPr anchor="b"/>
          <a:lstStyle/>
          <a:p>
            <a:pPr algn="r">
              <a:lnSpc>
                <a:spcPts val="7200"/>
              </a:lnSpc>
            </a:pPr>
            <a:r>
              <a:rPr lang="en-US" sz="8000" dirty="0">
                <a:latin typeface="+mj-lt"/>
              </a:rPr>
              <a:t>Food</a:t>
            </a:r>
            <a:br>
              <a:rPr lang="en-US" sz="8000" dirty="0">
                <a:latin typeface="+mj-lt"/>
              </a:rPr>
            </a:br>
            <a:r>
              <a:rPr lang="en-US" sz="8000" dirty="0">
                <a:latin typeface="+mj-lt"/>
              </a:rPr>
              <a:t>Planet</a:t>
            </a:r>
            <a:br>
              <a:rPr lang="en-US" sz="8000" dirty="0">
                <a:latin typeface="+mj-lt"/>
              </a:rPr>
            </a:br>
            <a:r>
              <a:rPr lang="en-US" sz="8000" dirty="0">
                <a:latin typeface="+mj-lt"/>
              </a:rPr>
              <a:t>Health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56DBD1B-02C9-3D49-8F1F-EDE44F229450}"/>
              </a:ext>
            </a:extLst>
          </p:cNvPr>
          <p:cNvSpPr txBox="1">
            <a:spLocks/>
          </p:cNvSpPr>
          <p:nvPr/>
        </p:nvSpPr>
        <p:spPr>
          <a:xfrm>
            <a:off x="4842752" y="2020070"/>
            <a:ext cx="3856926" cy="923330"/>
          </a:xfrm>
          <a:prstGeom prst="rect">
            <a:avLst/>
          </a:prstGeom>
        </p:spPr>
        <p:txBody>
          <a:bodyPr wrap="square" tIns="0" bIns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The EAT-</a:t>
            </a:r>
            <a:r>
              <a:rPr lang="en-US" sz="2000" b="0" i="1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Lancet</a:t>
            </a:r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 </a:t>
            </a:r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</a:rPr>
              <a:t>Commission</a:t>
            </a:r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 on</a:t>
            </a:r>
            <a:b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</a:br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Healthy Diets From</a:t>
            </a:r>
            <a:b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</a:br>
            <a:r>
              <a:rPr lang="en-US" sz="2000" b="0" dirty="0">
                <a:solidFill>
                  <a:srgbClr val="FF6800"/>
                </a:solidFill>
                <a:latin typeface="Arial" panose="020B0604020202020204"/>
                <a:ea typeface="Gotham Rounded Light" charset="0"/>
                <a:cs typeface="Gotham Rounded Light" charset="0"/>
              </a:rPr>
              <a:t>Sustainable Food Systems</a:t>
            </a:r>
            <a:endParaRPr lang="en-US" sz="2000" b="0" dirty="0">
              <a:solidFill>
                <a:srgbClr val="FF6800"/>
              </a:solidFill>
              <a:latin typeface="Arial" panose="020B0604020202020204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961AD57-DCE9-874D-9DBF-1C1DB7B7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002" y="570520"/>
            <a:ext cx="804997" cy="1073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5" y="6448304"/>
            <a:ext cx="136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</a:rPr>
              <a:t>14.023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6324672"/>
            <a:ext cx="8077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hlinkClick r:id="rId4"/>
              </a:rPr>
              <a:t>https://www.thelancet.com/journals/lancet/article/PIIS0140-6736(18)31788-4/fulltext</a:t>
            </a:r>
            <a:r>
              <a:rPr lang="en-US" sz="1600" u="sng" dirty="0"/>
              <a:t> 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228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8077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Adoption of healthy, largely plant-based diet globally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 Cultured meat, algeal protein and oil, insects,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of food loss and waste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Carbon-neutral, sustainable intensification of  agriculture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 shift to green energy sources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Precision agriculture (e.g. fertilizer, water)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Closing yield gaps, new technologies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expansion of land for agriculture, preservation of fisheries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3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651712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42.012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228605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Comic Sans MS" panose="030F0702030302020204" pitchFamily="66" charset="0"/>
              </a:rPr>
              <a:t>EAT/Lancet Commission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300" y="1447800"/>
            <a:ext cx="7581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3399"/>
                </a:solidFill>
              </a:rPr>
              <a:t>The Challenge:  </a:t>
            </a:r>
            <a:r>
              <a:rPr lang="en-US" sz="3200" dirty="0">
                <a:solidFill>
                  <a:prstClr val="black"/>
                </a:solidFill>
              </a:rPr>
              <a:t>How to feed 9.8 billion people in 2050 a diet that is healthy and sustainable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b="1" i="1" dirty="0">
                <a:solidFill>
                  <a:srgbClr val="9900CC"/>
                </a:solidFill>
              </a:rPr>
              <a:t>Standard Response:  </a:t>
            </a:r>
            <a:r>
              <a:rPr lang="en-US" sz="3200" dirty="0">
                <a:solidFill>
                  <a:prstClr val="black"/>
                </a:solidFill>
              </a:rPr>
              <a:t>Increase food production, mostly grains, by 70%, much of it to feed animals that people will want to consume (Business as Usual)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6900" y="6015335"/>
            <a:ext cx="613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  <a:hlinkClick r:id="rId2"/>
              </a:rPr>
              <a:t>https://www.thelancet.com/commissions/EAT</a:t>
            </a:r>
            <a:r>
              <a:rPr lang="en-US" sz="2000" dirty="0">
                <a:solidFill>
                  <a:srgbClr val="000099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1431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E3E8-7385-024E-9932-B1A7CDF12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3474" y="598306"/>
            <a:ext cx="4810726" cy="492443"/>
          </a:xfrm>
        </p:spPr>
        <p:txBody>
          <a:bodyPr/>
          <a:lstStyle/>
          <a:p>
            <a:r>
              <a:rPr lang="en-US" sz="3200" b="1" dirty="0">
                <a:latin typeface="Graphik Semibold" panose="020B0503030202060203" pitchFamily="34" charset="0"/>
              </a:rPr>
              <a:t>The </a:t>
            </a:r>
            <a:r>
              <a:rPr lang="en-US" sz="3200" b="1" dirty="0">
                <a:latin typeface="+mj-lt"/>
              </a:rPr>
              <a:t>scale</a:t>
            </a:r>
            <a:r>
              <a:rPr lang="en-US" sz="3200" b="1" dirty="0">
                <a:latin typeface="Graphik Semibold" panose="020B0503030202060203" pitchFamily="34" charset="0"/>
              </a:rPr>
              <a:t> of the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84416"/>
            <a:ext cx="205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14.027-FNCE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6435" y="1351172"/>
            <a:ext cx="7070765" cy="3525628"/>
            <a:chOff x="1803711" y="1351172"/>
            <a:chExt cx="5536580" cy="27606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0AF8BF-78E0-9842-9CF7-0FD1683CC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1902"/>
            <a:stretch/>
          </p:blipFill>
          <p:spPr>
            <a:xfrm>
              <a:off x="1803711" y="1351172"/>
              <a:ext cx="5536580" cy="14682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176" y="2819400"/>
              <a:ext cx="5535648" cy="682811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7DE7DF2-A734-E141-8F8E-F623967F2A61}"/>
                </a:ext>
              </a:extLst>
            </p:cNvPr>
            <p:cNvSpPr txBox="1">
              <a:spLocks/>
            </p:cNvSpPr>
            <p:nvPr/>
          </p:nvSpPr>
          <p:spPr>
            <a:xfrm>
              <a:off x="2791054" y="3804047"/>
              <a:ext cx="36989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t">
              <a:spAutoFit/>
            </a:bodyPr>
            <a:lstStyle>
              <a:lvl1pPr algn="l" defTabSz="91437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0" i="0" kern="1200">
                  <a:solidFill>
                    <a:srgbClr val="FF6800"/>
                  </a:solidFill>
                  <a:latin typeface="Graphik" panose="020B0503030202060203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Graphik" panose="020B0503030202060203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43200" y="4111824"/>
            <a:ext cx="1897332" cy="28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9800" y="4419600"/>
            <a:ext cx="5402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raphik" panose="020B0503030202060203"/>
                <a:ea typeface="Calibri" panose="020F0502020204030204" pitchFamily="34" charset="0"/>
                <a:cs typeface="+mn-cs"/>
              </a:rPr>
              <a:t>Diet quality is far from optimal in all countries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raphik" panose="020B0503030202060203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2895600" y="4048398"/>
            <a:ext cx="2438400" cy="52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68254" y="4098264"/>
            <a:ext cx="408146" cy="100713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54" y="6474941"/>
            <a:ext cx="2034746" cy="38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29.751b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624817"/>
            <a:ext cx="8320219" cy="5693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97" y="4011824"/>
            <a:ext cx="83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1970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60389" y="3105665"/>
            <a:ext cx="395416" cy="10908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27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1138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29.792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64" r="2494"/>
          <a:stretch/>
        </p:blipFill>
        <p:spPr>
          <a:xfrm>
            <a:off x="263771" y="931996"/>
            <a:ext cx="8238391" cy="5093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5723" y="6091317"/>
            <a:ext cx="404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   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Tsugane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771" y="395654"/>
            <a:ext cx="876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trends of life expectancy at birth (years) in selected countries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1507" y="6453552"/>
            <a:ext cx="577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https://www.oecd.org/health/health-data.htm</a:t>
            </a:r>
          </a:p>
        </p:txBody>
      </p:sp>
    </p:spTree>
    <p:extLst>
      <p:ext uri="{BB962C8B-B14F-4D97-AF65-F5344CB8AC3E}">
        <p14:creationId xmlns:p14="http://schemas.microsoft.com/office/powerpoint/2010/main" val="81029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83215"/>
            <a:ext cx="256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46.005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7" t="2741" r="8888" b="6669"/>
          <a:stretch/>
        </p:blipFill>
        <p:spPr>
          <a:xfrm>
            <a:off x="1283677" y="545123"/>
            <a:ext cx="6321670" cy="5846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9285" y="87928"/>
            <a:ext cx="6418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Effect of COVID on life expectancy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7222" y="6409593"/>
            <a:ext cx="507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Adrasfay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PNAS, 2021)</a:t>
            </a:r>
          </a:p>
        </p:txBody>
      </p:sp>
    </p:spTree>
    <p:extLst>
      <p:ext uri="{BB962C8B-B14F-4D97-AF65-F5344CB8AC3E}">
        <p14:creationId xmlns:p14="http://schemas.microsoft.com/office/powerpoint/2010/main" val="425068163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Theme">
  <a:themeElements>
    <a:clrScheme name="Custom 7">
      <a:dk1>
        <a:sysClr val="windowText" lastClr="000000"/>
      </a:dk1>
      <a:lt1>
        <a:srgbClr val="DFDCD3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1603</Words>
  <Application>Microsoft Office PowerPoint</Application>
  <PresentationFormat>On-screen Show (4:3)</PresentationFormat>
  <Paragraphs>396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40</vt:i4>
      </vt:variant>
    </vt:vector>
  </HeadingPairs>
  <TitlesOfParts>
    <vt:vector size="72" baseType="lpstr">
      <vt:lpstr>Aharoni</vt:lpstr>
      <vt:lpstr>Arial</vt:lpstr>
      <vt:lpstr>Calibri</vt:lpstr>
      <vt:lpstr>Calibri Light</vt:lpstr>
      <vt:lpstr>Comic Sans MS</vt:lpstr>
      <vt:lpstr>Gotham Rounded Light</vt:lpstr>
      <vt:lpstr>Graphik</vt:lpstr>
      <vt:lpstr>Graphik Semibold</vt:lpstr>
      <vt:lpstr>Meiryo</vt:lpstr>
      <vt:lpstr>Skeena Display</vt:lpstr>
      <vt:lpstr>Times New Roman</vt:lpstr>
      <vt:lpstr>1_Default Design</vt:lpstr>
      <vt:lpstr>4_Custom Design</vt:lpstr>
      <vt:lpstr>Office Theme</vt:lpstr>
      <vt:lpstr>6_Custom Design</vt:lpstr>
      <vt:lpstr>7_Custom Design</vt:lpstr>
      <vt:lpstr>8_Custom Design</vt:lpstr>
      <vt:lpstr>7_Office Theme</vt:lpstr>
      <vt:lpstr>9_Custom Design</vt:lpstr>
      <vt:lpstr>10_Custom Design</vt:lpstr>
      <vt:lpstr>11_Custom Design</vt:lpstr>
      <vt:lpstr>13_Custom Design</vt:lpstr>
      <vt:lpstr>3_Default Design</vt:lpstr>
      <vt:lpstr>10_Office Theme</vt:lpstr>
      <vt:lpstr>18_Custom Design</vt:lpstr>
      <vt:lpstr>3_Office Theme</vt:lpstr>
      <vt:lpstr>19_Custom Design</vt:lpstr>
      <vt:lpstr>5_Office Theme</vt:lpstr>
      <vt:lpstr>4_Office Theme</vt:lpstr>
      <vt:lpstr>6_Office Theme</vt:lpstr>
      <vt:lpstr>1_Office Theme</vt:lpstr>
      <vt:lpstr>13_Office Theme</vt:lpstr>
      <vt:lpstr>   Is there a path for healthy and sustainable diets for all?   </vt:lpstr>
      <vt:lpstr>PowerPoint Presentation</vt:lpstr>
      <vt:lpstr>PowerPoint Presentation</vt:lpstr>
      <vt:lpstr>Food Planet Health</vt:lpstr>
      <vt:lpstr>PowerPoint Presentation</vt:lpstr>
      <vt:lpstr>The scale of the challenge</vt:lpstr>
      <vt:lpstr>PowerPoint Presentation</vt:lpstr>
      <vt:lpstr>PowerPoint Presentation</vt:lpstr>
      <vt:lpstr>PowerPoint Presentation</vt:lpstr>
      <vt:lpstr>PowerPoint Presentation</vt:lpstr>
      <vt:lpstr>EAT-Lancet Commission Approach</vt:lpstr>
      <vt:lpstr>Ratio of Polyunsaturated Fat to Saturated Fat  (P/S Ratio) for Major Protein Sources</vt:lpstr>
      <vt:lpstr>PowerPoint Presentation</vt:lpstr>
      <vt:lpstr>Network meta-analysis of 66 randomized trials of food group effects on risk factors for cardiometabolic disease (LDL-C, TG, TC, HDL-C, FG, HbA1c, HOMA-IR, SBP, DBP, CRP)</vt:lpstr>
      <vt:lpstr>PowerPoint Presentation</vt:lpstr>
      <vt:lpstr>PowerPoint Presentation</vt:lpstr>
      <vt:lpstr>Relation of red meat to risk of Type 2 diabetes in NHS, NHSII, and HPFS (204,156 men and women, 13,759 incident cases)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Intakes vs Planetary Health Diet</vt:lpstr>
      <vt:lpstr>Substantial Health Benefits</vt:lpstr>
      <vt:lpstr>Environmental Effects per Serving of Food Produced</vt:lpstr>
      <vt:lpstr>PowerPoint Presentation</vt:lpstr>
      <vt:lpstr>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a path to feed 10 billion a healthy and sustainable diet</dc:title>
  <dc:creator>Farmer, Hilary A</dc:creator>
  <cp:lastModifiedBy>Willett, Walter C.</cp:lastModifiedBy>
  <cp:revision>94</cp:revision>
  <cp:lastPrinted>2020-02-28T15:49:20Z</cp:lastPrinted>
  <dcterms:created xsi:type="dcterms:W3CDTF">2006-08-16T00:00:00Z</dcterms:created>
  <dcterms:modified xsi:type="dcterms:W3CDTF">2023-04-05T19:03:02Z</dcterms:modified>
</cp:coreProperties>
</file>