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media/image10.jpg" ContentType="image/jpg"/>
  <Override PartName="/ppt/media/image11.jpg" ContentType="image/jpg"/>
  <Override PartName="/ppt/media/image12.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258" r:id="rId4"/>
    <p:sldId id="259" r:id="rId5"/>
    <p:sldId id="415" r:id="rId6"/>
    <p:sldId id="260" r:id="rId7"/>
    <p:sldId id="339" r:id="rId8"/>
    <p:sldId id="341" r:id="rId9"/>
    <p:sldId id="404" r:id="rId10"/>
    <p:sldId id="405" r:id="rId11"/>
    <p:sldId id="342" r:id="rId12"/>
    <p:sldId id="343" r:id="rId13"/>
    <p:sldId id="347" r:id="rId14"/>
    <p:sldId id="406" r:id="rId15"/>
    <p:sldId id="266" r:id="rId16"/>
    <p:sldId id="267" r:id="rId17"/>
    <p:sldId id="268" r:id="rId18"/>
    <p:sldId id="269" r:id="rId19"/>
    <p:sldId id="270" r:id="rId20"/>
    <p:sldId id="407" r:id="rId21"/>
    <p:sldId id="408" r:id="rId22"/>
    <p:sldId id="409" r:id="rId23"/>
    <p:sldId id="410" r:id="rId24"/>
    <p:sldId id="411" r:id="rId25"/>
    <p:sldId id="412" r:id="rId26"/>
    <p:sldId id="413" r:id="rId27"/>
    <p:sldId id="273" r:id="rId28"/>
    <p:sldId id="274" r:id="rId29"/>
    <p:sldId id="414" r:id="rId30"/>
    <p:sldId id="261" r:id="rId31"/>
    <p:sldId id="262" r:id="rId32"/>
    <p:sldId id="263" r:id="rId33"/>
    <p:sldId id="417" r:id="rId34"/>
    <p:sldId id="309" r:id="rId35"/>
    <p:sldId id="310" r:id="rId36"/>
    <p:sldId id="314" r:id="rId37"/>
    <p:sldId id="316" r:id="rId38"/>
    <p:sldId id="311" r:id="rId39"/>
    <p:sldId id="312" r:id="rId40"/>
    <p:sldId id="313" r:id="rId41"/>
    <p:sldId id="315" r:id="rId42"/>
    <p:sldId id="291" r:id="rId43"/>
    <p:sldId id="290" r:id="rId44"/>
    <p:sldId id="293" r:id="rId45"/>
    <p:sldId id="418" r:id="rId46"/>
    <p:sldId id="294" r:id="rId47"/>
    <p:sldId id="289" r:id="rId48"/>
    <p:sldId id="419" r:id="rId49"/>
    <p:sldId id="420" r:id="rId50"/>
    <p:sldId id="421" r:id="rId51"/>
    <p:sldId id="422" r:id="rId52"/>
    <p:sldId id="423" r:id="rId53"/>
    <p:sldId id="271" r:id="rId54"/>
    <p:sldId id="416" r:id="rId55"/>
    <p:sldId id="264" r:id="rId56"/>
    <p:sldId id="26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271"/>
    <a:srgbClr val="56565B"/>
    <a:srgbClr val="70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917F26-C46B-4A44-83D5-9AAA99E57593}" v="51" dt="2023-09-12T15:41:01.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652"/>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Tillman" userId="b209c65e-13ad-43e2-84f3-2b46b2307c48" providerId="ADAL" clId="{71917F26-C46B-4A44-83D5-9AAA99E57593}"/>
    <pc:docChg chg="undo custSel addSld delSld modSld sldOrd">
      <pc:chgData name="Rachel Tillman" userId="b209c65e-13ad-43e2-84f3-2b46b2307c48" providerId="ADAL" clId="{71917F26-C46B-4A44-83D5-9AAA99E57593}" dt="2023-09-12T15:51:07.534" v="698" actId="2711"/>
      <pc:docMkLst>
        <pc:docMk/>
      </pc:docMkLst>
      <pc:sldChg chg="delSp modSp mod">
        <pc:chgData name="Rachel Tillman" userId="b209c65e-13ad-43e2-84f3-2b46b2307c48" providerId="ADAL" clId="{71917F26-C46B-4A44-83D5-9AAA99E57593}" dt="2023-09-10T01:27:04.354" v="385" actId="1076"/>
        <pc:sldMkLst>
          <pc:docMk/>
          <pc:sldMk cId="2689338442" sldId="257"/>
        </pc:sldMkLst>
        <pc:spChg chg="mod">
          <ac:chgData name="Rachel Tillman" userId="b209c65e-13ad-43e2-84f3-2b46b2307c48" providerId="ADAL" clId="{71917F26-C46B-4A44-83D5-9AAA99E57593}" dt="2023-09-10T01:27:04.354" v="385" actId="1076"/>
          <ac:spMkLst>
            <pc:docMk/>
            <pc:sldMk cId="2689338442" sldId="257"/>
            <ac:spMk id="2" creationId="{162E037A-AD5A-E2A8-0D70-0BB82D3D5760}"/>
          </ac:spMkLst>
        </pc:spChg>
        <pc:spChg chg="mod">
          <ac:chgData name="Rachel Tillman" userId="b209c65e-13ad-43e2-84f3-2b46b2307c48" providerId="ADAL" clId="{71917F26-C46B-4A44-83D5-9AAA99E57593}" dt="2023-09-10T01:26:57.031" v="384" actId="1076"/>
          <ac:spMkLst>
            <pc:docMk/>
            <pc:sldMk cId="2689338442" sldId="257"/>
            <ac:spMk id="3" creationId="{75F86641-74CA-1982-25B5-A1989F941F0E}"/>
          </ac:spMkLst>
        </pc:spChg>
        <pc:picChg chg="del">
          <ac:chgData name="Rachel Tillman" userId="b209c65e-13ad-43e2-84f3-2b46b2307c48" providerId="ADAL" clId="{71917F26-C46B-4A44-83D5-9AAA99E57593}" dt="2023-09-10T01:01:05.418" v="30"/>
          <ac:picMkLst>
            <pc:docMk/>
            <pc:sldMk cId="2689338442" sldId="257"/>
            <ac:picMk id="5" creationId="{E49662D9-496D-8BE4-F505-F23A5BFEFC36}"/>
          </ac:picMkLst>
        </pc:picChg>
      </pc:sldChg>
      <pc:sldChg chg="new del">
        <pc:chgData name="Rachel Tillman" userId="b209c65e-13ad-43e2-84f3-2b46b2307c48" providerId="ADAL" clId="{71917F26-C46B-4A44-83D5-9AAA99E57593}" dt="2023-09-10T01:01:18.586" v="32" actId="47"/>
        <pc:sldMkLst>
          <pc:docMk/>
          <pc:sldMk cId="198232574" sldId="258"/>
        </pc:sldMkLst>
      </pc:sldChg>
      <pc:sldChg chg="modSp add mod">
        <pc:chgData name="Rachel Tillman" userId="b209c65e-13ad-43e2-84f3-2b46b2307c48" providerId="ADAL" clId="{71917F26-C46B-4A44-83D5-9AAA99E57593}" dt="2023-09-10T01:26:46.577" v="383" actId="1076"/>
        <pc:sldMkLst>
          <pc:docMk/>
          <pc:sldMk cId="3144182334" sldId="258"/>
        </pc:sldMkLst>
        <pc:spChg chg="mod">
          <ac:chgData name="Rachel Tillman" userId="b209c65e-13ad-43e2-84f3-2b46b2307c48" providerId="ADAL" clId="{71917F26-C46B-4A44-83D5-9AAA99E57593}" dt="2023-09-10T01:26:41.451" v="382" actId="1076"/>
          <ac:spMkLst>
            <pc:docMk/>
            <pc:sldMk cId="3144182334" sldId="258"/>
            <ac:spMk id="2" creationId="{162E037A-AD5A-E2A8-0D70-0BB82D3D5760}"/>
          </ac:spMkLst>
        </pc:spChg>
        <pc:spChg chg="mod">
          <ac:chgData name="Rachel Tillman" userId="b209c65e-13ad-43e2-84f3-2b46b2307c48" providerId="ADAL" clId="{71917F26-C46B-4A44-83D5-9AAA99E57593}" dt="2023-09-10T01:26:46.577" v="383" actId="1076"/>
          <ac:spMkLst>
            <pc:docMk/>
            <pc:sldMk cId="3144182334" sldId="258"/>
            <ac:spMk id="3" creationId="{75F86641-74CA-1982-25B5-A1989F941F0E}"/>
          </ac:spMkLst>
        </pc:spChg>
      </pc:sldChg>
      <pc:sldChg chg="modSp add mod">
        <pc:chgData name="Rachel Tillman" userId="b209c65e-13ad-43e2-84f3-2b46b2307c48" providerId="ADAL" clId="{71917F26-C46B-4A44-83D5-9AAA99E57593}" dt="2023-09-10T01:13:04.287" v="195" actId="255"/>
        <pc:sldMkLst>
          <pc:docMk/>
          <pc:sldMk cId="2959914821" sldId="259"/>
        </pc:sldMkLst>
        <pc:spChg chg="mod">
          <ac:chgData name="Rachel Tillman" userId="b209c65e-13ad-43e2-84f3-2b46b2307c48" providerId="ADAL" clId="{71917F26-C46B-4A44-83D5-9AAA99E57593}" dt="2023-09-10T01:04:35.423" v="155" actId="1076"/>
          <ac:spMkLst>
            <pc:docMk/>
            <pc:sldMk cId="2959914821" sldId="259"/>
            <ac:spMk id="2" creationId="{162E037A-AD5A-E2A8-0D70-0BB82D3D5760}"/>
          </ac:spMkLst>
        </pc:spChg>
        <pc:spChg chg="mod">
          <ac:chgData name="Rachel Tillman" userId="b209c65e-13ad-43e2-84f3-2b46b2307c48" providerId="ADAL" clId="{71917F26-C46B-4A44-83D5-9AAA99E57593}" dt="2023-09-10T01:13:04.287" v="195" actId="255"/>
          <ac:spMkLst>
            <pc:docMk/>
            <pc:sldMk cId="2959914821" sldId="259"/>
            <ac:spMk id="3" creationId="{75F86641-74CA-1982-25B5-A1989F941F0E}"/>
          </ac:spMkLst>
        </pc:spChg>
      </pc:sldChg>
      <pc:sldChg chg="modSp add mod">
        <pc:chgData name="Rachel Tillman" userId="b209c65e-13ad-43e2-84f3-2b46b2307c48" providerId="ADAL" clId="{71917F26-C46B-4A44-83D5-9AAA99E57593}" dt="2023-09-10T01:12:39.884" v="192" actId="2710"/>
        <pc:sldMkLst>
          <pc:docMk/>
          <pc:sldMk cId="635042773" sldId="260"/>
        </pc:sldMkLst>
        <pc:spChg chg="mod">
          <ac:chgData name="Rachel Tillman" userId="b209c65e-13ad-43e2-84f3-2b46b2307c48" providerId="ADAL" clId="{71917F26-C46B-4A44-83D5-9AAA99E57593}" dt="2023-09-10T01:11:23.156" v="178" actId="6549"/>
          <ac:spMkLst>
            <pc:docMk/>
            <pc:sldMk cId="635042773" sldId="260"/>
            <ac:spMk id="2" creationId="{162E037A-AD5A-E2A8-0D70-0BB82D3D5760}"/>
          </ac:spMkLst>
        </pc:spChg>
        <pc:spChg chg="mod">
          <ac:chgData name="Rachel Tillman" userId="b209c65e-13ad-43e2-84f3-2b46b2307c48" providerId="ADAL" clId="{71917F26-C46B-4A44-83D5-9AAA99E57593}" dt="2023-09-10T01:12:39.884" v="192" actId="2710"/>
          <ac:spMkLst>
            <pc:docMk/>
            <pc:sldMk cId="635042773" sldId="260"/>
            <ac:spMk id="3" creationId="{75F86641-74CA-1982-25B5-A1989F941F0E}"/>
          </ac:spMkLst>
        </pc:spChg>
      </pc:sldChg>
      <pc:sldChg chg="modSp add mod ord">
        <pc:chgData name="Rachel Tillman" userId="b209c65e-13ad-43e2-84f3-2b46b2307c48" providerId="ADAL" clId="{71917F26-C46B-4A44-83D5-9AAA99E57593}" dt="2023-09-10T01:27:37.524" v="388" actId="1076"/>
        <pc:sldMkLst>
          <pc:docMk/>
          <pc:sldMk cId="35973554" sldId="261"/>
        </pc:sldMkLst>
        <pc:spChg chg="mod">
          <ac:chgData name="Rachel Tillman" userId="b209c65e-13ad-43e2-84f3-2b46b2307c48" providerId="ADAL" clId="{71917F26-C46B-4A44-83D5-9AAA99E57593}" dt="2023-09-10T01:27:37.524" v="388" actId="1076"/>
          <ac:spMkLst>
            <pc:docMk/>
            <pc:sldMk cId="35973554" sldId="261"/>
            <ac:spMk id="2" creationId="{162E037A-AD5A-E2A8-0D70-0BB82D3D5760}"/>
          </ac:spMkLst>
        </pc:spChg>
        <pc:spChg chg="mod">
          <ac:chgData name="Rachel Tillman" userId="b209c65e-13ad-43e2-84f3-2b46b2307c48" providerId="ADAL" clId="{71917F26-C46B-4A44-83D5-9AAA99E57593}" dt="2023-09-10T01:27:28.807" v="387" actId="1076"/>
          <ac:spMkLst>
            <pc:docMk/>
            <pc:sldMk cId="35973554" sldId="261"/>
            <ac:spMk id="3" creationId="{75F86641-74CA-1982-25B5-A1989F941F0E}"/>
          </ac:spMkLst>
        </pc:spChg>
      </pc:sldChg>
      <pc:sldChg chg="modSp add mod">
        <pc:chgData name="Rachel Tillman" userId="b209c65e-13ad-43e2-84f3-2b46b2307c48" providerId="ADAL" clId="{71917F26-C46B-4A44-83D5-9AAA99E57593}" dt="2023-09-10T01:25:45.960" v="376" actId="1076"/>
        <pc:sldMkLst>
          <pc:docMk/>
          <pc:sldMk cId="1092353682" sldId="262"/>
        </pc:sldMkLst>
        <pc:spChg chg="mod">
          <ac:chgData name="Rachel Tillman" userId="b209c65e-13ad-43e2-84f3-2b46b2307c48" providerId="ADAL" clId="{71917F26-C46B-4A44-83D5-9AAA99E57593}" dt="2023-09-10T01:25:45.960" v="376" actId="1076"/>
          <ac:spMkLst>
            <pc:docMk/>
            <pc:sldMk cId="1092353682" sldId="262"/>
            <ac:spMk id="2" creationId="{162E037A-AD5A-E2A8-0D70-0BB82D3D5760}"/>
          </ac:spMkLst>
        </pc:spChg>
        <pc:spChg chg="mod">
          <ac:chgData name="Rachel Tillman" userId="b209c65e-13ad-43e2-84f3-2b46b2307c48" providerId="ADAL" clId="{71917F26-C46B-4A44-83D5-9AAA99E57593}" dt="2023-09-10T01:25:38.135" v="375" actId="1076"/>
          <ac:spMkLst>
            <pc:docMk/>
            <pc:sldMk cId="1092353682" sldId="262"/>
            <ac:spMk id="3" creationId="{75F86641-74CA-1982-25B5-A1989F941F0E}"/>
          </ac:spMkLst>
        </pc:spChg>
      </pc:sldChg>
      <pc:sldChg chg="modSp add mod ord">
        <pc:chgData name="Rachel Tillman" userId="b209c65e-13ad-43e2-84f3-2b46b2307c48" providerId="ADAL" clId="{71917F26-C46B-4A44-83D5-9AAA99E57593}" dt="2023-09-10T01:21:16.774" v="303" actId="1076"/>
        <pc:sldMkLst>
          <pc:docMk/>
          <pc:sldMk cId="1015552185" sldId="263"/>
        </pc:sldMkLst>
        <pc:spChg chg="mod">
          <ac:chgData name="Rachel Tillman" userId="b209c65e-13ad-43e2-84f3-2b46b2307c48" providerId="ADAL" clId="{71917F26-C46B-4A44-83D5-9AAA99E57593}" dt="2023-09-10T01:17:19.284" v="275" actId="27636"/>
          <ac:spMkLst>
            <pc:docMk/>
            <pc:sldMk cId="1015552185" sldId="263"/>
            <ac:spMk id="2" creationId="{162E037A-AD5A-E2A8-0D70-0BB82D3D5760}"/>
          </ac:spMkLst>
        </pc:spChg>
        <pc:spChg chg="mod">
          <ac:chgData name="Rachel Tillman" userId="b209c65e-13ad-43e2-84f3-2b46b2307c48" providerId="ADAL" clId="{71917F26-C46B-4A44-83D5-9AAA99E57593}" dt="2023-09-10T01:21:16.774" v="303" actId="1076"/>
          <ac:spMkLst>
            <pc:docMk/>
            <pc:sldMk cId="1015552185" sldId="263"/>
            <ac:spMk id="3" creationId="{75F86641-74CA-1982-25B5-A1989F941F0E}"/>
          </ac:spMkLst>
        </pc:spChg>
      </pc:sldChg>
      <pc:sldChg chg="modSp add mod">
        <pc:chgData name="Rachel Tillman" userId="b209c65e-13ad-43e2-84f3-2b46b2307c48" providerId="ADAL" clId="{71917F26-C46B-4A44-83D5-9AAA99E57593}" dt="2023-09-10T01:23:10.672" v="326" actId="12"/>
        <pc:sldMkLst>
          <pc:docMk/>
          <pc:sldMk cId="2152917983" sldId="264"/>
        </pc:sldMkLst>
        <pc:spChg chg="mod">
          <ac:chgData name="Rachel Tillman" userId="b209c65e-13ad-43e2-84f3-2b46b2307c48" providerId="ADAL" clId="{71917F26-C46B-4A44-83D5-9AAA99E57593}" dt="2023-09-10T01:22:05.358" v="308" actId="27636"/>
          <ac:spMkLst>
            <pc:docMk/>
            <pc:sldMk cId="2152917983" sldId="264"/>
            <ac:spMk id="2" creationId="{162E037A-AD5A-E2A8-0D70-0BB82D3D5760}"/>
          </ac:spMkLst>
        </pc:spChg>
        <pc:spChg chg="mod">
          <ac:chgData name="Rachel Tillman" userId="b209c65e-13ad-43e2-84f3-2b46b2307c48" providerId="ADAL" clId="{71917F26-C46B-4A44-83D5-9AAA99E57593}" dt="2023-09-10T01:23:10.672" v="326" actId="12"/>
          <ac:spMkLst>
            <pc:docMk/>
            <pc:sldMk cId="2152917983" sldId="264"/>
            <ac:spMk id="3" creationId="{75F86641-74CA-1982-25B5-A1989F941F0E}"/>
          </ac:spMkLst>
        </pc:spChg>
      </pc:sldChg>
      <pc:sldChg chg="addSp delSp modSp add mod ord">
        <pc:chgData name="Rachel Tillman" userId="b209c65e-13ad-43e2-84f3-2b46b2307c48" providerId="ADAL" clId="{71917F26-C46B-4A44-83D5-9AAA99E57593}" dt="2023-09-10T01:30:15.592" v="392" actId="1076"/>
        <pc:sldMkLst>
          <pc:docMk/>
          <pc:sldMk cId="375783061" sldId="265"/>
        </pc:sldMkLst>
        <pc:spChg chg="mod">
          <ac:chgData name="Rachel Tillman" userId="b209c65e-13ad-43e2-84f3-2b46b2307c48" providerId="ADAL" clId="{71917F26-C46B-4A44-83D5-9AAA99E57593}" dt="2023-09-10T01:30:15.592" v="392" actId="1076"/>
          <ac:spMkLst>
            <pc:docMk/>
            <pc:sldMk cId="375783061" sldId="265"/>
            <ac:spMk id="2" creationId="{162E037A-AD5A-E2A8-0D70-0BB82D3D5760}"/>
          </ac:spMkLst>
        </pc:spChg>
        <pc:spChg chg="del">
          <ac:chgData name="Rachel Tillman" userId="b209c65e-13ad-43e2-84f3-2b46b2307c48" providerId="ADAL" clId="{71917F26-C46B-4A44-83D5-9AAA99E57593}" dt="2023-09-10T01:25:05.468" v="371" actId="478"/>
          <ac:spMkLst>
            <pc:docMk/>
            <pc:sldMk cId="375783061" sldId="265"/>
            <ac:spMk id="3" creationId="{75F86641-74CA-1982-25B5-A1989F941F0E}"/>
          </ac:spMkLst>
        </pc:spChg>
        <pc:spChg chg="add del mod">
          <ac:chgData name="Rachel Tillman" userId="b209c65e-13ad-43e2-84f3-2b46b2307c48" providerId="ADAL" clId="{71917F26-C46B-4A44-83D5-9AAA99E57593}" dt="2023-09-10T01:25:11.005" v="372" actId="478"/>
          <ac:spMkLst>
            <pc:docMk/>
            <pc:sldMk cId="375783061" sldId="265"/>
            <ac:spMk id="7" creationId="{BC5583AC-1652-8E4B-B7D9-35D33260840D}"/>
          </ac:spMkLst>
        </pc:spChg>
      </pc:sldChg>
      <pc:sldChg chg="modSp del mod">
        <pc:chgData name="Rachel Tillman" userId="b209c65e-13ad-43e2-84f3-2b46b2307c48" providerId="ADAL" clId="{71917F26-C46B-4A44-83D5-9AAA99E57593}" dt="2023-09-10T01:47:00.494" v="478" actId="2696"/>
        <pc:sldMkLst>
          <pc:docMk/>
          <pc:sldMk cId="449139390" sldId="266"/>
        </pc:sldMkLst>
        <pc:spChg chg="mod">
          <ac:chgData name="Rachel Tillman" userId="b209c65e-13ad-43e2-84f3-2b46b2307c48" providerId="ADAL" clId="{71917F26-C46B-4A44-83D5-9AAA99E57593}" dt="2023-09-10T01:33:58.249" v="406" actId="27636"/>
          <ac:spMkLst>
            <pc:docMk/>
            <pc:sldMk cId="449139390" sldId="266"/>
            <ac:spMk id="2" creationId="{AFEA517F-4D44-FE12-850D-7D216B86B7C1}"/>
          </ac:spMkLst>
        </pc:spChg>
        <pc:spChg chg="mod">
          <ac:chgData name="Rachel Tillman" userId="b209c65e-13ad-43e2-84f3-2b46b2307c48" providerId="ADAL" clId="{71917F26-C46B-4A44-83D5-9AAA99E57593}" dt="2023-09-10T01:35:43.475" v="412" actId="2711"/>
          <ac:spMkLst>
            <pc:docMk/>
            <pc:sldMk cId="449139390" sldId="266"/>
            <ac:spMk id="3" creationId="{29382F11-B978-A279-7126-790683C0EA82}"/>
          </ac:spMkLst>
        </pc:spChg>
      </pc:sldChg>
      <pc:sldChg chg="modSp mod">
        <pc:chgData name="Rachel Tillman" userId="b209c65e-13ad-43e2-84f3-2b46b2307c48" providerId="ADAL" clId="{71917F26-C46B-4A44-83D5-9AAA99E57593}" dt="2023-09-10T02:25:37.402" v="602" actId="207"/>
        <pc:sldMkLst>
          <pc:docMk/>
          <pc:sldMk cId="1543358270" sldId="266"/>
        </pc:sldMkLst>
        <pc:spChg chg="mod">
          <ac:chgData name="Rachel Tillman" userId="b209c65e-13ad-43e2-84f3-2b46b2307c48" providerId="ADAL" clId="{71917F26-C46B-4A44-83D5-9AAA99E57593}" dt="2023-09-10T02:25:27.963" v="601" actId="207"/>
          <ac:spMkLst>
            <pc:docMk/>
            <pc:sldMk cId="1543358270" sldId="266"/>
            <ac:spMk id="2" creationId="{AFEA517F-4D44-FE12-850D-7D216B86B7C1}"/>
          </ac:spMkLst>
        </pc:spChg>
        <pc:spChg chg="mod">
          <ac:chgData name="Rachel Tillman" userId="b209c65e-13ad-43e2-84f3-2b46b2307c48" providerId="ADAL" clId="{71917F26-C46B-4A44-83D5-9AAA99E57593}" dt="2023-09-10T02:25:37.402" v="602" actId="207"/>
          <ac:spMkLst>
            <pc:docMk/>
            <pc:sldMk cId="1543358270" sldId="266"/>
            <ac:spMk id="3" creationId="{29382F11-B978-A279-7126-790683C0EA82}"/>
          </ac:spMkLst>
        </pc:spChg>
      </pc:sldChg>
      <pc:sldChg chg="modSp del mod">
        <pc:chgData name="Rachel Tillman" userId="b209c65e-13ad-43e2-84f3-2b46b2307c48" providerId="ADAL" clId="{71917F26-C46B-4A44-83D5-9AAA99E57593}" dt="2023-09-10T01:47:00.494" v="478" actId="2696"/>
        <pc:sldMkLst>
          <pc:docMk/>
          <pc:sldMk cId="373713038" sldId="267"/>
        </pc:sldMkLst>
        <pc:spChg chg="mod">
          <ac:chgData name="Rachel Tillman" userId="b209c65e-13ad-43e2-84f3-2b46b2307c48" providerId="ADAL" clId="{71917F26-C46B-4A44-83D5-9AAA99E57593}" dt="2023-09-10T01:34:38.205" v="409" actId="255"/>
          <ac:spMkLst>
            <pc:docMk/>
            <pc:sldMk cId="373713038" sldId="267"/>
            <ac:spMk id="2" creationId="{31E5C5AE-0EE7-AC72-3560-B5AFA8CE6287}"/>
          </ac:spMkLst>
        </pc:spChg>
        <pc:spChg chg="mod">
          <ac:chgData name="Rachel Tillman" userId="b209c65e-13ad-43e2-84f3-2b46b2307c48" providerId="ADAL" clId="{71917F26-C46B-4A44-83D5-9AAA99E57593}" dt="2023-09-10T01:35:57.421" v="413" actId="2711"/>
          <ac:spMkLst>
            <pc:docMk/>
            <pc:sldMk cId="373713038" sldId="267"/>
            <ac:spMk id="3" creationId="{D21B85EB-53A5-49C2-8C25-B390C3D46F2A}"/>
          </ac:spMkLst>
        </pc:spChg>
      </pc:sldChg>
      <pc:sldChg chg="modSp mod">
        <pc:chgData name="Rachel Tillman" userId="b209c65e-13ad-43e2-84f3-2b46b2307c48" providerId="ADAL" clId="{71917F26-C46B-4A44-83D5-9AAA99E57593}" dt="2023-09-10T02:26:34.743" v="605" actId="207"/>
        <pc:sldMkLst>
          <pc:docMk/>
          <pc:sldMk cId="2499832392" sldId="267"/>
        </pc:sldMkLst>
        <pc:spChg chg="mod">
          <ac:chgData name="Rachel Tillman" userId="b209c65e-13ad-43e2-84f3-2b46b2307c48" providerId="ADAL" clId="{71917F26-C46B-4A44-83D5-9AAA99E57593}" dt="2023-09-10T02:26:03.241" v="604" actId="207"/>
          <ac:spMkLst>
            <pc:docMk/>
            <pc:sldMk cId="2499832392" sldId="267"/>
            <ac:spMk id="2" creationId="{31E5C5AE-0EE7-AC72-3560-B5AFA8CE6287}"/>
          </ac:spMkLst>
        </pc:spChg>
        <pc:spChg chg="mod">
          <ac:chgData name="Rachel Tillman" userId="b209c65e-13ad-43e2-84f3-2b46b2307c48" providerId="ADAL" clId="{71917F26-C46B-4A44-83D5-9AAA99E57593}" dt="2023-09-10T02:26:34.743" v="605" actId="207"/>
          <ac:spMkLst>
            <pc:docMk/>
            <pc:sldMk cId="2499832392" sldId="267"/>
            <ac:spMk id="3" creationId="{D21B85EB-53A5-49C2-8C25-B390C3D46F2A}"/>
          </ac:spMkLst>
        </pc:spChg>
      </pc:sldChg>
      <pc:sldChg chg="del">
        <pc:chgData name="Rachel Tillman" userId="b209c65e-13ad-43e2-84f3-2b46b2307c48" providerId="ADAL" clId="{71917F26-C46B-4A44-83D5-9AAA99E57593}" dt="2023-09-10T01:47:00.494" v="478" actId="2696"/>
        <pc:sldMkLst>
          <pc:docMk/>
          <pc:sldMk cId="2636449785" sldId="268"/>
        </pc:sldMkLst>
      </pc:sldChg>
      <pc:sldChg chg="addSp del delDesignElem">
        <pc:chgData name="Rachel Tillman" userId="b209c65e-13ad-43e2-84f3-2b46b2307c48" providerId="ADAL" clId="{71917F26-C46B-4A44-83D5-9AAA99E57593}" dt="2023-09-10T01:47:00.494" v="478" actId="2696"/>
        <pc:sldMkLst>
          <pc:docMk/>
          <pc:sldMk cId="1273422998" sldId="269"/>
        </pc:sldMkLst>
        <pc:spChg chg="add">
          <ac:chgData name="Rachel Tillman" userId="b209c65e-13ad-43e2-84f3-2b46b2307c48" providerId="ADAL" clId="{71917F26-C46B-4A44-83D5-9AAA99E57593}" dt="2023-09-10T01:30:12.115" v="391"/>
          <ac:spMkLst>
            <pc:docMk/>
            <pc:sldMk cId="1273422998" sldId="269"/>
            <ac:spMk id="14" creationId="{32BC26D8-82FB-445E-AA49-62A77D7C1EE0}"/>
          </ac:spMkLst>
        </pc:spChg>
        <pc:spChg chg="add">
          <ac:chgData name="Rachel Tillman" userId="b209c65e-13ad-43e2-84f3-2b46b2307c48" providerId="ADAL" clId="{71917F26-C46B-4A44-83D5-9AAA99E57593}" dt="2023-09-10T01:30:12.115" v="391"/>
          <ac:spMkLst>
            <pc:docMk/>
            <pc:sldMk cId="1273422998" sldId="269"/>
            <ac:spMk id="16" creationId="{CB44330D-EA18-4254-AA95-EB49948539B8}"/>
          </ac:spMkLst>
        </pc:spChg>
      </pc:sldChg>
      <pc:sldChg chg="modSp">
        <pc:chgData name="Rachel Tillman" userId="b209c65e-13ad-43e2-84f3-2b46b2307c48" providerId="ADAL" clId="{71917F26-C46B-4A44-83D5-9AAA99E57593}" dt="2023-09-10T02:26:57.555" v="606" actId="207"/>
        <pc:sldMkLst>
          <pc:docMk/>
          <pc:sldMk cId="1725141851" sldId="269"/>
        </pc:sldMkLst>
        <pc:graphicFrameChg chg="mod">
          <ac:chgData name="Rachel Tillman" userId="b209c65e-13ad-43e2-84f3-2b46b2307c48" providerId="ADAL" clId="{71917F26-C46B-4A44-83D5-9AAA99E57593}" dt="2023-09-10T02:26:57.555" v="606" actId="207"/>
          <ac:graphicFrameMkLst>
            <pc:docMk/>
            <pc:sldMk cId="1725141851" sldId="269"/>
            <ac:graphicFrameMk id="2" creationId="{C6865224-2DB0-5B80-1CAE-F24BF1A1FE07}"/>
          </ac:graphicFrameMkLst>
        </pc:graphicFrameChg>
      </pc:sldChg>
      <pc:sldChg chg="modSp mod">
        <pc:chgData name="Rachel Tillman" userId="b209c65e-13ad-43e2-84f3-2b46b2307c48" providerId="ADAL" clId="{71917F26-C46B-4A44-83D5-9AAA99E57593}" dt="2023-09-10T02:27:14.453" v="607" actId="207"/>
        <pc:sldMkLst>
          <pc:docMk/>
          <pc:sldMk cId="49204084" sldId="270"/>
        </pc:sldMkLst>
        <pc:spChg chg="mod">
          <ac:chgData name="Rachel Tillman" userId="b209c65e-13ad-43e2-84f3-2b46b2307c48" providerId="ADAL" clId="{71917F26-C46B-4A44-83D5-9AAA99E57593}" dt="2023-09-10T02:27:14.453" v="607" actId="207"/>
          <ac:spMkLst>
            <pc:docMk/>
            <pc:sldMk cId="49204084" sldId="270"/>
            <ac:spMk id="2" creationId="{3C6E0D63-9C87-E402-3010-55E736C44A4E}"/>
          </ac:spMkLst>
        </pc:spChg>
      </pc:sldChg>
      <pc:sldChg chg="modSp del mod modAnim">
        <pc:chgData name="Rachel Tillman" userId="b209c65e-13ad-43e2-84f3-2b46b2307c48" providerId="ADAL" clId="{71917F26-C46B-4A44-83D5-9AAA99E57593}" dt="2023-09-10T01:47:00.494" v="478" actId="2696"/>
        <pc:sldMkLst>
          <pc:docMk/>
          <pc:sldMk cId="3604619637" sldId="270"/>
        </pc:sldMkLst>
        <pc:spChg chg="mod">
          <ac:chgData name="Rachel Tillman" userId="b209c65e-13ad-43e2-84f3-2b46b2307c48" providerId="ADAL" clId="{71917F26-C46B-4A44-83D5-9AAA99E57593}" dt="2023-09-10T01:41:53.126" v="473" actId="114"/>
          <ac:spMkLst>
            <pc:docMk/>
            <pc:sldMk cId="3604619637" sldId="270"/>
            <ac:spMk id="2" creationId="{3C6E0D63-9C87-E402-3010-55E736C44A4E}"/>
          </ac:spMkLst>
        </pc:spChg>
        <pc:spChg chg="mod">
          <ac:chgData name="Rachel Tillman" userId="b209c65e-13ad-43e2-84f3-2b46b2307c48" providerId="ADAL" clId="{71917F26-C46B-4A44-83D5-9AAA99E57593}" dt="2023-09-10T01:42:09.099" v="474" actId="20577"/>
          <ac:spMkLst>
            <pc:docMk/>
            <pc:sldMk cId="3604619637" sldId="270"/>
            <ac:spMk id="3" creationId="{22E6EC8D-4DF9-19A5-32DC-31101DB0E156}"/>
          </ac:spMkLst>
        </pc:spChg>
      </pc:sldChg>
      <pc:sldChg chg="modSp mod">
        <pc:chgData name="Rachel Tillman" userId="b209c65e-13ad-43e2-84f3-2b46b2307c48" providerId="ADAL" clId="{71917F26-C46B-4A44-83D5-9AAA99E57593}" dt="2023-09-12T15:51:07.534" v="698" actId="2711"/>
        <pc:sldMkLst>
          <pc:docMk/>
          <pc:sldMk cId="1126911977" sldId="271"/>
        </pc:sldMkLst>
        <pc:spChg chg="mod">
          <ac:chgData name="Rachel Tillman" userId="b209c65e-13ad-43e2-84f3-2b46b2307c48" providerId="ADAL" clId="{71917F26-C46B-4A44-83D5-9AAA99E57593}" dt="2023-09-12T15:43:09.768" v="672" actId="2711"/>
          <ac:spMkLst>
            <pc:docMk/>
            <pc:sldMk cId="1126911977" sldId="271"/>
            <ac:spMk id="2" creationId="{AAF0ED04-2237-8B20-6849-640FEB5434E7}"/>
          </ac:spMkLst>
        </pc:spChg>
        <pc:spChg chg="mod">
          <ac:chgData name="Rachel Tillman" userId="b209c65e-13ad-43e2-84f3-2b46b2307c48" providerId="ADAL" clId="{71917F26-C46B-4A44-83D5-9AAA99E57593}" dt="2023-09-12T15:51:07.534" v="698" actId="2711"/>
          <ac:spMkLst>
            <pc:docMk/>
            <pc:sldMk cId="1126911977" sldId="271"/>
            <ac:spMk id="3" creationId="{60CB94C5-A9EC-F5A0-F629-895835B6EEB1}"/>
          </ac:spMkLst>
        </pc:spChg>
      </pc:sldChg>
      <pc:sldChg chg="modSp mod">
        <pc:chgData name="Rachel Tillman" userId="b209c65e-13ad-43e2-84f3-2b46b2307c48" providerId="ADAL" clId="{71917F26-C46B-4A44-83D5-9AAA99E57593}" dt="2023-09-10T02:29:25.805" v="620" actId="207"/>
        <pc:sldMkLst>
          <pc:docMk/>
          <pc:sldMk cId="0" sldId="273"/>
        </pc:sldMkLst>
        <pc:spChg chg="mod">
          <ac:chgData name="Rachel Tillman" userId="b209c65e-13ad-43e2-84f3-2b46b2307c48" providerId="ADAL" clId="{71917F26-C46B-4A44-83D5-9AAA99E57593}" dt="2023-09-10T02:29:25.805" v="620" actId="207"/>
          <ac:spMkLst>
            <pc:docMk/>
            <pc:sldMk cId="0" sldId="273"/>
            <ac:spMk id="20" creationId="{00000000-0000-0000-0000-000000000000}"/>
          </ac:spMkLst>
        </pc:spChg>
      </pc:sldChg>
      <pc:sldChg chg="modSp mod">
        <pc:chgData name="Rachel Tillman" userId="b209c65e-13ad-43e2-84f3-2b46b2307c48" providerId="ADAL" clId="{71917F26-C46B-4A44-83D5-9AAA99E57593}" dt="2023-09-10T02:29:35.010" v="621" actId="207"/>
        <pc:sldMkLst>
          <pc:docMk/>
          <pc:sldMk cId="0" sldId="274"/>
        </pc:sldMkLst>
        <pc:spChg chg="mod">
          <ac:chgData name="Rachel Tillman" userId="b209c65e-13ad-43e2-84f3-2b46b2307c48" providerId="ADAL" clId="{71917F26-C46B-4A44-83D5-9AAA99E57593}" dt="2023-09-10T02:29:35.010" v="621" actId="207"/>
          <ac:spMkLst>
            <pc:docMk/>
            <pc:sldMk cId="0" sldId="274"/>
            <ac:spMk id="18" creationId="{00000000-0000-0000-0000-000000000000}"/>
          </ac:spMkLst>
        </pc:spChg>
      </pc:sldChg>
      <pc:sldChg chg="modSp mod">
        <pc:chgData name="Rachel Tillman" userId="b209c65e-13ad-43e2-84f3-2b46b2307c48" providerId="ADAL" clId="{71917F26-C46B-4A44-83D5-9AAA99E57593}" dt="2023-09-12T15:40:03.344" v="647" actId="2711"/>
        <pc:sldMkLst>
          <pc:docMk/>
          <pc:sldMk cId="2780165629" sldId="289"/>
        </pc:sldMkLst>
        <pc:spChg chg="mod">
          <ac:chgData name="Rachel Tillman" userId="b209c65e-13ad-43e2-84f3-2b46b2307c48" providerId="ADAL" clId="{71917F26-C46B-4A44-83D5-9AAA99E57593}" dt="2023-09-12T15:39:55.537" v="646" actId="2711"/>
          <ac:spMkLst>
            <pc:docMk/>
            <pc:sldMk cId="2780165629" sldId="289"/>
            <ac:spMk id="2" creationId="{351561F8-64D2-4F9B-8C2C-6FC334531DF2}"/>
          </ac:spMkLst>
        </pc:spChg>
        <pc:spChg chg="mod">
          <ac:chgData name="Rachel Tillman" userId="b209c65e-13ad-43e2-84f3-2b46b2307c48" providerId="ADAL" clId="{71917F26-C46B-4A44-83D5-9AAA99E57593}" dt="2023-09-12T15:40:03.344" v="647" actId="2711"/>
          <ac:spMkLst>
            <pc:docMk/>
            <pc:sldMk cId="2780165629" sldId="289"/>
            <ac:spMk id="4" creationId="{45DF2F43-0883-7A94-C807-300D25B574B2}"/>
          </ac:spMkLst>
        </pc:spChg>
      </pc:sldChg>
      <pc:sldChg chg="modSp mod">
        <pc:chgData name="Rachel Tillman" userId="b209c65e-13ad-43e2-84f3-2b46b2307c48" providerId="ADAL" clId="{71917F26-C46B-4A44-83D5-9AAA99E57593}" dt="2023-09-12T15:39:01.104" v="639" actId="2711"/>
        <pc:sldMkLst>
          <pc:docMk/>
          <pc:sldMk cId="2472980337" sldId="290"/>
        </pc:sldMkLst>
        <pc:spChg chg="mod">
          <ac:chgData name="Rachel Tillman" userId="b209c65e-13ad-43e2-84f3-2b46b2307c48" providerId="ADAL" clId="{71917F26-C46B-4A44-83D5-9AAA99E57593}" dt="2023-09-12T15:38:50.561" v="638" actId="2711"/>
          <ac:spMkLst>
            <pc:docMk/>
            <pc:sldMk cId="2472980337" sldId="290"/>
            <ac:spMk id="2" creationId="{351561F8-64D2-4F9B-8C2C-6FC334531DF2}"/>
          </ac:spMkLst>
        </pc:spChg>
        <pc:spChg chg="mod">
          <ac:chgData name="Rachel Tillman" userId="b209c65e-13ad-43e2-84f3-2b46b2307c48" providerId="ADAL" clId="{71917F26-C46B-4A44-83D5-9AAA99E57593}" dt="2023-09-12T15:39:01.104" v="639" actId="2711"/>
          <ac:spMkLst>
            <pc:docMk/>
            <pc:sldMk cId="2472980337" sldId="290"/>
            <ac:spMk id="4" creationId="{E0C2551A-1D30-3794-4A2C-F32316495748}"/>
          </ac:spMkLst>
        </pc:spChg>
      </pc:sldChg>
      <pc:sldChg chg="modSp mod">
        <pc:chgData name="Rachel Tillman" userId="b209c65e-13ad-43e2-84f3-2b46b2307c48" providerId="ADAL" clId="{71917F26-C46B-4A44-83D5-9AAA99E57593}" dt="2023-09-12T15:37:46.645" v="637" actId="2711"/>
        <pc:sldMkLst>
          <pc:docMk/>
          <pc:sldMk cId="3434208143" sldId="291"/>
        </pc:sldMkLst>
        <pc:spChg chg="mod">
          <ac:chgData name="Rachel Tillman" userId="b209c65e-13ad-43e2-84f3-2b46b2307c48" providerId="ADAL" clId="{71917F26-C46B-4A44-83D5-9AAA99E57593}" dt="2023-09-12T15:37:46.645" v="637" actId="2711"/>
          <ac:spMkLst>
            <pc:docMk/>
            <pc:sldMk cId="3434208143" sldId="291"/>
            <ac:spMk id="2" creationId="{EF0E802B-A377-9548-938E-CD11D25744E4}"/>
          </ac:spMkLst>
        </pc:spChg>
      </pc:sldChg>
      <pc:sldChg chg="modSp mod">
        <pc:chgData name="Rachel Tillman" userId="b209c65e-13ad-43e2-84f3-2b46b2307c48" providerId="ADAL" clId="{71917F26-C46B-4A44-83D5-9AAA99E57593}" dt="2023-09-12T15:39:14.095" v="641" actId="2711"/>
        <pc:sldMkLst>
          <pc:docMk/>
          <pc:sldMk cId="4073532180" sldId="293"/>
        </pc:sldMkLst>
        <pc:spChg chg="mod">
          <ac:chgData name="Rachel Tillman" userId="b209c65e-13ad-43e2-84f3-2b46b2307c48" providerId="ADAL" clId="{71917F26-C46B-4A44-83D5-9AAA99E57593}" dt="2023-09-12T15:39:08.242" v="640" actId="2711"/>
          <ac:spMkLst>
            <pc:docMk/>
            <pc:sldMk cId="4073532180" sldId="293"/>
            <ac:spMk id="2" creationId="{351561F8-64D2-4F9B-8C2C-6FC334531DF2}"/>
          </ac:spMkLst>
        </pc:spChg>
        <pc:spChg chg="mod">
          <ac:chgData name="Rachel Tillman" userId="b209c65e-13ad-43e2-84f3-2b46b2307c48" providerId="ADAL" clId="{71917F26-C46B-4A44-83D5-9AAA99E57593}" dt="2023-09-12T15:39:14.095" v="641" actId="2711"/>
          <ac:spMkLst>
            <pc:docMk/>
            <pc:sldMk cId="4073532180" sldId="293"/>
            <ac:spMk id="4" creationId="{E0C2551A-1D30-3794-4A2C-F32316495748}"/>
          </ac:spMkLst>
        </pc:spChg>
      </pc:sldChg>
      <pc:sldChg chg="modSp mod">
        <pc:chgData name="Rachel Tillman" userId="b209c65e-13ad-43e2-84f3-2b46b2307c48" providerId="ADAL" clId="{71917F26-C46B-4A44-83D5-9AAA99E57593}" dt="2023-09-12T15:39:47.518" v="645" actId="2711"/>
        <pc:sldMkLst>
          <pc:docMk/>
          <pc:sldMk cId="346228276" sldId="294"/>
        </pc:sldMkLst>
        <pc:spChg chg="mod">
          <ac:chgData name="Rachel Tillman" userId="b209c65e-13ad-43e2-84f3-2b46b2307c48" providerId="ADAL" clId="{71917F26-C46B-4A44-83D5-9AAA99E57593}" dt="2023-09-12T15:39:39.120" v="644" actId="2711"/>
          <ac:spMkLst>
            <pc:docMk/>
            <pc:sldMk cId="346228276" sldId="294"/>
            <ac:spMk id="2" creationId="{351561F8-64D2-4F9B-8C2C-6FC334531DF2}"/>
          </ac:spMkLst>
        </pc:spChg>
        <pc:spChg chg="mod">
          <ac:chgData name="Rachel Tillman" userId="b209c65e-13ad-43e2-84f3-2b46b2307c48" providerId="ADAL" clId="{71917F26-C46B-4A44-83D5-9AAA99E57593}" dt="2023-09-12T15:39:47.518" v="645" actId="2711"/>
          <ac:spMkLst>
            <pc:docMk/>
            <pc:sldMk cId="346228276" sldId="294"/>
            <ac:spMk id="3" creationId="{E94ED58F-8434-9D4B-9D2A-2ECCBB25DC99}"/>
          </ac:spMkLst>
        </pc:spChg>
      </pc:sldChg>
      <pc:sldChg chg="modSp mod">
        <pc:chgData name="Rachel Tillman" userId="b209c65e-13ad-43e2-84f3-2b46b2307c48" providerId="ADAL" clId="{71917F26-C46B-4A44-83D5-9AAA99E57593}" dt="2023-09-12T15:36:37.974" v="628" actId="20577"/>
        <pc:sldMkLst>
          <pc:docMk/>
          <pc:sldMk cId="60491641" sldId="309"/>
        </pc:sldMkLst>
        <pc:spChg chg="mod">
          <ac:chgData name="Rachel Tillman" userId="b209c65e-13ad-43e2-84f3-2b46b2307c48" providerId="ADAL" clId="{71917F26-C46B-4A44-83D5-9AAA99E57593}" dt="2023-09-12T15:36:37.974" v="628" actId="20577"/>
          <ac:spMkLst>
            <pc:docMk/>
            <pc:sldMk cId="60491641" sldId="309"/>
            <ac:spMk id="2" creationId="{5C8B6583-D178-CC49-A35F-227FB8DC343C}"/>
          </ac:spMkLst>
        </pc:spChg>
        <pc:spChg chg="mod">
          <ac:chgData name="Rachel Tillman" userId="b209c65e-13ad-43e2-84f3-2b46b2307c48" providerId="ADAL" clId="{71917F26-C46B-4A44-83D5-9AAA99E57593}" dt="2023-09-12T15:35:33.719" v="623" actId="27636"/>
          <ac:spMkLst>
            <pc:docMk/>
            <pc:sldMk cId="60491641" sldId="309"/>
            <ac:spMk id="4" creationId="{1B4E5CEA-4DB5-554D-9CB2-588C0A9EC985}"/>
          </ac:spMkLst>
        </pc:spChg>
      </pc:sldChg>
      <pc:sldChg chg="modSp mod">
        <pc:chgData name="Rachel Tillman" userId="b209c65e-13ad-43e2-84f3-2b46b2307c48" providerId="ADAL" clId="{71917F26-C46B-4A44-83D5-9AAA99E57593}" dt="2023-09-12T15:36:48.506" v="629" actId="2711"/>
        <pc:sldMkLst>
          <pc:docMk/>
          <pc:sldMk cId="663661140" sldId="310"/>
        </pc:sldMkLst>
        <pc:spChg chg="mod">
          <ac:chgData name="Rachel Tillman" userId="b209c65e-13ad-43e2-84f3-2b46b2307c48" providerId="ADAL" clId="{71917F26-C46B-4A44-83D5-9AAA99E57593}" dt="2023-09-12T15:36:48.506" v="629" actId="2711"/>
          <ac:spMkLst>
            <pc:docMk/>
            <pc:sldMk cId="663661140" sldId="310"/>
            <ac:spMk id="2" creationId="{5C8B6583-D178-CC49-A35F-227FB8DC343C}"/>
          </ac:spMkLst>
        </pc:spChg>
      </pc:sldChg>
      <pc:sldChg chg="modSp mod">
        <pc:chgData name="Rachel Tillman" userId="b209c65e-13ad-43e2-84f3-2b46b2307c48" providerId="ADAL" clId="{71917F26-C46B-4A44-83D5-9AAA99E57593}" dt="2023-09-12T15:37:19.926" v="633" actId="2711"/>
        <pc:sldMkLst>
          <pc:docMk/>
          <pc:sldMk cId="3293041109" sldId="311"/>
        </pc:sldMkLst>
        <pc:spChg chg="mod">
          <ac:chgData name="Rachel Tillman" userId="b209c65e-13ad-43e2-84f3-2b46b2307c48" providerId="ADAL" clId="{71917F26-C46B-4A44-83D5-9AAA99E57593}" dt="2023-09-12T15:37:19.926" v="633" actId="2711"/>
          <ac:spMkLst>
            <pc:docMk/>
            <pc:sldMk cId="3293041109" sldId="311"/>
            <ac:spMk id="2" creationId="{5C8B6583-D178-CC49-A35F-227FB8DC343C}"/>
          </ac:spMkLst>
        </pc:spChg>
      </pc:sldChg>
      <pc:sldChg chg="modSp mod">
        <pc:chgData name="Rachel Tillman" userId="b209c65e-13ad-43e2-84f3-2b46b2307c48" providerId="ADAL" clId="{71917F26-C46B-4A44-83D5-9AAA99E57593}" dt="2023-09-12T15:37:26.612" v="634" actId="2711"/>
        <pc:sldMkLst>
          <pc:docMk/>
          <pc:sldMk cId="3664068489" sldId="312"/>
        </pc:sldMkLst>
        <pc:spChg chg="mod">
          <ac:chgData name="Rachel Tillman" userId="b209c65e-13ad-43e2-84f3-2b46b2307c48" providerId="ADAL" clId="{71917F26-C46B-4A44-83D5-9AAA99E57593}" dt="2023-09-12T15:37:26.612" v="634" actId="2711"/>
          <ac:spMkLst>
            <pc:docMk/>
            <pc:sldMk cId="3664068489" sldId="312"/>
            <ac:spMk id="2" creationId="{5C8B6583-D178-CC49-A35F-227FB8DC343C}"/>
          </ac:spMkLst>
        </pc:spChg>
      </pc:sldChg>
      <pc:sldChg chg="modSp mod">
        <pc:chgData name="Rachel Tillman" userId="b209c65e-13ad-43e2-84f3-2b46b2307c48" providerId="ADAL" clId="{71917F26-C46B-4A44-83D5-9AAA99E57593}" dt="2023-09-12T15:37:32.730" v="635" actId="2711"/>
        <pc:sldMkLst>
          <pc:docMk/>
          <pc:sldMk cId="3369687716" sldId="313"/>
        </pc:sldMkLst>
        <pc:spChg chg="mod">
          <ac:chgData name="Rachel Tillman" userId="b209c65e-13ad-43e2-84f3-2b46b2307c48" providerId="ADAL" clId="{71917F26-C46B-4A44-83D5-9AAA99E57593}" dt="2023-09-12T15:37:32.730" v="635" actId="2711"/>
          <ac:spMkLst>
            <pc:docMk/>
            <pc:sldMk cId="3369687716" sldId="313"/>
            <ac:spMk id="2" creationId="{5C8B6583-D178-CC49-A35F-227FB8DC343C}"/>
          </ac:spMkLst>
        </pc:spChg>
      </pc:sldChg>
      <pc:sldChg chg="modSp mod">
        <pc:chgData name="Rachel Tillman" userId="b209c65e-13ad-43e2-84f3-2b46b2307c48" providerId="ADAL" clId="{71917F26-C46B-4A44-83D5-9AAA99E57593}" dt="2023-09-12T15:37:05.672" v="631" actId="2711"/>
        <pc:sldMkLst>
          <pc:docMk/>
          <pc:sldMk cId="3771896161" sldId="314"/>
        </pc:sldMkLst>
        <pc:spChg chg="mod">
          <ac:chgData name="Rachel Tillman" userId="b209c65e-13ad-43e2-84f3-2b46b2307c48" providerId="ADAL" clId="{71917F26-C46B-4A44-83D5-9AAA99E57593}" dt="2023-09-12T15:36:58.019" v="630" actId="2711"/>
          <ac:spMkLst>
            <pc:docMk/>
            <pc:sldMk cId="3771896161" sldId="314"/>
            <ac:spMk id="2" creationId="{5C8B6583-D178-CC49-A35F-227FB8DC343C}"/>
          </ac:spMkLst>
        </pc:spChg>
        <pc:graphicFrameChg chg="mod">
          <ac:chgData name="Rachel Tillman" userId="b209c65e-13ad-43e2-84f3-2b46b2307c48" providerId="ADAL" clId="{71917F26-C46B-4A44-83D5-9AAA99E57593}" dt="2023-09-12T15:37:05.672" v="631" actId="2711"/>
          <ac:graphicFrameMkLst>
            <pc:docMk/>
            <pc:sldMk cId="3771896161" sldId="314"/>
            <ac:graphicFrameMk id="4" creationId="{8A32B256-2E4D-2E8D-37E4-EE89F1DD57FD}"/>
          </ac:graphicFrameMkLst>
        </pc:graphicFrameChg>
      </pc:sldChg>
      <pc:sldChg chg="modSp mod">
        <pc:chgData name="Rachel Tillman" userId="b209c65e-13ad-43e2-84f3-2b46b2307c48" providerId="ADAL" clId="{71917F26-C46B-4A44-83D5-9AAA99E57593}" dt="2023-09-12T15:37:39.837" v="636" actId="2711"/>
        <pc:sldMkLst>
          <pc:docMk/>
          <pc:sldMk cId="3958465293" sldId="315"/>
        </pc:sldMkLst>
        <pc:spChg chg="mod">
          <ac:chgData name="Rachel Tillman" userId="b209c65e-13ad-43e2-84f3-2b46b2307c48" providerId="ADAL" clId="{71917F26-C46B-4A44-83D5-9AAA99E57593}" dt="2023-09-12T15:37:39.837" v="636" actId="2711"/>
          <ac:spMkLst>
            <pc:docMk/>
            <pc:sldMk cId="3958465293" sldId="315"/>
            <ac:spMk id="2" creationId="{5C8B6583-D178-CC49-A35F-227FB8DC343C}"/>
          </ac:spMkLst>
        </pc:spChg>
      </pc:sldChg>
      <pc:sldChg chg="modSp mod">
        <pc:chgData name="Rachel Tillman" userId="b209c65e-13ad-43e2-84f3-2b46b2307c48" providerId="ADAL" clId="{71917F26-C46B-4A44-83D5-9AAA99E57593}" dt="2023-09-12T15:37:13.523" v="632" actId="2711"/>
        <pc:sldMkLst>
          <pc:docMk/>
          <pc:sldMk cId="1966028887" sldId="316"/>
        </pc:sldMkLst>
        <pc:spChg chg="mod">
          <ac:chgData name="Rachel Tillman" userId="b209c65e-13ad-43e2-84f3-2b46b2307c48" providerId="ADAL" clId="{71917F26-C46B-4A44-83D5-9AAA99E57593}" dt="2023-09-12T15:37:13.523" v="632" actId="2711"/>
          <ac:spMkLst>
            <pc:docMk/>
            <pc:sldMk cId="1966028887" sldId="316"/>
            <ac:spMk id="6" creationId="{D2FF9995-8465-25D0-445D-2EF9437D5DB5}"/>
          </ac:spMkLst>
        </pc:spChg>
      </pc:sldChg>
      <pc:sldChg chg="modSp mod">
        <pc:chgData name="Rachel Tillman" userId="b209c65e-13ad-43e2-84f3-2b46b2307c48" providerId="ADAL" clId="{71917F26-C46B-4A44-83D5-9AAA99E57593}" dt="2023-09-12T15:43:59.293" v="676" actId="2711"/>
        <pc:sldMkLst>
          <pc:docMk/>
          <pc:sldMk cId="319813262" sldId="339"/>
        </pc:sldMkLst>
        <pc:spChg chg="mod">
          <ac:chgData name="Rachel Tillman" userId="b209c65e-13ad-43e2-84f3-2b46b2307c48" providerId="ADAL" clId="{71917F26-C46B-4A44-83D5-9AAA99E57593}" dt="2023-09-12T15:43:59.293" v="676" actId="2711"/>
          <ac:spMkLst>
            <pc:docMk/>
            <pc:sldMk cId="319813262" sldId="339"/>
            <ac:spMk id="16389" creationId="{00000000-0000-0000-0000-000000000000}"/>
          </ac:spMkLst>
        </pc:spChg>
        <pc:spChg chg="mod">
          <ac:chgData name="Rachel Tillman" userId="b209c65e-13ad-43e2-84f3-2b46b2307c48" providerId="ADAL" clId="{71917F26-C46B-4A44-83D5-9AAA99E57593}" dt="2023-09-12T15:43:46.896" v="675" actId="114"/>
          <ac:spMkLst>
            <pc:docMk/>
            <pc:sldMk cId="319813262" sldId="339"/>
            <ac:spMk id="16390" creationId="{00000000-0000-0000-0000-000000000000}"/>
          </ac:spMkLst>
        </pc:spChg>
      </pc:sldChg>
      <pc:sldChg chg="modSp mod">
        <pc:chgData name="Rachel Tillman" userId="b209c65e-13ad-43e2-84f3-2b46b2307c48" providerId="ADAL" clId="{71917F26-C46B-4A44-83D5-9AAA99E57593}" dt="2023-09-12T15:44:43.475" v="680" actId="2711"/>
        <pc:sldMkLst>
          <pc:docMk/>
          <pc:sldMk cId="1415176684" sldId="341"/>
        </pc:sldMkLst>
        <pc:spChg chg="mod">
          <ac:chgData name="Rachel Tillman" userId="b209c65e-13ad-43e2-84f3-2b46b2307c48" providerId="ADAL" clId="{71917F26-C46B-4A44-83D5-9AAA99E57593}" dt="2023-09-12T15:44:10.138" v="677" actId="2711"/>
          <ac:spMkLst>
            <pc:docMk/>
            <pc:sldMk cId="1415176684" sldId="341"/>
            <ac:spMk id="9" creationId="{00000000-0000-0000-0000-000000000000}"/>
          </ac:spMkLst>
        </pc:spChg>
        <pc:spChg chg="mod">
          <ac:chgData name="Rachel Tillman" userId="b209c65e-13ad-43e2-84f3-2b46b2307c48" providerId="ADAL" clId="{71917F26-C46B-4A44-83D5-9AAA99E57593}" dt="2023-09-12T15:44:43.475" v="680" actId="2711"/>
          <ac:spMkLst>
            <pc:docMk/>
            <pc:sldMk cId="1415176684" sldId="341"/>
            <ac:spMk id="10" creationId="{00000000-0000-0000-0000-000000000000}"/>
          </ac:spMkLst>
        </pc:spChg>
      </pc:sldChg>
      <pc:sldChg chg="modSp mod">
        <pc:chgData name="Rachel Tillman" userId="b209c65e-13ad-43e2-84f3-2b46b2307c48" providerId="ADAL" clId="{71917F26-C46B-4A44-83D5-9AAA99E57593}" dt="2023-09-12T15:46:28.839" v="689" actId="2711"/>
        <pc:sldMkLst>
          <pc:docMk/>
          <pc:sldMk cId="3281127775" sldId="342"/>
        </pc:sldMkLst>
        <pc:spChg chg="mod">
          <ac:chgData name="Rachel Tillman" userId="b209c65e-13ad-43e2-84f3-2b46b2307c48" providerId="ADAL" clId="{71917F26-C46B-4A44-83D5-9AAA99E57593}" dt="2023-09-12T15:46:28.839" v="689" actId="2711"/>
          <ac:spMkLst>
            <pc:docMk/>
            <pc:sldMk cId="3281127775" sldId="342"/>
            <ac:spMk id="2" creationId="{505E8633-F206-49FD-B5BA-9BF2D77AC1C9}"/>
          </ac:spMkLst>
        </pc:spChg>
        <pc:spChg chg="mod">
          <ac:chgData name="Rachel Tillman" userId="b209c65e-13ad-43e2-84f3-2b46b2307c48" providerId="ADAL" clId="{71917F26-C46B-4A44-83D5-9AAA99E57593}" dt="2023-09-12T15:45:05.632" v="682" actId="2711"/>
          <ac:spMkLst>
            <pc:docMk/>
            <pc:sldMk cId="3281127775" sldId="342"/>
            <ac:spMk id="14" creationId="{00000000-0000-0000-0000-000000000000}"/>
          </ac:spMkLst>
        </pc:spChg>
        <pc:spChg chg="mod">
          <ac:chgData name="Rachel Tillman" userId="b209c65e-13ad-43e2-84f3-2b46b2307c48" providerId="ADAL" clId="{71917F26-C46B-4A44-83D5-9AAA99E57593}" dt="2023-09-12T15:46:19.108" v="688" actId="2711"/>
          <ac:spMkLst>
            <pc:docMk/>
            <pc:sldMk cId="3281127775" sldId="342"/>
            <ac:spMk id="15" creationId="{00000000-0000-0000-0000-000000000000}"/>
          </ac:spMkLst>
        </pc:spChg>
      </pc:sldChg>
      <pc:sldChg chg="modSp mod">
        <pc:chgData name="Rachel Tillman" userId="b209c65e-13ad-43e2-84f3-2b46b2307c48" providerId="ADAL" clId="{71917F26-C46B-4A44-83D5-9AAA99E57593}" dt="2023-09-12T15:46:41.588" v="690" actId="2711"/>
        <pc:sldMkLst>
          <pc:docMk/>
          <pc:sldMk cId="3605003406" sldId="343"/>
        </pc:sldMkLst>
        <pc:spChg chg="mod">
          <ac:chgData name="Rachel Tillman" userId="b209c65e-13ad-43e2-84f3-2b46b2307c48" providerId="ADAL" clId="{71917F26-C46B-4A44-83D5-9AAA99E57593}" dt="2023-09-12T15:45:15.630" v="683" actId="2711"/>
          <ac:spMkLst>
            <pc:docMk/>
            <pc:sldMk cId="3605003406" sldId="343"/>
            <ac:spMk id="14" creationId="{00000000-0000-0000-0000-000000000000}"/>
          </ac:spMkLst>
        </pc:spChg>
        <pc:spChg chg="mod">
          <ac:chgData name="Rachel Tillman" userId="b209c65e-13ad-43e2-84f3-2b46b2307c48" providerId="ADAL" clId="{71917F26-C46B-4A44-83D5-9AAA99E57593}" dt="2023-09-12T15:46:41.588" v="690" actId="2711"/>
          <ac:spMkLst>
            <pc:docMk/>
            <pc:sldMk cId="3605003406" sldId="343"/>
            <ac:spMk id="21" creationId="{00000000-0000-0000-0000-000000000000}"/>
          </ac:spMkLst>
        </pc:spChg>
      </pc:sldChg>
      <pc:sldChg chg="modSp mod">
        <pc:chgData name="Rachel Tillman" userId="b209c65e-13ad-43e2-84f3-2b46b2307c48" providerId="ADAL" clId="{71917F26-C46B-4A44-83D5-9AAA99E57593}" dt="2023-09-12T15:46:53.271" v="691" actId="2711"/>
        <pc:sldMkLst>
          <pc:docMk/>
          <pc:sldMk cId="1044355173" sldId="347"/>
        </pc:sldMkLst>
        <pc:spChg chg="mod">
          <ac:chgData name="Rachel Tillman" userId="b209c65e-13ad-43e2-84f3-2b46b2307c48" providerId="ADAL" clId="{71917F26-C46B-4A44-83D5-9AAA99E57593}" dt="2023-09-12T15:45:27.398" v="684" actId="2711"/>
          <ac:spMkLst>
            <pc:docMk/>
            <pc:sldMk cId="1044355173" sldId="347"/>
            <ac:spMk id="20" creationId="{00000000-0000-0000-0000-000000000000}"/>
          </ac:spMkLst>
        </pc:spChg>
        <pc:spChg chg="mod">
          <ac:chgData name="Rachel Tillman" userId="b209c65e-13ad-43e2-84f3-2b46b2307c48" providerId="ADAL" clId="{71917F26-C46B-4A44-83D5-9AAA99E57593}" dt="2023-09-12T15:46:53.271" v="691" actId="2711"/>
          <ac:spMkLst>
            <pc:docMk/>
            <pc:sldMk cId="1044355173" sldId="347"/>
            <ac:spMk id="21" creationId="{00000000-0000-0000-0000-000000000000}"/>
          </ac:spMkLst>
        </pc:spChg>
      </pc:sldChg>
      <pc:sldChg chg="modSp mod">
        <pc:chgData name="Rachel Tillman" userId="b209c65e-13ad-43e2-84f3-2b46b2307c48" providerId="ADAL" clId="{71917F26-C46B-4A44-83D5-9AAA99E57593}" dt="2023-09-12T15:44:28.526" v="679" actId="2711"/>
        <pc:sldMkLst>
          <pc:docMk/>
          <pc:sldMk cId="3596702958" sldId="404"/>
        </pc:sldMkLst>
        <pc:spChg chg="mod">
          <ac:chgData name="Rachel Tillman" userId="b209c65e-13ad-43e2-84f3-2b46b2307c48" providerId="ADAL" clId="{71917F26-C46B-4A44-83D5-9AAA99E57593}" dt="2023-09-12T15:44:20.441" v="678" actId="2711"/>
          <ac:spMkLst>
            <pc:docMk/>
            <pc:sldMk cId="3596702958" sldId="404"/>
            <ac:spMk id="13" creationId="{00000000-0000-0000-0000-000000000000}"/>
          </ac:spMkLst>
        </pc:spChg>
        <pc:spChg chg="mod">
          <ac:chgData name="Rachel Tillman" userId="b209c65e-13ad-43e2-84f3-2b46b2307c48" providerId="ADAL" clId="{71917F26-C46B-4A44-83D5-9AAA99E57593}" dt="2023-09-12T15:44:28.526" v="679" actId="2711"/>
          <ac:spMkLst>
            <pc:docMk/>
            <pc:sldMk cId="3596702958" sldId="404"/>
            <ac:spMk id="14" creationId="{00000000-0000-0000-0000-000000000000}"/>
          </ac:spMkLst>
        </pc:spChg>
      </pc:sldChg>
      <pc:sldChg chg="modSp mod">
        <pc:chgData name="Rachel Tillman" userId="b209c65e-13ad-43e2-84f3-2b46b2307c48" providerId="ADAL" clId="{71917F26-C46B-4A44-83D5-9AAA99E57593}" dt="2023-09-12T15:46:10.694" v="687" actId="2711"/>
        <pc:sldMkLst>
          <pc:docMk/>
          <pc:sldMk cId="94543467" sldId="405"/>
        </pc:sldMkLst>
        <pc:spChg chg="mod">
          <ac:chgData name="Rachel Tillman" userId="b209c65e-13ad-43e2-84f3-2b46b2307c48" providerId="ADAL" clId="{71917F26-C46B-4A44-83D5-9AAA99E57593}" dt="2023-09-12T15:46:01.451" v="686" actId="2711"/>
          <ac:spMkLst>
            <pc:docMk/>
            <pc:sldMk cId="94543467" sldId="405"/>
            <ac:spMk id="2" creationId="{B0A693F3-A47F-48E8-9AA9-896A7D71B26C}"/>
          </ac:spMkLst>
        </pc:spChg>
        <pc:spChg chg="mod">
          <ac:chgData name="Rachel Tillman" userId="b209c65e-13ad-43e2-84f3-2b46b2307c48" providerId="ADAL" clId="{71917F26-C46B-4A44-83D5-9AAA99E57593}" dt="2023-09-12T15:46:10.694" v="687" actId="2711"/>
          <ac:spMkLst>
            <pc:docMk/>
            <pc:sldMk cId="94543467" sldId="405"/>
            <ac:spMk id="3" creationId="{D1B73D39-6516-4F54-9E7E-0A030F716D33}"/>
          </ac:spMkLst>
        </pc:spChg>
        <pc:spChg chg="mod">
          <ac:chgData name="Rachel Tillman" userId="b209c65e-13ad-43e2-84f3-2b46b2307c48" providerId="ADAL" clId="{71917F26-C46B-4A44-83D5-9AAA99E57593}" dt="2023-09-12T15:44:55.211" v="681" actId="2711"/>
          <ac:spMkLst>
            <pc:docMk/>
            <pc:sldMk cId="94543467" sldId="405"/>
            <ac:spMk id="14" creationId="{00000000-0000-0000-0000-000000000000}"/>
          </ac:spMkLst>
        </pc:spChg>
      </pc:sldChg>
      <pc:sldChg chg="modSp mod">
        <pc:chgData name="Rachel Tillman" userId="b209c65e-13ad-43e2-84f3-2b46b2307c48" providerId="ADAL" clId="{71917F26-C46B-4A44-83D5-9AAA99E57593}" dt="2023-09-12T15:47:13.451" v="693" actId="2711"/>
        <pc:sldMkLst>
          <pc:docMk/>
          <pc:sldMk cId="2398572903" sldId="406"/>
        </pc:sldMkLst>
        <pc:spChg chg="mod">
          <ac:chgData name="Rachel Tillman" userId="b209c65e-13ad-43e2-84f3-2b46b2307c48" providerId="ADAL" clId="{71917F26-C46B-4A44-83D5-9AAA99E57593}" dt="2023-09-12T15:47:03.594" v="692" actId="2711"/>
          <ac:spMkLst>
            <pc:docMk/>
            <pc:sldMk cId="2398572903" sldId="406"/>
            <ac:spMk id="10" creationId="{C596DBE4-359D-59B5-C5ED-C5BE46E61EE3}"/>
          </ac:spMkLst>
        </pc:spChg>
        <pc:spChg chg="mod">
          <ac:chgData name="Rachel Tillman" userId="b209c65e-13ad-43e2-84f3-2b46b2307c48" providerId="ADAL" clId="{71917F26-C46B-4A44-83D5-9AAA99E57593}" dt="2023-09-12T15:45:37.241" v="685" actId="2711"/>
          <ac:spMkLst>
            <pc:docMk/>
            <pc:sldMk cId="2398572903" sldId="406"/>
            <ac:spMk id="13" creationId="{00000000-0000-0000-0000-000000000000}"/>
          </ac:spMkLst>
        </pc:spChg>
        <pc:spChg chg="mod">
          <ac:chgData name="Rachel Tillman" userId="b209c65e-13ad-43e2-84f3-2b46b2307c48" providerId="ADAL" clId="{71917F26-C46B-4A44-83D5-9AAA99E57593}" dt="2023-09-12T15:47:13.451" v="693" actId="2711"/>
          <ac:spMkLst>
            <pc:docMk/>
            <pc:sldMk cId="2398572903" sldId="406"/>
            <ac:spMk id="14" creationId="{00000000-0000-0000-0000-000000000000}"/>
          </ac:spMkLst>
        </pc:spChg>
      </pc:sldChg>
      <pc:sldChg chg="modSp mod">
        <pc:chgData name="Rachel Tillman" userId="b209c65e-13ad-43e2-84f3-2b46b2307c48" providerId="ADAL" clId="{71917F26-C46B-4A44-83D5-9AAA99E57593}" dt="2023-09-10T02:27:50.288" v="611" actId="1076"/>
        <pc:sldMkLst>
          <pc:docMk/>
          <pc:sldMk cId="4220073525" sldId="407"/>
        </pc:sldMkLst>
        <pc:spChg chg="mod">
          <ac:chgData name="Rachel Tillman" userId="b209c65e-13ad-43e2-84f3-2b46b2307c48" providerId="ADAL" clId="{71917F26-C46B-4A44-83D5-9AAA99E57593}" dt="2023-09-10T02:27:50.288" v="611" actId="1076"/>
          <ac:spMkLst>
            <pc:docMk/>
            <pc:sldMk cId="4220073525" sldId="407"/>
            <ac:spMk id="7" creationId="{00000000-0000-0000-0000-000000000000}"/>
          </ac:spMkLst>
        </pc:spChg>
        <pc:spChg chg="mod">
          <ac:chgData name="Rachel Tillman" userId="b209c65e-13ad-43e2-84f3-2b46b2307c48" providerId="ADAL" clId="{71917F26-C46B-4A44-83D5-9AAA99E57593}" dt="2023-09-10T02:27:31.436" v="608" actId="207"/>
          <ac:spMkLst>
            <pc:docMk/>
            <pc:sldMk cId="4220073525" sldId="407"/>
            <ac:spMk id="10" creationId="{00000000-0000-0000-0000-000000000000}"/>
          </ac:spMkLst>
        </pc:spChg>
      </pc:sldChg>
      <pc:sldChg chg="modSp mod">
        <pc:chgData name="Rachel Tillman" userId="b209c65e-13ad-43e2-84f3-2b46b2307c48" providerId="ADAL" clId="{71917F26-C46B-4A44-83D5-9AAA99E57593}" dt="2023-09-10T02:28:08.490" v="613" actId="207"/>
        <pc:sldMkLst>
          <pc:docMk/>
          <pc:sldMk cId="0" sldId="408"/>
        </pc:sldMkLst>
        <pc:spChg chg="mod">
          <ac:chgData name="Rachel Tillman" userId="b209c65e-13ad-43e2-84f3-2b46b2307c48" providerId="ADAL" clId="{71917F26-C46B-4A44-83D5-9AAA99E57593}" dt="2023-09-10T02:28:08.490" v="613" actId="207"/>
          <ac:spMkLst>
            <pc:docMk/>
            <pc:sldMk cId="0" sldId="408"/>
            <ac:spMk id="7" creationId="{00000000-0000-0000-0000-000000000000}"/>
          </ac:spMkLst>
        </pc:spChg>
        <pc:spChg chg="mod">
          <ac:chgData name="Rachel Tillman" userId="b209c65e-13ad-43e2-84f3-2b46b2307c48" providerId="ADAL" clId="{71917F26-C46B-4A44-83D5-9AAA99E57593}" dt="2023-09-10T02:28:03.189" v="612" actId="207"/>
          <ac:spMkLst>
            <pc:docMk/>
            <pc:sldMk cId="0" sldId="408"/>
            <ac:spMk id="10" creationId="{00000000-0000-0000-0000-000000000000}"/>
          </ac:spMkLst>
        </pc:spChg>
      </pc:sldChg>
      <pc:sldChg chg="modSp mod">
        <pc:chgData name="Rachel Tillman" userId="b209c65e-13ad-43e2-84f3-2b46b2307c48" providerId="ADAL" clId="{71917F26-C46B-4A44-83D5-9AAA99E57593}" dt="2023-09-10T02:28:26.987" v="615" actId="207"/>
        <pc:sldMkLst>
          <pc:docMk/>
          <pc:sldMk cId="0" sldId="409"/>
        </pc:sldMkLst>
        <pc:spChg chg="mod">
          <ac:chgData name="Rachel Tillman" userId="b209c65e-13ad-43e2-84f3-2b46b2307c48" providerId="ADAL" clId="{71917F26-C46B-4A44-83D5-9AAA99E57593}" dt="2023-09-10T02:28:22.239" v="614" actId="207"/>
          <ac:spMkLst>
            <pc:docMk/>
            <pc:sldMk cId="0" sldId="409"/>
            <ac:spMk id="45" creationId="{00000000-0000-0000-0000-000000000000}"/>
          </ac:spMkLst>
        </pc:spChg>
        <pc:spChg chg="mod">
          <ac:chgData name="Rachel Tillman" userId="b209c65e-13ad-43e2-84f3-2b46b2307c48" providerId="ADAL" clId="{71917F26-C46B-4A44-83D5-9AAA99E57593}" dt="2023-09-10T02:28:26.987" v="615" actId="207"/>
          <ac:spMkLst>
            <pc:docMk/>
            <pc:sldMk cId="0" sldId="409"/>
            <ac:spMk id="49" creationId="{00000000-0000-0000-0000-000000000000}"/>
          </ac:spMkLst>
        </pc:spChg>
        <pc:spChg chg="mod">
          <ac:chgData name="Rachel Tillman" userId="b209c65e-13ad-43e2-84f3-2b46b2307c48" providerId="ADAL" clId="{71917F26-C46B-4A44-83D5-9AAA99E57593}" dt="2023-09-10T02:11:19.491" v="557" actId="20577"/>
          <ac:spMkLst>
            <pc:docMk/>
            <pc:sldMk cId="0" sldId="409"/>
            <ac:spMk id="51" creationId="{00000000-0000-0000-0000-000000000000}"/>
          </ac:spMkLst>
        </pc:spChg>
        <pc:spChg chg="mod">
          <ac:chgData name="Rachel Tillman" userId="b209c65e-13ad-43e2-84f3-2b46b2307c48" providerId="ADAL" clId="{71917F26-C46B-4A44-83D5-9AAA99E57593}" dt="2023-09-10T02:11:49.989" v="563" actId="14100"/>
          <ac:spMkLst>
            <pc:docMk/>
            <pc:sldMk cId="0" sldId="409"/>
            <ac:spMk id="52" creationId="{00000000-0000-0000-0000-000000000000}"/>
          </ac:spMkLst>
        </pc:spChg>
        <pc:spChg chg="mod">
          <ac:chgData name="Rachel Tillman" userId="b209c65e-13ad-43e2-84f3-2b46b2307c48" providerId="ADAL" clId="{71917F26-C46B-4A44-83D5-9AAA99E57593}" dt="2023-09-10T02:11:45.586" v="562" actId="14100"/>
          <ac:spMkLst>
            <pc:docMk/>
            <pc:sldMk cId="0" sldId="409"/>
            <ac:spMk id="53" creationId="{00000000-0000-0000-0000-000000000000}"/>
          </ac:spMkLst>
        </pc:spChg>
        <pc:spChg chg="mod">
          <ac:chgData name="Rachel Tillman" userId="b209c65e-13ad-43e2-84f3-2b46b2307c48" providerId="ADAL" clId="{71917F26-C46B-4A44-83D5-9AAA99E57593}" dt="2023-09-10T02:11:40.667" v="561" actId="14100"/>
          <ac:spMkLst>
            <pc:docMk/>
            <pc:sldMk cId="0" sldId="409"/>
            <ac:spMk id="54" creationId="{00000000-0000-0000-0000-000000000000}"/>
          </ac:spMkLst>
        </pc:spChg>
        <pc:spChg chg="mod">
          <ac:chgData name="Rachel Tillman" userId="b209c65e-13ad-43e2-84f3-2b46b2307c48" providerId="ADAL" clId="{71917F26-C46B-4A44-83D5-9AAA99E57593}" dt="2023-09-10T02:11:56.871" v="564" actId="20577"/>
          <ac:spMkLst>
            <pc:docMk/>
            <pc:sldMk cId="0" sldId="409"/>
            <ac:spMk id="55" creationId="{00000000-0000-0000-0000-000000000000}"/>
          </ac:spMkLst>
        </pc:spChg>
        <pc:spChg chg="mod">
          <ac:chgData name="Rachel Tillman" userId="b209c65e-13ad-43e2-84f3-2b46b2307c48" providerId="ADAL" clId="{71917F26-C46B-4A44-83D5-9AAA99E57593}" dt="2023-09-10T02:12:03.953" v="566" actId="14100"/>
          <ac:spMkLst>
            <pc:docMk/>
            <pc:sldMk cId="0" sldId="409"/>
            <ac:spMk id="56" creationId="{00000000-0000-0000-0000-000000000000}"/>
          </ac:spMkLst>
        </pc:spChg>
        <pc:spChg chg="mod">
          <ac:chgData name="Rachel Tillman" userId="b209c65e-13ad-43e2-84f3-2b46b2307c48" providerId="ADAL" clId="{71917F26-C46B-4A44-83D5-9AAA99E57593}" dt="2023-09-10T02:12:07.663" v="567" actId="20577"/>
          <ac:spMkLst>
            <pc:docMk/>
            <pc:sldMk cId="0" sldId="409"/>
            <ac:spMk id="57" creationId="{00000000-0000-0000-0000-000000000000}"/>
          </ac:spMkLst>
        </pc:spChg>
        <pc:spChg chg="mod">
          <ac:chgData name="Rachel Tillman" userId="b209c65e-13ad-43e2-84f3-2b46b2307c48" providerId="ADAL" clId="{71917F26-C46B-4A44-83D5-9AAA99E57593}" dt="2023-09-10T02:12:15.733" v="569" actId="14100"/>
          <ac:spMkLst>
            <pc:docMk/>
            <pc:sldMk cId="0" sldId="409"/>
            <ac:spMk id="59" creationId="{00000000-0000-0000-0000-000000000000}"/>
          </ac:spMkLst>
        </pc:spChg>
      </pc:sldChg>
      <pc:sldChg chg="modSp mod">
        <pc:chgData name="Rachel Tillman" userId="b209c65e-13ad-43e2-84f3-2b46b2307c48" providerId="ADAL" clId="{71917F26-C46B-4A44-83D5-9AAA99E57593}" dt="2023-09-10T02:28:37.469" v="616" actId="207"/>
        <pc:sldMkLst>
          <pc:docMk/>
          <pc:sldMk cId="0" sldId="410"/>
        </pc:sldMkLst>
        <pc:spChg chg="mod">
          <ac:chgData name="Rachel Tillman" userId="b209c65e-13ad-43e2-84f3-2b46b2307c48" providerId="ADAL" clId="{71917F26-C46B-4A44-83D5-9AAA99E57593}" dt="2023-09-10T02:28:37.469" v="616" actId="207"/>
          <ac:spMkLst>
            <pc:docMk/>
            <pc:sldMk cId="0" sldId="410"/>
            <ac:spMk id="20" creationId="{00000000-0000-0000-0000-000000000000}"/>
          </ac:spMkLst>
        </pc:spChg>
      </pc:sldChg>
      <pc:sldChg chg="modSp mod">
        <pc:chgData name="Rachel Tillman" userId="b209c65e-13ad-43e2-84f3-2b46b2307c48" providerId="ADAL" clId="{71917F26-C46B-4A44-83D5-9AAA99E57593}" dt="2023-09-10T02:28:49.265" v="617" actId="207"/>
        <pc:sldMkLst>
          <pc:docMk/>
          <pc:sldMk cId="0" sldId="411"/>
        </pc:sldMkLst>
        <pc:spChg chg="mod">
          <ac:chgData name="Rachel Tillman" userId="b209c65e-13ad-43e2-84f3-2b46b2307c48" providerId="ADAL" clId="{71917F26-C46B-4A44-83D5-9AAA99E57593}" dt="2023-09-10T02:28:49.265" v="617" actId="207"/>
          <ac:spMkLst>
            <pc:docMk/>
            <pc:sldMk cId="0" sldId="411"/>
            <ac:spMk id="20" creationId="{00000000-0000-0000-0000-000000000000}"/>
          </ac:spMkLst>
        </pc:spChg>
      </pc:sldChg>
      <pc:sldChg chg="modSp mod">
        <pc:chgData name="Rachel Tillman" userId="b209c65e-13ad-43e2-84f3-2b46b2307c48" providerId="ADAL" clId="{71917F26-C46B-4A44-83D5-9AAA99E57593}" dt="2023-09-10T02:29:04.022" v="618" actId="207"/>
        <pc:sldMkLst>
          <pc:docMk/>
          <pc:sldMk cId="0" sldId="412"/>
        </pc:sldMkLst>
        <pc:spChg chg="mod">
          <ac:chgData name="Rachel Tillman" userId="b209c65e-13ad-43e2-84f3-2b46b2307c48" providerId="ADAL" clId="{71917F26-C46B-4A44-83D5-9AAA99E57593}" dt="2023-09-10T02:29:04.022" v="618" actId="207"/>
          <ac:spMkLst>
            <pc:docMk/>
            <pc:sldMk cId="0" sldId="412"/>
            <ac:spMk id="4" creationId="{00000000-0000-0000-0000-000000000000}"/>
          </ac:spMkLst>
        </pc:spChg>
      </pc:sldChg>
      <pc:sldChg chg="modSp mod ord">
        <pc:chgData name="Rachel Tillman" userId="b209c65e-13ad-43e2-84f3-2b46b2307c48" providerId="ADAL" clId="{71917F26-C46B-4A44-83D5-9AAA99E57593}" dt="2023-09-10T02:29:15.377" v="619" actId="207"/>
        <pc:sldMkLst>
          <pc:docMk/>
          <pc:sldMk cId="0" sldId="413"/>
        </pc:sldMkLst>
        <pc:spChg chg="mod">
          <ac:chgData name="Rachel Tillman" userId="b209c65e-13ad-43e2-84f3-2b46b2307c48" providerId="ADAL" clId="{71917F26-C46B-4A44-83D5-9AAA99E57593}" dt="2023-09-10T02:29:15.377" v="619" actId="207"/>
          <ac:spMkLst>
            <pc:docMk/>
            <pc:sldMk cId="0" sldId="413"/>
            <ac:spMk id="17" creationId="{00000000-0000-0000-0000-000000000000}"/>
          </ac:spMkLst>
        </pc:spChg>
      </pc:sldChg>
      <pc:sldChg chg="modSp add mod ord">
        <pc:chgData name="Rachel Tillman" userId="b209c65e-13ad-43e2-84f3-2b46b2307c48" providerId="ADAL" clId="{71917F26-C46B-4A44-83D5-9AAA99E57593}" dt="2023-09-10T01:53:57.661" v="519" actId="20577"/>
        <pc:sldMkLst>
          <pc:docMk/>
          <pc:sldMk cId="2146462375" sldId="414"/>
        </pc:sldMkLst>
        <pc:spChg chg="mod">
          <ac:chgData name="Rachel Tillman" userId="b209c65e-13ad-43e2-84f3-2b46b2307c48" providerId="ADAL" clId="{71917F26-C46B-4A44-83D5-9AAA99E57593}" dt="2023-09-10T01:53:57.661" v="519" actId="20577"/>
          <ac:spMkLst>
            <pc:docMk/>
            <pc:sldMk cId="2146462375" sldId="414"/>
            <ac:spMk id="3" creationId="{8EBFE43C-DEA5-194E-5FD8-E59CDA713CDD}"/>
          </ac:spMkLst>
        </pc:spChg>
      </pc:sldChg>
      <pc:sldChg chg="modSp add mod ord">
        <pc:chgData name="Rachel Tillman" userId="b209c65e-13ad-43e2-84f3-2b46b2307c48" providerId="ADAL" clId="{71917F26-C46B-4A44-83D5-9AAA99E57593}" dt="2023-09-10T02:01:19.837" v="547" actId="6549"/>
        <pc:sldMkLst>
          <pc:docMk/>
          <pc:sldMk cId="557575569" sldId="415"/>
        </pc:sldMkLst>
        <pc:spChg chg="mod">
          <ac:chgData name="Rachel Tillman" userId="b209c65e-13ad-43e2-84f3-2b46b2307c48" providerId="ADAL" clId="{71917F26-C46B-4A44-83D5-9AAA99E57593}" dt="2023-09-10T02:01:19.837" v="547" actId="6549"/>
          <ac:spMkLst>
            <pc:docMk/>
            <pc:sldMk cId="557575569" sldId="415"/>
            <ac:spMk id="3" creationId="{8EBFE43C-DEA5-194E-5FD8-E59CDA713CDD}"/>
          </ac:spMkLst>
        </pc:spChg>
      </pc:sldChg>
      <pc:sldChg chg="modSp mod">
        <pc:chgData name="Rachel Tillman" userId="b209c65e-13ad-43e2-84f3-2b46b2307c48" providerId="ADAL" clId="{71917F26-C46B-4A44-83D5-9AAA99E57593}" dt="2023-09-10T02:01:52.966" v="549" actId="20577"/>
        <pc:sldMkLst>
          <pc:docMk/>
          <pc:sldMk cId="1112511177" sldId="416"/>
        </pc:sldMkLst>
        <pc:spChg chg="mod">
          <ac:chgData name="Rachel Tillman" userId="b209c65e-13ad-43e2-84f3-2b46b2307c48" providerId="ADAL" clId="{71917F26-C46B-4A44-83D5-9AAA99E57593}" dt="2023-09-10T02:01:52.966" v="549" actId="20577"/>
          <ac:spMkLst>
            <pc:docMk/>
            <pc:sldMk cId="1112511177" sldId="416"/>
            <ac:spMk id="3" creationId="{8EBFE43C-DEA5-194E-5FD8-E59CDA713CDD}"/>
          </ac:spMkLst>
        </pc:spChg>
      </pc:sldChg>
      <pc:sldChg chg="modSp mod">
        <pc:chgData name="Rachel Tillman" userId="b209c65e-13ad-43e2-84f3-2b46b2307c48" providerId="ADAL" clId="{71917F26-C46B-4A44-83D5-9AAA99E57593}" dt="2023-09-12T15:36:20.828" v="626" actId="2711"/>
        <pc:sldMkLst>
          <pc:docMk/>
          <pc:sldMk cId="4240210082" sldId="417"/>
        </pc:sldMkLst>
        <pc:spChg chg="mod">
          <ac:chgData name="Rachel Tillman" userId="b209c65e-13ad-43e2-84f3-2b46b2307c48" providerId="ADAL" clId="{71917F26-C46B-4A44-83D5-9AAA99E57593}" dt="2023-09-12T15:36:05.640" v="624" actId="2711"/>
          <ac:spMkLst>
            <pc:docMk/>
            <pc:sldMk cId="4240210082" sldId="417"/>
            <ac:spMk id="2" creationId="{3BD4926A-E175-FF49-AA7E-37F81D599F63}"/>
          </ac:spMkLst>
        </pc:spChg>
        <pc:spChg chg="mod">
          <ac:chgData name="Rachel Tillman" userId="b209c65e-13ad-43e2-84f3-2b46b2307c48" providerId="ADAL" clId="{71917F26-C46B-4A44-83D5-9AAA99E57593}" dt="2023-09-12T15:36:14.710" v="625" actId="2711"/>
          <ac:spMkLst>
            <pc:docMk/>
            <pc:sldMk cId="4240210082" sldId="417"/>
            <ac:spMk id="3" creationId="{9C47A2CE-811F-4A44-8652-34A268F897D4}"/>
          </ac:spMkLst>
        </pc:spChg>
        <pc:spChg chg="mod">
          <ac:chgData name="Rachel Tillman" userId="b209c65e-13ad-43e2-84f3-2b46b2307c48" providerId="ADAL" clId="{71917F26-C46B-4A44-83D5-9AAA99E57593}" dt="2023-09-12T15:36:20.828" v="626" actId="2711"/>
          <ac:spMkLst>
            <pc:docMk/>
            <pc:sldMk cId="4240210082" sldId="417"/>
            <ac:spMk id="6" creationId="{032A9C55-D3A8-BE44-A0B5-4876FC158D1B}"/>
          </ac:spMkLst>
        </pc:spChg>
      </pc:sldChg>
      <pc:sldChg chg="modSp mod">
        <pc:chgData name="Rachel Tillman" userId="b209c65e-13ad-43e2-84f3-2b46b2307c48" providerId="ADAL" clId="{71917F26-C46B-4A44-83D5-9AAA99E57593}" dt="2023-09-12T15:39:29.908" v="643" actId="2711"/>
        <pc:sldMkLst>
          <pc:docMk/>
          <pc:sldMk cId="74571432" sldId="418"/>
        </pc:sldMkLst>
        <pc:spChg chg="mod">
          <ac:chgData name="Rachel Tillman" userId="b209c65e-13ad-43e2-84f3-2b46b2307c48" providerId="ADAL" clId="{71917F26-C46B-4A44-83D5-9AAA99E57593}" dt="2023-09-12T15:39:23.300" v="642" actId="2711"/>
          <ac:spMkLst>
            <pc:docMk/>
            <pc:sldMk cId="74571432" sldId="418"/>
            <ac:spMk id="2" creationId="{351561F8-64D2-4F9B-8C2C-6FC334531DF2}"/>
          </ac:spMkLst>
        </pc:spChg>
        <pc:spChg chg="mod">
          <ac:chgData name="Rachel Tillman" userId="b209c65e-13ad-43e2-84f3-2b46b2307c48" providerId="ADAL" clId="{71917F26-C46B-4A44-83D5-9AAA99E57593}" dt="2023-09-12T15:39:29.908" v="643" actId="2711"/>
          <ac:spMkLst>
            <pc:docMk/>
            <pc:sldMk cId="74571432" sldId="418"/>
            <ac:spMk id="3" creationId="{E94ED58F-8434-9D4B-9D2A-2ECCBB25DC99}"/>
          </ac:spMkLst>
        </pc:spChg>
      </pc:sldChg>
      <pc:sldChg chg="modSp mod">
        <pc:chgData name="Rachel Tillman" userId="b209c65e-13ad-43e2-84f3-2b46b2307c48" providerId="ADAL" clId="{71917F26-C46B-4A44-83D5-9AAA99E57593}" dt="2023-09-12T15:41:13.763" v="654" actId="2711"/>
        <pc:sldMkLst>
          <pc:docMk/>
          <pc:sldMk cId="1456235214" sldId="419"/>
        </pc:sldMkLst>
        <pc:spChg chg="mod">
          <ac:chgData name="Rachel Tillman" userId="b209c65e-13ad-43e2-84f3-2b46b2307c48" providerId="ADAL" clId="{71917F26-C46B-4A44-83D5-9AAA99E57593}" dt="2023-09-12T15:41:09.388" v="653" actId="2711"/>
          <ac:spMkLst>
            <pc:docMk/>
            <pc:sldMk cId="1456235214" sldId="419"/>
            <ac:spMk id="2" creationId="{00000000-0000-0000-0000-000000000000}"/>
          </ac:spMkLst>
        </pc:spChg>
        <pc:spChg chg="mod">
          <ac:chgData name="Rachel Tillman" userId="b209c65e-13ad-43e2-84f3-2b46b2307c48" providerId="ADAL" clId="{71917F26-C46B-4A44-83D5-9AAA99E57593}" dt="2023-09-12T15:41:13.763" v="654" actId="2711"/>
          <ac:spMkLst>
            <pc:docMk/>
            <pc:sldMk cId="1456235214" sldId="419"/>
            <ac:spMk id="3" creationId="{00000000-0000-0000-0000-000000000000}"/>
          </ac:spMkLst>
        </pc:spChg>
      </pc:sldChg>
      <pc:sldChg chg="modSp mod">
        <pc:chgData name="Rachel Tillman" userId="b209c65e-13ad-43e2-84f3-2b46b2307c48" providerId="ADAL" clId="{71917F26-C46B-4A44-83D5-9AAA99E57593}" dt="2023-09-12T15:50:34.168" v="694" actId="2711"/>
        <pc:sldMkLst>
          <pc:docMk/>
          <pc:sldMk cId="4016053212" sldId="420"/>
        </pc:sldMkLst>
        <pc:spChg chg="mod">
          <ac:chgData name="Rachel Tillman" userId="b209c65e-13ad-43e2-84f3-2b46b2307c48" providerId="ADAL" clId="{71917F26-C46B-4A44-83D5-9AAA99E57593}" dt="2023-09-12T15:41:21.118" v="655" actId="2711"/>
          <ac:spMkLst>
            <pc:docMk/>
            <pc:sldMk cId="4016053212" sldId="420"/>
            <ac:spMk id="2" creationId="{00000000-0000-0000-0000-000000000000}"/>
          </ac:spMkLst>
        </pc:spChg>
        <pc:spChg chg="mod">
          <ac:chgData name="Rachel Tillman" userId="b209c65e-13ad-43e2-84f3-2b46b2307c48" providerId="ADAL" clId="{71917F26-C46B-4A44-83D5-9AAA99E57593}" dt="2023-09-12T15:50:34.168" v="694" actId="2711"/>
          <ac:spMkLst>
            <pc:docMk/>
            <pc:sldMk cId="4016053212" sldId="420"/>
            <ac:spMk id="3" creationId="{00000000-0000-0000-0000-000000000000}"/>
          </ac:spMkLst>
        </pc:spChg>
      </pc:sldChg>
      <pc:sldChg chg="modSp mod">
        <pc:chgData name="Rachel Tillman" userId="b209c65e-13ad-43e2-84f3-2b46b2307c48" providerId="ADAL" clId="{71917F26-C46B-4A44-83D5-9AAA99E57593}" dt="2023-09-12T15:50:41.974" v="695" actId="2711"/>
        <pc:sldMkLst>
          <pc:docMk/>
          <pc:sldMk cId="3739929439" sldId="421"/>
        </pc:sldMkLst>
        <pc:spChg chg="mod">
          <ac:chgData name="Rachel Tillman" userId="b209c65e-13ad-43e2-84f3-2b46b2307c48" providerId="ADAL" clId="{71917F26-C46B-4A44-83D5-9AAA99E57593}" dt="2023-09-12T15:41:33.708" v="657" actId="2711"/>
          <ac:spMkLst>
            <pc:docMk/>
            <pc:sldMk cId="3739929439" sldId="421"/>
            <ac:spMk id="2" creationId="{00000000-0000-0000-0000-000000000000}"/>
          </ac:spMkLst>
        </pc:spChg>
        <pc:spChg chg="mod">
          <ac:chgData name="Rachel Tillman" userId="b209c65e-13ad-43e2-84f3-2b46b2307c48" providerId="ADAL" clId="{71917F26-C46B-4A44-83D5-9AAA99E57593}" dt="2023-09-12T15:50:41.974" v="695" actId="2711"/>
          <ac:spMkLst>
            <pc:docMk/>
            <pc:sldMk cId="3739929439" sldId="421"/>
            <ac:spMk id="3" creationId="{00000000-0000-0000-0000-000000000000}"/>
          </ac:spMkLst>
        </pc:spChg>
      </pc:sldChg>
      <pc:sldChg chg="modSp mod">
        <pc:chgData name="Rachel Tillman" userId="b209c65e-13ad-43e2-84f3-2b46b2307c48" providerId="ADAL" clId="{71917F26-C46B-4A44-83D5-9AAA99E57593}" dt="2023-09-12T15:50:48.224" v="696" actId="2711"/>
        <pc:sldMkLst>
          <pc:docMk/>
          <pc:sldMk cId="4265177037" sldId="422"/>
        </pc:sldMkLst>
        <pc:spChg chg="mod">
          <ac:chgData name="Rachel Tillman" userId="b209c65e-13ad-43e2-84f3-2b46b2307c48" providerId="ADAL" clId="{71917F26-C46B-4A44-83D5-9AAA99E57593}" dt="2023-09-12T15:41:53.552" v="662" actId="20577"/>
          <ac:spMkLst>
            <pc:docMk/>
            <pc:sldMk cId="4265177037" sldId="422"/>
            <ac:spMk id="2" creationId="{A09AF62A-3947-16F1-9C1E-F7469856BF21}"/>
          </ac:spMkLst>
        </pc:spChg>
        <pc:spChg chg="mod">
          <ac:chgData name="Rachel Tillman" userId="b209c65e-13ad-43e2-84f3-2b46b2307c48" providerId="ADAL" clId="{71917F26-C46B-4A44-83D5-9AAA99E57593}" dt="2023-09-12T15:50:48.224" v="696" actId="2711"/>
          <ac:spMkLst>
            <pc:docMk/>
            <pc:sldMk cId="4265177037" sldId="422"/>
            <ac:spMk id="3" creationId="{22A9116E-4B78-2F7A-E489-C4FC92ED7727}"/>
          </ac:spMkLst>
        </pc:spChg>
      </pc:sldChg>
      <pc:sldChg chg="modSp mod">
        <pc:chgData name="Rachel Tillman" userId="b209c65e-13ad-43e2-84f3-2b46b2307c48" providerId="ADAL" clId="{71917F26-C46B-4A44-83D5-9AAA99E57593}" dt="2023-09-12T15:51:01.161" v="697" actId="2711"/>
        <pc:sldMkLst>
          <pc:docMk/>
          <pc:sldMk cId="308703621" sldId="423"/>
        </pc:sldMkLst>
        <pc:spChg chg="mod">
          <ac:chgData name="Rachel Tillman" userId="b209c65e-13ad-43e2-84f3-2b46b2307c48" providerId="ADAL" clId="{71917F26-C46B-4A44-83D5-9AAA99E57593}" dt="2023-09-12T15:42:40.686" v="667" actId="1076"/>
          <ac:spMkLst>
            <pc:docMk/>
            <pc:sldMk cId="308703621" sldId="423"/>
            <ac:spMk id="2" creationId="{00000000-0000-0000-0000-000000000000}"/>
          </ac:spMkLst>
        </pc:spChg>
        <pc:spChg chg="mod">
          <ac:chgData name="Rachel Tillman" userId="b209c65e-13ad-43e2-84f3-2b46b2307c48" providerId="ADAL" clId="{71917F26-C46B-4A44-83D5-9AAA99E57593}" dt="2023-09-12T15:51:01.161" v="697" actId="2711"/>
          <ac:spMkLst>
            <pc:docMk/>
            <pc:sldMk cId="308703621" sldId="423"/>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ourageous\Administration\Executive\CRR\Dissemination-Outreach\Remarks%20-%20PowerPoint%20Presentations\2023\Andy%20-%20Harkin%20Institute%20-%20September\For%20Caregiving%20Slide_updated%20figures.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oleObject" Target="file:///\\courageous\Administration\Executive\CRR\Dissemination-Outreach\Remarks%20-%20PowerPoint%20Presentations\2023\Andy%20-%20Harkin%20Institute%20-%20September\Output%208.15_check%20two%20figures_updated_clarifed_from%20Nilufer.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1" Type="http://schemas.openxmlformats.org/officeDocument/2006/relationships/oleObject" Target="file:///\\Volumes\Administration\Executive\CRR\Dissemination-Outreach\Remarks%20-%20PowerPoint%20Presentations\2023\Andy%20-%20Harkin%20Institute%20-%20September\Minimum%20benefit%20Figur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56036745406818E-2"/>
          <c:y val="2.636920384951881E-2"/>
          <c:w val="0.90443285214348201"/>
          <c:h val="0.88664666916635415"/>
        </c:manualLayout>
      </c:layout>
      <c:barChart>
        <c:barDir val="col"/>
        <c:grouping val="stacked"/>
        <c:varyColors val="0"/>
        <c:ser>
          <c:idx val="0"/>
          <c:order val="0"/>
          <c:tx>
            <c:strRef>
              <c:f>'Figure 1'!$B$28</c:f>
              <c:strCache>
                <c:ptCount val="1"/>
                <c:pt idx="0">
                  <c:v>Spousal benefits</c:v>
                </c:pt>
              </c:strCache>
            </c:strRef>
          </c:tx>
          <c:spPr>
            <a:solidFill>
              <a:srgbClr val="800000"/>
            </a:solidFill>
            <a:ln w="3175">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1'!$A$29:$A$32</c:f>
              <c:numCache>
                <c:formatCode>General</c:formatCode>
                <c:ptCount val="4"/>
                <c:pt idx="0">
                  <c:v>1960</c:v>
                </c:pt>
                <c:pt idx="1">
                  <c:v>1980</c:v>
                </c:pt>
                <c:pt idx="2">
                  <c:v>2000</c:v>
                </c:pt>
                <c:pt idx="3">
                  <c:v>2021</c:v>
                </c:pt>
              </c:numCache>
            </c:numRef>
          </c:cat>
          <c:val>
            <c:numRef>
              <c:f>'Figure 1'!$B$29:$B$32</c:f>
              <c:numCache>
                <c:formatCode>0%</c:formatCode>
                <c:ptCount val="4"/>
                <c:pt idx="0">
                  <c:v>0.11656659016030273</c:v>
                </c:pt>
                <c:pt idx="1">
                  <c:v>6.6173555581891988E-2</c:v>
                </c:pt>
                <c:pt idx="2">
                  <c:v>4.2227644685971261E-2</c:v>
                </c:pt>
                <c:pt idx="3">
                  <c:v>0.02</c:v>
                </c:pt>
              </c:numCache>
            </c:numRef>
          </c:val>
          <c:extLst>
            <c:ext xmlns:c16="http://schemas.microsoft.com/office/drawing/2014/chart" uri="{C3380CC4-5D6E-409C-BE32-E72D297353CC}">
              <c16:uniqueId val="{00000000-BC3E-42C2-8D0A-36A6FB1BAE8F}"/>
            </c:ext>
          </c:extLst>
        </c:ser>
        <c:ser>
          <c:idx val="1"/>
          <c:order val="1"/>
          <c:tx>
            <c:strRef>
              <c:f>'Figure 1'!$C$28</c:f>
              <c:strCache>
                <c:ptCount val="1"/>
                <c:pt idx="0">
                  <c:v>Widow benefits </c:v>
                </c:pt>
              </c:strCache>
            </c:strRef>
          </c:tx>
          <c:spPr>
            <a:solidFill>
              <a:srgbClr val="BFBFBF"/>
            </a:solidFill>
            <a:ln w="3175">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1'!$A$29:$A$32</c:f>
              <c:numCache>
                <c:formatCode>General</c:formatCode>
                <c:ptCount val="4"/>
                <c:pt idx="0">
                  <c:v>1960</c:v>
                </c:pt>
                <c:pt idx="1">
                  <c:v>1980</c:v>
                </c:pt>
                <c:pt idx="2">
                  <c:v>2000</c:v>
                </c:pt>
                <c:pt idx="3">
                  <c:v>2021</c:v>
                </c:pt>
              </c:numCache>
            </c:numRef>
          </c:cat>
          <c:val>
            <c:numRef>
              <c:f>'Figure 1'!$C$29:$C$32</c:f>
              <c:numCache>
                <c:formatCode>0%</c:formatCode>
                <c:ptCount val="4"/>
                <c:pt idx="0">
                  <c:v>0.11470029855513739</c:v>
                </c:pt>
                <c:pt idx="1">
                  <c:v>0.15788338689700207</c:v>
                </c:pt>
                <c:pt idx="2">
                  <c:v>0.13393082672010581</c:v>
                </c:pt>
                <c:pt idx="3">
                  <c:v>7.0000000000000007E-2</c:v>
                </c:pt>
              </c:numCache>
            </c:numRef>
          </c:val>
          <c:extLst>
            <c:ext xmlns:c16="http://schemas.microsoft.com/office/drawing/2014/chart" uri="{C3380CC4-5D6E-409C-BE32-E72D297353CC}">
              <c16:uniqueId val="{00000001-BC3E-42C2-8D0A-36A6FB1BAE8F}"/>
            </c:ext>
          </c:extLst>
        </c:ser>
        <c:dLbls>
          <c:dLblPos val="ctr"/>
          <c:showLegendKey val="0"/>
          <c:showVal val="1"/>
          <c:showCatName val="0"/>
          <c:showSerName val="0"/>
          <c:showPercent val="0"/>
          <c:showBubbleSize val="0"/>
        </c:dLbls>
        <c:gapWidth val="150"/>
        <c:overlap val="100"/>
        <c:axId val="299944304"/>
        <c:axId val="110860272"/>
      </c:barChart>
      <c:catAx>
        <c:axId val="299944304"/>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0860272"/>
        <c:crosses val="autoZero"/>
        <c:auto val="1"/>
        <c:lblAlgn val="ctr"/>
        <c:lblOffset val="100"/>
        <c:noMultiLvlLbl val="0"/>
      </c:catAx>
      <c:valAx>
        <c:axId val="110860272"/>
        <c:scaling>
          <c:orientation val="minMax"/>
          <c:max val="0.30000000000000004"/>
        </c:scaling>
        <c:delete val="0"/>
        <c:axPos val="l"/>
        <c:majorGridlines>
          <c:spPr>
            <a:ln w="3175" cap="flat" cmpd="sng" algn="ctr">
              <a:solidFill>
                <a:schemeClr val="bg1">
                  <a:lumMod val="50000"/>
                </a:schemeClr>
              </a:solidFill>
              <a:round/>
            </a:ln>
            <a:effectLst/>
          </c:spPr>
        </c:majorGridlines>
        <c:numFmt formatCode="0%" sourceLinked="1"/>
        <c:majorTickMark val="out"/>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9944304"/>
        <c:crosses val="autoZero"/>
        <c:crossBetween val="between"/>
        <c:majorUnit val="0.1"/>
      </c:valAx>
      <c:spPr>
        <a:noFill/>
        <a:ln>
          <a:noFill/>
        </a:ln>
        <a:effectLst/>
      </c:spPr>
    </c:plotArea>
    <c:legend>
      <c:legendPos val="b"/>
      <c:layout>
        <c:manualLayout>
          <c:xMode val="edge"/>
          <c:yMode val="edge"/>
          <c:x val="0.66017038495188096"/>
          <c:y val="9.1865391826021742E-2"/>
          <c:w val="0.33521456692913387"/>
          <c:h val="0.12638857642794649"/>
        </c:manualLayout>
      </c:layout>
      <c:overlay val="0"/>
      <c:spPr>
        <a:noFill/>
        <a:ln w="3175">
          <a:solidFill>
            <a:schemeClr val="bg1">
              <a:lumMod val="50000"/>
            </a:schemeClr>
          </a:solid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3200" b="1" dirty="0">
                <a:solidFill>
                  <a:srgbClr val="253271"/>
                </a:solidFill>
                <a:latin typeface="HelveticaNeueLT Std Cn" panose="020B0706030502030204" pitchFamily="34" charset="0"/>
              </a:rPr>
              <a:t>Even College Educated</a:t>
            </a:r>
            <a:r>
              <a:rPr lang="en-US" sz="3200" b="1" baseline="0" dirty="0">
                <a:solidFill>
                  <a:srgbClr val="253271"/>
                </a:solidFill>
                <a:latin typeface="HelveticaNeueLT Std Cn" panose="020B0706030502030204" pitchFamily="34" charset="0"/>
              </a:rPr>
              <a:t> Near Retirees Have No Savings </a:t>
            </a:r>
          </a:p>
          <a:p>
            <a:pPr>
              <a:defRPr sz="1800"/>
            </a:pPr>
            <a:r>
              <a:rPr lang="en-US" sz="1800" baseline="0" dirty="0">
                <a:solidFill>
                  <a:srgbClr val="253271"/>
                </a:solidFill>
                <a:latin typeface="HelveticaNeueLT Std Cn" panose="020B0706030502030204" pitchFamily="34" charset="0"/>
              </a:rPr>
              <a:t> </a:t>
            </a:r>
            <a:r>
              <a:rPr lang="en-US" sz="1800" baseline="0" dirty="0">
                <a:solidFill>
                  <a:srgbClr val="253271"/>
                </a:solidFill>
                <a:latin typeface="HelveticaNeueLT Std Lt Cn" panose="020B0406020202030204" pitchFamily="34" charset="0"/>
              </a:rPr>
              <a:t>https://www.epi.org/publication/chapter-2-retirement/#2J</a:t>
            </a:r>
            <a:endParaRPr lang="en-US" sz="1800" dirty="0">
              <a:solidFill>
                <a:srgbClr val="253271"/>
              </a:solidFill>
              <a:latin typeface="HelveticaNeueLT Std Lt Cn" panose="020B0406020202030204"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Sheet1!$A$6</c:f>
              <c:strCache>
                <c:ptCount val="1"/>
                <c:pt idx="0">
                  <c:v>No college degree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Sheet1!$B$5:$C$5</c:f>
              <c:strCache>
                <c:ptCount val="2"/>
                <c:pt idx="0">
                  <c:v>Have Retirement Accounts</c:v>
                </c:pt>
                <c:pt idx="1">
                  <c:v>Do Not Have Retirement Accounts </c:v>
                </c:pt>
              </c:strCache>
            </c:strRef>
          </c:cat>
          <c:val>
            <c:numRef>
              <c:f>Sheet1!$B$6:$C$6</c:f>
              <c:numCache>
                <c:formatCode>0.00%</c:formatCode>
                <c:ptCount val="2"/>
                <c:pt idx="0">
                  <c:v>0.439</c:v>
                </c:pt>
                <c:pt idx="1">
                  <c:v>0.56100000000000005</c:v>
                </c:pt>
              </c:numCache>
            </c:numRef>
          </c:val>
          <c:extLst>
            <c:ext xmlns:c16="http://schemas.microsoft.com/office/drawing/2014/chart" uri="{C3380CC4-5D6E-409C-BE32-E72D297353CC}">
              <c16:uniqueId val="{00000000-20F1-4A4D-8013-F1E1FE763000}"/>
            </c:ext>
          </c:extLst>
        </c:ser>
        <c:ser>
          <c:idx val="1"/>
          <c:order val="1"/>
          <c:tx>
            <c:strRef>
              <c:f>Sheet1!$A$7</c:f>
              <c:strCache>
                <c:ptCount val="1"/>
                <c:pt idx="0">
                  <c:v>Bachelor’s degree or more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Sheet1!$B$5:$C$5</c:f>
              <c:strCache>
                <c:ptCount val="2"/>
                <c:pt idx="0">
                  <c:v>Have Retirement Accounts</c:v>
                </c:pt>
                <c:pt idx="1">
                  <c:v>Do Not Have Retirement Accounts </c:v>
                </c:pt>
              </c:strCache>
            </c:strRef>
          </c:cat>
          <c:val>
            <c:numRef>
              <c:f>Sheet1!$B$7:$C$7</c:f>
              <c:numCache>
                <c:formatCode>0.00%</c:formatCode>
                <c:ptCount val="2"/>
                <c:pt idx="0">
                  <c:v>0.755</c:v>
                </c:pt>
                <c:pt idx="1">
                  <c:v>0.245</c:v>
                </c:pt>
              </c:numCache>
            </c:numRef>
          </c:val>
          <c:extLst>
            <c:ext xmlns:c16="http://schemas.microsoft.com/office/drawing/2014/chart" uri="{C3380CC4-5D6E-409C-BE32-E72D297353CC}">
              <c16:uniqueId val="{00000001-20F1-4A4D-8013-F1E1FE763000}"/>
            </c:ext>
          </c:extLst>
        </c:ser>
        <c:dLbls>
          <c:dLblPos val="outEnd"/>
          <c:showLegendKey val="0"/>
          <c:showVal val="1"/>
          <c:showCatName val="0"/>
          <c:showSerName val="0"/>
          <c:showPercent val="0"/>
          <c:showBubbleSize val="0"/>
        </c:dLbls>
        <c:gapWidth val="182"/>
        <c:axId val="1528944303"/>
        <c:axId val="1098171551"/>
      </c:barChart>
      <c:catAx>
        <c:axId val="15289443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98171551"/>
        <c:crosses val="autoZero"/>
        <c:auto val="1"/>
        <c:lblAlgn val="ctr"/>
        <c:lblOffset val="100"/>
        <c:noMultiLvlLbl val="0"/>
      </c:catAx>
      <c:valAx>
        <c:axId val="1098171551"/>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94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0">
                <a:solidFill>
                  <a:srgbClr val="515151"/>
                </a:solidFill>
                <a:latin typeface="+mj-lt"/>
              </a:defRPr>
            </a:pPr>
            <a:r>
              <a:rPr lang="en-US" sz="1800" b="0" dirty="0">
                <a:solidFill>
                  <a:srgbClr val="515151"/>
                </a:solidFill>
                <a:latin typeface="HelveticaNeueLT Std Cn" panose="020B0706030502030204" pitchFamily="34" charset="0"/>
                <a:cs typeface="Arial" panose="020B0604020202020204" pitchFamily="34" charset="0"/>
              </a:rPr>
              <a:t>How confident are you that the Social Security system will continue to provide benefits of at least equal value to the benefits received by retirees today? </a:t>
            </a:r>
          </a:p>
        </c:rich>
      </c:tx>
      <c:layout>
        <c:manualLayout>
          <c:xMode val="edge"/>
          <c:yMode val="edge"/>
          <c:x val="0.12613251058192285"/>
          <c:y val="5.0699259981464379E-2"/>
        </c:manualLayout>
      </c:layout>
      <c:overlay val="0"/>
    </c:title>
    <c:autoTitleDeleted val="0"/>
    <c:plotArea>
      <c:layout>
        <c:manualLayout>
          <c:layoutTarget val="inner"/>
          <c:xMode val="edge"/>
          <c:yMode val="edge"/>
          <c:x val="5.1616435876549911E-2"/>
          <c:y val="2.9032312367102325E-2"/>
          <c:w val="0.90144515340754816"/>
          <c:h val="0.84732087739619355"/>
        </c:manualLayout>
      </c:layout>
      <c:lineChart>
        <c:grouping val="standard"/>
        <c:varyColors val="0"/>
        <c:ser>
          <c:idx val="0"/>
          <c:order val="0"/>
          <c:tx>
            <c:strRef>
              <c:f>Sheet1!$B$1</c:f>
              <c:strCache>
                <c:ptCount val="1"/>
                <c:pt idx="0">
                  <c:v>Very confident</c:v>
                </c:pt>
              </c:strCache>
            </c:strRef>
          </c:tx>
          <c:spPr>
            <a:ln w="22225">
              <a:solidFill>
                <a:srgbClr val="104D94"/>
              </a:solidFill>
              <a:prstDash val="solid"/>
            </a:ln>
          </c:spPr>
          <c:marker>
            <c:symbol val="none"/>
          </c:marker>
          <c:dPt>
            <c:idx val="4"/>
            <c:bubble3D val="0"/>
            <c:extLst>
              <c:ext xmlns:c16="http://schemas.microsoft.com/office/drawing/2014/chart" uri="{C3380CC4-5D6E-409C-BE32-E72D297353CC}">
                <c16:uniqueId val="{00000000-C9E4-4F14-844B-2D940BA562D1}"/>
              </c:ext>
            </c:extLst>
          </c:dPt>
          <c:dLbls>
            <c:spPr>
              <a:noFill/>
              <a:ln>
                <a:noFill/>
              </a:ln>
              <a:effectLst/>
            </c:spPr>
            <c:txPr>
              <a:bodyPr wrap="square" lIns="38100" tIns="19050" rIns="38100" bIns="19050" anchor="ctr">
                <a:spAutoFit/>
              </a:bodyPr>
              <a:lstStyle/>
              <a:p>
                <a:pPr>
                  <a:defRPr sz="1800" b="1">
                    <a:solidFill>
                      <a:srgbClr val="104D94"/>
                    </a:solidFill>
                    <a:latin typeface="+mn-lt"/>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Sheet1!$A$2:$A$33</c:f>
              <c:numCache>
                <c:formatCode>General</c:formatCode>
                <c:ptCount val="16"/>
                <c:pt idx="0">
                  <c:v>1992</c:v>
                </c:pt>
                <c:pt idx="1">
                  <c:v>1994</c:v>
                </c:pt>
                <c:pt idx="2">
                  <c:v>1999</c:v>
                </c:pt>
                <c:pt idx="3">
                  <c:v>2001</c:v>
                </c:pt>
                <c:pt idx="4">
                  <c:v>2004</c:v>
                </c:pt>
                <c:pt idx="5">
                  <c:v>2009</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Sheet1!$B$2:$B$33</c:f>
              <c:numCache>
                <c:formatCode>0%</c:formatCode>
                <c:ptCount val="16"/>
                <c:pt idx="0">
                  <c:v>0.03</c:v>
                </c:pt>
                <c:pt idx="1">
                  <c:v>0.04</c:v>
                </c:pt>
                <c:pt idx="2">
                  <c:v>7.0000000000000007E-2</c:v>
                </c:pt>
                <c:pt idx="3">
                  <c:v>0.08</c:v>
                </c:pt>
                <c:pt idx="4">
                  <c:v>7.0000000000000007E-2</c:v>
                </c:pt>
                <c:pt idx="5">
                  <c:v>0.06</c:v>
                </c:pt>
                <c:pt idx="6">
                  <c:v>0.08</c:v>
                </c:pt>
                <c:pt idx="7">
                  <c:v>0.09</c:v>
                </c:pt>
                <c:pt idx="8">
                  <c:v>0.1</c:v>
                </c:pt>
                <c:pt idx="9">
                  <c:v>0.06</c:v>
                </c:pt>
                <c:pt idx="10">
                  <c:v>0.04</c:v>
                </c:pt>
                <c:pt idx="11">
                  <c:v>0.11</c:v>
                </c:pt>
                <c:pt idx="12">
                  <c:v>0.11</c:v>
                </c:pt>
                <c:pt idx="13">
                  <c:v>0.17</c:v>
                </c:pt>
                <c:pt idx="14">
                  <c:v>0.14000000000000001</c:v>
                </c:pt>
                <c:pt idx="15">
                  <c:v>0.12</c:v>
                </c:pt>
              </c:numCache>
            </c:numRef>
          </c:val>
          <c:smooth val="0"/>
          <c:extLst>
            <c:ext xmlns:c16="http://schemas.microsoft.com/office/drawing/2014/chart" uri="{C3380CC4-5D6E-409C-BE32-E72D297353CC}">
              <c16:uniqueId val="{00000001-C9E4-4F14-844B-2D940BA562D1}"/>
            </c:ext>
          </c:extLst>
        </c:ser>
        <c:dLbls>
          <c:showLegendKey val="0"/>
          <c:showVal val="0"/>
          <c:showCatName val="0"/>
          <c:showSerName val="0"/>
          <c:showPercent val="0"/>
          <c:showBubbleSize val="0"/>
        </c:dLbls>
        <c:smooth val="0"/>
        <c:axId val="128116608"/>
        <c:axId val="128118144"/>
      </c:lineChart>
      <c:catAx>
        <c:axId val="128116608"/>
        <c:scaling>
          <c:orientation val="minMax"/>
        </c:scaling>
        <c:delete val="0"/>
        <c:axPos val="b"/>
        <c:numFmt formatCode="General" sourceLinked="1"/>
        <c:majorTickMark val="out"/>
        <c:minorTickMark val="none"/>
        <c:tickLblPos val="nextTo"/>
        <c:spPr>
          <a:ln>
            <a:noFill/>
          </a:ln>
        </c:spPr>
        <c:txPr>
          <a:bodyPr/>
          <a:lstStyle/>
          <a:p>
            <a:pPr>
              <a:defRPr sz="1400" b="1">
                <a:solidFill>
                  <a:schemeClr val="accent5"/>
                </a:solidFill>
                <a:latin typeface="+mj-lt"/>
                <a:cs typeface="Arial" panose="020B0604020202020204" pitchFamily="34" charset="0"/>
              </a:defRPr>
            </a:pPr>
            <a:endParaRPr lang="en-US"/>
          </a:p>
        </c:txPr>
        <c:crossAx val="128118144"/>
        <c:crosses val="autoZero"/>
        <c:auto val="1"/>
        <c:lblAlgn val="ctr"/>
        <c:lblOffset val="100"/>
        <c:noMultiLvlLbl val="0"/>
      </c:catAx>
      <c:valAx>
        <c:axId val="128118144"/>
        <c:scaling>
          <c:orientation val="minMax"/>
          <c:max val="0.70000000000000007"/>
          <c:min val="0"/>
        </c:scaling>
        <c:delete val="1"/>
        <c:axPos val="l"/>
        <c:numFmt formatCode="0%" sourceLinked="1"/>
        <c:majorTickMark val="out"/>
        <c:minorTickMark val="none"/>
        <c:tickLblPos val="nextTo"/>
        <c:crossAx val="128116608"/>
        <c:crosses val="autoZero"/>
        <c:crossBetween val="between"/>
      </c:valAx>
      <c:spPr>
        <a:solidFill>
          <a:srgbClr val="FFFFFF"/>
        </a:solidFill>
        <a:ln w="57150">
          <a:noFill/>
        </a:ln>
      </c:spPr>
    </c:plotArea>
    <c:legend>
      <c:legendPos val="t"/>
      <c:layout>
        <c:manualLayout>
          <c:xMode val="edge"/>
          <c:yMode val="edge"/>
          <c:x val="0.40831001930155059"/>
          <c:y val="0.51527459966106404"/>
          <c:w val="0.18283399663938643"/>
          <c:h val="6.5932697538321691E-2"/>
        </c:manualLayout>
      </c:layout>
      <c:overlay val="0"/>
      <c:txPr>
        <a:bodyPr/>
        <a:lstStyle/>
        <a:p>
          <a:pPr>
            <a:defRPr sz="1600" i="0">
              <a:solidFill>
                <a:schemeClr val="accent2"/>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80567706814425"/>
          <c:y val="2.636920384951881E-2"/>
          <c:w val="0.86819432293185572"/>
          <c:h val="0.88664666916635415"/>
        </c:manualLayout>
      </c:layout>
      <c:barChart>
        <c:barDir val="col"/>
        <c:grouping val="clustered"/>
        <c:varyColors val="0"/>
        <c:ser>
          <c:idx val="0"/>
          <c:order val="0"/>
          <c:spPr>
            <a:solidFill>
              <a:srgbClr val="800000"/>
            </a:solidFill>
            <a:ln w="3175">
              <a:solidFill>
                <a:sysClr val="windowText" lastClr="000000">
                  <a:alpha val="19671"/>
                </a:sysClr>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 (corrected)'!$A$23:$A$24</c:f>
              <c:strCache>
                <c:ptCount val="2"/>
                <c:pt idx="0">
                  <c:v>Men</c:v>
                </c:pt>
                <c:pt idx="1">
                  <c:v>Women</c:v>
                </c:pt>
              </c:strCache>
            </c:strRef>
          </c:cat>
          <c:val>
            <c:numRef>
              <c:f>'Figure 2 (corrected)'!$B$23:$B$24</c:f>
              <c:numCache>
                <c:formatCode>0.0%</c:formatCode>
                <c:ptCount val="2"/>
                <c:pt idx="0">
                  <c:v>7.0599999999999996E-2</c:v>
                </c:pt>
                <c:pt idx="1">
                  <c:v>0.1666</c:v>
                </c:pt>
              </c:numCache>
            </c:numRef>
          </c:val>
          <c:extLst>
            <c:ext xmlns:c16="http://schemas.microsoft.com/office/drawing/2014/chart" uri="{C3380CC4-5D6E-409C-BE32-E72D297353CC}">
              <c16:uniqueId val="{00000000-67EC-44CF-B44F-D9ABF7941865}"/>
            </c:ext>
          </c:extLst>
        </c:ser>
        <c:dLbls>
          <c:dLblPos val="outEnd"/>
          <c:showLegendKey val="0"/>
          <c:showVal val="1"/>
          <c:showCatName val="0"/>
          <c:showSerName val="0"/>
          <c:showPercent val="0"/>
          <c:showBubbleSize val="0"/>
        </c:dLbls>
        <c:gapWidth val="327"/>
        <c:overlap val="-21"/>
        <c:axId val="329014120"/>
        <c:axId val="329014448"/>
      </c:barChart>
      <c:catAx>
        <c:axId val="329014120"/>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29014448"/>
        <c:crosses val="autoZero"/>
        <c:auto val="1"/>
        <c:lblAlgn val="ctr"/>
        <c:lblOffset val="100"/>
        <c:noMultiLvlLbl val="0"/>
      </c:catAx>
      <c:valAx>
        <c:axId val="329014448"/>
        <c:scaling>
          <c:orientation val="minMax"/>
          <c:max val="0.2"/>
        </c:scaling>
        <c:delete val="0"/>
        <c:axPos val="l"/>
        <c:majorGridlines>
          <c:spPr>
            <a:ln w="3175" cap="flat" cmpd="sng" algn="ctr">
              <a:solidFill>
                <a:schemeClr val="bg1">
                  <a:lumMod val="50000"/>
                </a:schemeClr>
              </a:solidFill>
              <a:round/>
            </a:ln>
            <a:effectLst/>
          </c:spPr>
        </c:majorGridlines>
        <c:numFmt formatCode="0%" sourceLinked="0"/>
        <c:majorTickMark val="out"/>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2901412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51399825021872"/>
          <c:y val="4.621047369078865E-2"/>
          <c:w val="0.8492314085739282"/>
          <c:h val="0.8469641294838145"/>
        </c:manualLayout>
      </c:layout>
      <c:lineChart>
        <c:grouping val="standard"/>
        <c:varyColors val="0"/>
        <c:ser>
          <c:idx val="0"/>
          <c:order val="0"/>
          <c:spPr>
            <a:ln>
              <a:solidFill>
                <a:srgbClr val="800000"/>
              </a:solidFill>
            </a:ln>
          </c:spPr>
          <c:marker>
            <c:symbol val="none"/>
          </c:marker>
          <c:cat>
            <c:numRef>
              <c:f>'Figure 3'!$A$28:$A$89</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'Figure 3'!$B$28:$B$89</c:f>
              <c:numCache>
                <c:formatCode>0.0</c:formatCode>
                <c:ptCount val="62"/>
                <c:pt idx="0">
                  <c:v>5.3</c:v>
                </c:pt>
                <c:pt idx="1">
                  <c:v>5.6</c:v>
                </c:pt>
                <c:pt idx="2">
                  <c:v>5.9</c:v>
                </c:pt>
                <c:pt idx="3">
                  <c:v>6.3</c:v>
                </c:pt>
                <c:pt idx="4">
                  <c:v>6.9</c:v>
                </c:pt>
                <c:pt idx="5">
                  <c:v>7.7</c:v>
                </c:pt>
                <c:pt idx="6">
                  <c:v>8.4</c:v>
                </c:pt>
                <c:pt idx="7">
                  <c:v>9</c:v>
                </c:pt>
                <c:pt idx="8">
                  <c:v>9.6999999999999993</c:v>
                </c:pt>
                <c:pt idx="9">
                  <c:v>10</c:v>
                </c:pt>
                <c:pt idx="10">
                  <c:v>10.7</c:v>
                </c:pt>
                <c:pt idx="11">
                  <c:v>11.3</c:v>
                </c:pt>
                <c:pt idx="12">
                  <c:v>12.4</c:v>
                </c:pt>
                <c:pt idx="13">
                  <c:v>13</c:v>
                </c:pt>
                <c:pt idx="14">
                  <c:v>13.2</c:v>
                </c:pt>
                <c:pt idx="15">
                  <c:v>14.3</c:v>
                </c:pt>
                <c:pt idx="16">
                  <c:v>14.8</c:v>
                </c:pt>
                <c:pt idx="17">
                  <c:v>15.5</c:v>
                </c:pt>
                <c:pt idx="18">
                  <c:v>16.3</c:v>
                </c:pt>
                <c:pt idx="19">
                  <c:v>17.100000000000001</c:v>
                </c:pt>
                <c:pt idx="20">
                  <c:v>18.399999999999999</c:v>
                </c:pt>
                <c:pt idx="21">
                  <c:v>18.899999999999999</c:v>
                </c:pt>
                <c:pt idx="22">
                  <c:v>19.399999999999999</c:v>
                </c:pt>
                <c:pt idx="23">
                  <c:v>20.3</c:v>
                </c:pt>
                <c:pt idx="24">
                  <c:v>21</c:v>
                </c:pt>
                <c:pt idx="25">
                  <c:v>22</c:v>
                </c:pt>
                <c:pt idx="26">
                  <c:v>23.4</c:v>
                </c:pt>
                <c:pt idx="27">
                  <c:v>24.5</c:v>
                </c:pt>
                <c:pt idx="28">
                  <c:v>25.7</c:v>
                </c:pt>
                <c:pt idx="29">
                  <c:v>27.1</c:v>
                </c:pt>
                <c:pt idx="30">
                  <c:v>28</c:v>
                </c:pt>
                <c:pt idx="31">
                  <c:v>29.5</c:v>
                </c:pt>
                <c:pt idx="32">
                  <c:v>30.1</c:v>
                </c:pt>
                <c:pt idx="33">
                  <c:v>31</c:v>
                </c:pt>
                <c:pt idx="34">
                  <c:v>32.6</c:v>
                </c:pt>
                <c:pt idx="35">
                  <c:v>32.200000000000003</c:v>
                </c:pt>
                <c:pt idx="36">
                  <c:v>32.4</c:v>
                </c:pt>
                <c:pt idx="37">
                  <c:v>32.4</c:v>
                </c:pt>
                <c:pt idx="38">
                  <c:v>32.799999999999997</c:v>
                </c:pt>
                <c:pt idx="39">
                  <c:v>33</c:v>
                </c:pt>
                <c:pt idx="40">
                  <c:v>33.200000000000003</c:v>
                </c:pt>
                <c:pt idx="41">
                  <c:v>33.5</c:v>
                </c:pt>
                <c:pt idx="42">
                  <c:v>34</c:v>
                </c:pt>
                <c:pt idx="43">
                  <c:v>34.6</c:v>
                </c:pt>
                <c:pt idx="44">
                  <c:v>35.799999999999997</c:v>
                </c:pt>
                <c:pt idx="45">
                  <c:v>36.9</c:v>
                </c:pt>
                <c:pt idx="46">
                  <c:v>38.5</c:v>
                </c:pt>
                <c:pt idx="47">
                  <c:v>39.700000000000003</c:v>
                </c:pt>
                <c:pt idx="48">
                  <c:v>40.6</c:v>
                </c:pt>
                <c:pt idx="49">
                  <c:v>41</c:v>
                </c:pt>
                <c:pt idx="50">
                  <c:v>40.799999999999997</c:v>
                </c:pt>
                <c:pt idx="51">
                  <c:v>40.700000000000003</c:v>
                </c:pt>
                <c:pt idx="52">
                  <c:v>40.700000000000003</c:v>
                </c:pt>
                <c:pt idx="53">
                  <c:v>40.6</c:v>
                </c:pt>
                <c:pt idx="54">
                  <c:v>40.200000000000003</c:v>
                </c:pt>
                <c:pt idx="55">
                  <c:v>40</c:v>
                </c:pt>
                <c:pt idx="56" formatCode="General">
                  <c:v>39.799999999999997</c:v>
                </c:pt>
                <c:pt idx="57" formatCode="General">
                  <c:v>39.799999999999997</c:v>
                </c:pt>
                <c:pt idx="58" formatCode="General">
                  <c:v>39.6</c:v>
                </c:pt>
                <c:pt idx="59" formatCode="General">
                  <c:v>40</c:v>
                </c:pt>
                <c:pt idx="60" formatCode="General">
                  <c:v>40.5</c:v>
                </c:pt>
                <c:pt idx="61" formatCode="General">
                  <c:v>40</c:v>
                </c:pt>
              </c:numCache>
            </c:numRef>
          </c:val>
          <c:smooth val="0"/>
          <c:extLst>
            <c:ext xmlns:c16="http://schemas.microsoft.com/office/drawing/2014/chart" uri="{C3380CC4-5D6E-409C-BE32-E72D297353CC}">
              <c16:uniqueId val="{00000000-273B-4842-BAB0-B33F89E4881B}"/>
            </c:ext>
          </c:extLst>
        </c:ser>
        <c:dLbls>
          <c:showLegendKey val="0"/>
          <c:showVal val="0"/>
          <c:showCatName val="0"/>
          <c:showSerName val="0"/>
          <c:showPercent val="0"/>
          <c:showBubbleSize val="0"/>
        </c:dLbls>
        <c:smooth val="0"/>
        <c:axId val="653985792"/>
        <c:axId val="153162816"/>
      </c:lineChart>
      <c:catAx>
        <c:axId val="653985792"/>
        <c:scaling>
          <c:orientation val="minMax"/>
        </c:scaling>
        <c:delete val="0"/>
        <c:axPos val="b"/>
        <c:numFmt formatCode="General" sourceLinked="1"/>
        <c:majorTickMark val="out"/>
        <c:minorTickMark val="none"/>
        <c:tickLblPos val="nextTo"/>
        <c:spPr>
          <a:ln w="3175">
            <a:solidFill>
              <a:schemeClr val="bg1">
                <a:lumMod val="50000"/>
              </a:schemeClr>
            </a:solidFill>
          </a:ln>
        </c:spPr>
        <c:crossAx val="153162816"/>
        <c:crosses val="autoZero"/>
        <c:auto val="1"/>
        <c:lblAlgn val="ctr"/>
        <c:lblOffset val="100"/>
        <c:tickLblSkip val="10"/>
        <c:tickMarkSkip val="10"/>
        <c:noMultiLvlLbl val="0"/>
      </c:catAx>
      <c:valAx>
        <c:axId val="153162816"/>
        <c:scaling>
          <c:orientation val="minMax"/>
        </c:scaling>
        <c:delete val="0"/>
        <c:axPos val="l"/>
        <c:majorGridlines>
          <c:spPr>
            <a:ln w="3175">
              <a:solidFill>
                <a:schemeClr val="bg1">
                  <a:lumMod val="50000"/>
                </a:schemeClr>
              </a:solidFill>
            </a:ln>
          </c:spPr>
        </c:majorGridlines>
        <c:numFmt formatCode="0%" sourceLinked="0"/>
        <c:majorTickMark val="out"/>
        <c:minorTickMark val="none"/>
        <c:tickLblPos val="nextTo"/>
        <c:spPr>
          <a:ln w="3175">
            <a:solidFill>
              <a:schemeClr val="bg1">
                <a:lumMod val="50000"/>
              </a:schemeClr>
            </a:solidFill>
          </a:ln>
        </c:spPr>
        <c:crossAx val="653985792"/>
        <c:crosses val="autoZero"/>
        <c:crossBetween val="between"/>
        <c:majorUnit val="10"/>
        <c:dispUnits>
          <c:builtInUnit val="hundreds"/>
        </c:dispUnits>
      </c:valAx>
    </c:plotArea>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58131622436084"/>
          <c:y val="3.0753968253968252E-2"/>
          <c:w val="0.87941868377563914"/>
          <c:h val="0.80727440319960009"/>
        </c:manualLayout>
      </c:layout>
      <c:barChart>
        <c:barDir val="col"/>
        <c:grouping val="clustered"/>
        <c:varyColors val="0"/>
        <c:ser>
          <c:idx val="0"/>
          <c:order val="0"/>
          <c:tx>
            <c:strRef>
              <c:f>'Widow Figure 1'!$B$2</c:f>
              <c:strCache>
                <c:ptCount val="1"/>
                <c:pt idx="0">
                  <c:v>Poverty Rates</c:v>
                </c:pt>
              </c:strCache>
            </c:strRef>
          </c:tx>
          <c:spPr>
            <a:solidFill>
              <a:srgbClr val="800000"/>
            </a:solidFill>
            <a:ln w="3175">
              <a:solidFill>
                <a:schemeClr val="tx1"/>
              </a:solidFill>
            </a:ln>
            <a:effectLst/>
          </c:spPr>
          <c:invertIfNegative val="0"/>
          <c:dLbls>
            <c:dLbl>
              <c:idx val="1"/>
              <c:layout>
                <c:manualLayout>
                  <c:x val="-5.658370848008886E-17"/>
                  <c:y val="3.769841269841269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3012345679012347"/>
                      <c:h val="0.10912698412698413"/>
                    </c:manualLayout>
                  </c15:layout>
                </c:ext>
                <c:ext xmlns:c16="http://schemas.microsoft.com/office/drawing/2014/chart" uri="{C3380CC4-5D6E-409C-BE32-E72D297353CC}">
                  <c16:uniqueId val="{00000000-9549-4FF9-8382-68DE1A08BE74}"/>
                </c:ext>
              </c:extLst>
            </c:dLbl>
            <c:dLbl>
              <c:idx val="2"/>
              <c:layout>
                <c:manualLayout>
                  <c:x val="0"/>
                  <c:y val="1.19047619047618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43-E542-8F12-018E8C4FC827}"/>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'Widow Figure 1'!$A$3:$A$6</c:f>
              <c:strCache>
                <c:ptCount val="4"/>
                <c:pt idx="0">
                  <c:v>Married</c:v>
                </c:pt>
                <c:pt idx="1">
                  <c:v>Widowed</c:v>
                </c:pt>
                <c:pt idx="2">
                  <c:v>Separated/ divorced</c:v>
                </c:pt>
                <c:pt idx="3">
                  <c:v>Never married</c:v>
                </c:pt>
              </c:strCache>
            </c:strRef>
          </c:cat>
          <c:val>
            <c:numRef>
              <c:f>'Widow Figure 1'!$B$3:$B$6</c:f>
              <c:numCache>
                <c:formatCode>0.0%</c:formatCode>
                <c:ptCount val="4"/>
                <c:pt idx="0">
                  <c:v>6.3838099999999995E-2</c:v>
                </c:pt>
                <c:pt idx="1">
                  <c:v>0.1545272</c:v>
                </c:pt>
                <c:pt idx="2">
                  <c:v>0.17869409999999999</c:v>
                </c:pt>
                <c:pt idx="3">
                  <c:v>0.19382279999999999</c:v>
                </c:pt>
              </c:numCache>
            </c:numRef>
          </c:val>
          <c:extLst>
            <c:ext xmlns:c16="http://schemas.microsoft.com/office/drawing/2014/chart" uri="{C3380CC4-5D6E-409C-BE32-E72D297353CC}">
              <c16:uniqueId val="{00000001-9549-4FF9-8382-68DE1A08BE74}"/>
            </c:ext>
          </c:extLst>
        </c:ser>
        <c:dLbls>
          <c:dLblPos val="outEnd"/>
          <c:showLegendKey val="0"/>
          <c:showVal val="1"/>
          <c:showCatName val="0"/>
          <c:showSerName val="0"/>
          <c:showPercent val="0"/>
          <c:showBubbleSize val="0"/>
        </c:dLbls>
        <c:gapWidth val="219"/>
        <c:overlap val="-27"/>
        <c:axId val="1757126767"/>
        <c:axId val="1768701839"/>
      </c:barChart>
      <c:catAx>
        <c:axId val="1757126767"/>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8701839"/>
        <c:crosses val="autoZero"/>
        <c:auto val="1"/>
        <c:lblAlgn val="ctr"/>
        <c:lblOffset val="100"/>
        <c:noMultiLvlLbl val="0"/>
      </c:catAx>
      <c:valAx>
        <c:axId val="1768701839"/>
        <c:scaling>
          <c:orientation val="minMax"/>
          <c:max val="0.25"/>
        </c:scaling>
        <c:delete val="0"/>
        <c:axPos val="l"/>
        <c:majorGridlines>
          <c:spPr>
            <a:ln w="3175" cap="flat" cmpd="sng" algn="ctr">
              <a:solidFill>
                <a:schemeClr val="bg1">
                  <a:lumMod val="50000"/>
                </a:schemeClr>
              </a:solidFill>
              <a:round/>
            </a:ln>
            <a:effectLst/>
          </c:spPr>
        </c:majorGridlines>
        <c:numFmt formatCode="0%" sourceLinked="0"/>
        <c:majorTickMark val="out"/>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57126767"/>
        <c:crosses val="autoZero"/>
        <c:crossBetween val="between"/>
        <c:majorUnit val="5.000000000000001E-2"/>
        <c:minorUnit val="1.0000000000000002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79352391146335"/>
          <c:y val="3.2164433538329512E-2"/>
          <c:w val="0.86120647608853662"/>
          <c:h val="0.79843545398010562"/>
        </c:manualLayout>
      </c:layout>
      <c:barChart>
        <c:barDir val="col"/>
        <c:grouping val="clustered"/>
        <c:varyColors val="0"/>
        <c:ser>
          <c:idx val="0"/>
          <c:order val="0"/>
          <c:tx>
            <c:strRef>
              <c:f>'Widow Women'!$B$1</c:f>
              <c:strCache>
                <c:ptCount val="1"/>
                <c:pt idx="0">
                  <c:v>(mean) widowed women (2021)</c:v>
                </c:pt>
              </c:strCache>
            </c:strRef>
          </c:tx>
          <c:spPr>
            <a:solidFill>
              <a:srgbClr val="800000"/>
            </a:solidFill>
            <a:ln w="3175">
              <a:solidFill>
                <a:schemeClr val="tx1"/>
              </a:solidFill>
            </a:ln>
            <a:effectLst/>
          </c:spPr>
          <c:invertIfNegative val="0"/>
          <c:dLbls>
            <c:dLbl>
              <c:idx val="0"/>
              <c:layout>
                <c:manualLayout>
                  <c:x val="-5.0925337632079971E-17"/>
                  <c:y val="2.64560679915010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A1-4B72-B8C3-44A0CD9A6CC0}"/>
                </c:ext>
              </c:extLst>
            </c:dLbl>
            <c:dLbl>
              <c:idx val="1"/>
              <c:layout>
                <c:manualLayout>
                  <c:x val="3.0127741624487274E-3"/>
                  <c:y val="9.09492862387857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A1-4B72-B8C3-44A0CD9A6CC0}"/>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'Widow Women'!$A$2:$A$7</c:f>
              <c:strCache>
                <c:ptCount val="6"/>
                <c:pt idx="0">
                  <c:v>Under 65</c:v>
                </c:pt>
                <c:pt idx="1">
                  <c:v>65-69</c:v>
                </c:pt>
                <c:pt idx="2">
                  <c:v>70-74</c:v>
                </c:pt>
                <c:pt idx="3">
                  <c:v>75-79</c:v>
                </c:pt>
                <c:pt idx="4">
                  <c:v>80-84</c:v>
                </c:pt>
                <c:pt idx="5">
                  <c:v>85+</c:v>
                </c:pt>
              </c:strCache>
            </c:strRef>
          </c:cat>
          <c:val>
            <c:numRef>
              <c:f>'Widow Women'!$B$2:$B$7</c:f>
              <c:numCache>
                <c:formatCode>0%</c:formatCode>
                <c:ptCount val="6"/>
                <c:pt idx="0">
                  <c:v>1.03E-2</c:v>
                </c:pt>
                <c:pt idx="1">
                  <c:v>0.1221</c:v>
                </c:pt>
                <c:pt idx="2">
                  <c:v>0.1709</c:v>
                </c:pt>
                <c:pt idx="3">
                  <c:v>0.27679999999999999</c:v>
                </c:pt>
                <c:pt idx="4">
                  <c:v>0.39069999999999999</c:v>
                </c:pt>
                <c:pt idx="5">
                  <c:v>0.55940000000000001</c:v>
                </c:pt>
              </c:numCache>
            </c:numRef>
          </c:val>
          <c:extLst>
            <c:ext xmlns:c16="http://schemas.microsoft.com/office/drawing/2014/chart" uri="{C3380CC4-5D6E-409C-BE32-E72D297353CC}">
              <c16:uniqueId val="{00000002-57A1-4B72-B8C3-44A0CD9A6CC0}"/>
            </c:ext>
          </c:extLst>
        </c:ser>
        <c:dLbls>
          <c:showLegendKey val="0"/>
          <c:showVal val="0"/>
          <c:showCatName val="0"/>
          <c:showSerName val="0"/>
          <c:showPercent val="0"/>
          <c:showBubbleSize val="0"/>
        </c:dLbls>
        <c:gapWidth val="219"/>
        <c:overlap val="-27"/>
        <c:axId val="1756592047"/>
        <c:axId val="1761177871"/>
      </c:barChart>
      <c:catAx>
        <c:axId val="1756592047"/>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vert="horz"/>
          <a:lstStyle/>
          <a:p>
            <a:pPr>
              <a:defRPr/>
            </a:pPr>
            <a:endParaRPr lang="en-US"/>
          </a:p>
        </c:txPr>
        <c:crossAx val="1761177871"/>
        <c:crosses val="autoZero"/>
        <c:auto val="1"/>
        <c:lblAlgn val="ctr"/>
        <c:lblOffset val="100"/>
        <c:noMultiLvlLbl val="0"/>
      </c:catAx>
      <c:valAx>
        <c:axId val="1761177871"/>
        <c:scaling>
          <c:orientation val="minMax"/>
          <c:max val="1"/>
        </c:scaling>
        <c:delete val="0"/>
        <c:axPos val="l"/>
        <c:majorGridlines>
          <c:spPr>
            <a:ln w="3175" cap="flat" cmpd="sng" algn="ctr">
              <a:solidFill>
                <a:schemeClr val="bg1">
                  <a:lumMod val="50000"/>
                </a:schemeClr>
              </a:solidFill>
              <a:round/>
            </a:ln>
            <a:effectLst/>
          </c:spPr>
        </c:majorGridlines>
        <c:numFmt formatCode="0%" sourceLinked="0"/>
        <c:majorTickMark val="out"/>
        <c:minorTickMark val="none"/>
        <c:tickLblPos val="nextTo"/>
        <c:spPr>
          <a:noFill/>
          <a:ln w="3175">
            <a:solidFill>
              <a:schemeClr val="bg1">
                <a:lumMod val="50000"/>
              </a:schemeClr>
            </a:solidFill>
          </a:ln>
          <a:effectLst/>
        </c:spPr>
        <c:txPr>
          <a:bodyPr rot="-60000000" vert="horz"/>
          <a:lstStyle/>
          <a:p>
            <a:pPr>
              <a:defRPr/>
            </a:pPr>
            <a:endParaRPr lang="en-US"/>
          </a:p>
        </c:txPr>
        <c:crossAx val="1756592047"/>
        <c:crosses val="autoZero"/>
        <c:crossBetween val="between"/>
        <c:majorUnit val="0.25"/>
      </c:valAx>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5845984938156"/>
          <c:y val="3.0753968253968252E-2"/>
          <c:w val="0.87454154015061847"/>
          <c:h val="0.70806805399325101"/>
        </c:manualLayout>
      </c:layout>
      <c:barChart>
        <c:barDir val="col"/>
        <c:grouping val="clustered"/>
        <c:varyColors val="0"/>
        <c:ser>
          <c:idx val="1"/>
          <c:order val="0"/>
          <c:tx>
            <c:strRef>
              <c:f>'Figure 5'!$A$27</c:f>
              <c:strCache>
                <c:ptCount val="1"/>
                <c:pt idx="0">
                  <c:v>Ratio</c:v>
                </c:pt>
              </c:strCache>
            </c:strRef>
          </c:tx>
          <c:spPr>
            <a:solidFill>
              <a:srgbClr val="800000"/>
            </a:solidFill>
            <a:ln w="3175">
              <a:solidFill>
                <a:sysClr val="windowText" lastClr="000000"/>
              </a:solidFill>
            </a:ln>
          </c:spPr>
          <c:invertIfNegative val="0"/>
          <c:dLbls>
            <c:dLbl>
              <c:idx val="0"/>
              <c:layout>
                <c:manualLayout>
                  <c:x val="8.3333333333333297E-3"/>
                  <c:y val="1.1904761904761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B0-472A-8773-A146A0E6BCFB}"/>
                </c:ext>
              </c:extLst>
            </c:dLbl>
            <c:dLbl>
              <c:idx val="1"/>
              <c:layout>
                <c:manualLayout>
                  <c:x val="-5.0925337632080002E-17"/>
                  <c:y val="1.58730158730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B0-472A-8773-A146A0E6BCF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5'!$B$26:$F$26</c:f>
              <c:strCache>
                <c:ptCount val="5"/>
                <c:pt idx="0">
                  <c:v>No earnings</c:v>
                </c:pt>
                <c:pt idx="1">
                  <c:v>One-third </c:v>
                </c:pt>
                <c:pt idx="2">
                  <c:v>Two-thirds </c:v>
                </c:pt>
                <c:pt idx="3">
                  <c:v>Equal </c:v>
                </c:pt>
                <c:pt idx="4">
                  <c:v>Proposed level</c:v>
                </c:pt>
              </c:strCache>
            </c:strRef>
          </c:cat>
          <c:val>
            <c:numRef>
              <c:f>'Figure 5'!$B$27:$F$27</c:f>
              <c:numCache>
                <c:formatCode>0%</c:formatCode>
                <c:ptCount val="5"/>
                <c:pt idx="0">
                  <c:v>0.67</c:v>
                </c:pt>
                <c:pt idx="1">
                  <c:v>0.67</c:v>
                </c:pt>
                <c:pt idx="2">
                  <c:v>0.56999999999999995</c:v>
                </c:pt>
                <c:pt idx="3">
                  <c:v>0.5</c:v>
                </c:pt>
                <c:pt idx="4">
                  <c:v>0.75</c:v>
                </c:pt>
              </c:numCache>
            </c:numRef>
          </c:val>
          <c:extLst>
            <c:ext xmlns:c16="http://schemas.microsoft.com/office/drawing/2014/chart" uri="{C3380CC4-5D6E-409C-BE32-E72D297353CC}">
              <c16:uniqueId val="{00000002-82B0-472A-8773-A146A0E6BCFB}"/>
            </c:ext>
          </c:extLst>
        </c:ser>
        <c:dLbls>
          <c:showLegendKey val="0"/>
          <c:showVal val="0"/>
          <c:showCatName val="0"/>
          <c:showSerName val="0"/>
          <c:showPercent val="0"/>
          <c:showBubbleSize val="0"/>
        </c:dLbls>
        <c:gapWidth val="150"/>
        <c:axId val="-1289288400"/>
        <c:axId val="-1289285008"/>
      </c:barChart>
      <c:catAx>
        <c:axId val="-1289288400"/>
        <c:scaling>
          <c:orientation val="minMax"/>
        </c:scaling>
        <c:delete val="0"/>
        <c:axPos val="b"/>
        <c:title>
          <c:tx>
            <c:rich>
              <a:bodyPr/>
              <a:lstStyle/>
              <a:p>
                <a:pPr>
                  <a:defRPr b="0"/>
                </a:pPr>
                <a:r>
                  <a:rPr lang="en-US" b="0" dirty="0"/>
                  <a:t>Ratio of wife's to husband's earnings</a:t>
                </a:r>
              </a:p>
            </c:rich>
          </c:tx>
          <c:layout>
            <c:manualLayout>
              <c:xMode val="edge"/>
              <c:yMode val="edge"/>
              <c:x val="0.26543296104723313"/>
              <c:y val="0.92063492063492058"/>
            </c:manualLayout>
          </c:layout>
          <c:overlay val="0"/>
        </c:title>
        <c:numFmt formatCode="General" sourceLinked="1"/>
        <c:majorTickMark val="out"/>
        <c:minorTickMark val="none"/>
        <c:tickLblPos val="nextTo"/>
        <c:spPr>
          <a:ln w="3175">
            <a:solidFill>
              <a:schemeClr val="bg1">
                <a:lumMod val="50000"/>
              </a:schemeClr>
            </a:solidFill>
          </a:ln>
        </c:spPr>
        <c:crossAx val="-1289285008"/>
        <c:crosses val="autoZero"/>
        <c:auto val="1"/>
        <c:lblAlgn val="ctr"/>
        <c:lblOffset val="100"/>
        <c:noMultiLvlLbl val="0"/>
      </c:catAx>
      <c:valAx>
        <c:axId val="-1289285008"/>
        <c:scaling>
          <c:orientation val="minMax"/>
          <c:max val="1"/>
        </c:scaling>
        <c:delete val="0"/>
        <c:axPos val="l"/>
        <c:majorGridlines>
          <c:spPr>
            <a:ln w="3175"/>
          </c:spPr>
        </c:majorGridlines>
        <c:numFmt formatCode="0%" sourceLinked="1"/>
        <c:majorTickMark val="out"/>
        <c:minorTickMark val="none"/>
        <c:tickLblPos val="nextTo"/>
        <c:spPr>
          <a:ln w="3175">
            <a:solidFill>
              <a:schemeClr val="bg1">
                <a:lumMod val="50000"/>
              </a:schemeClr>
            </a:solidFill>
          </a:ln>
        </c:spPr>
        <c:crossAx val="-1289288400"/>
        <c:crosses val="autoZero"/>
        <c:crossBetween val="between"/>
        <c:majorUnit val="0.25"/>
      </c:valAx>
      <c:spPr>
        <a:ln w="3175">
          <a:solidFill>
            <a:schemeClr val="bg1">
              <a:lumMod val="50000"/>
            </a:schemeClr>
          </a:solidFill>
        </a:ln>
      </c:spPr>
    </c:plotArea>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2318460192475"/>
          <c:y val="3.0481809242871191E-2"/>
          <c:w val="0.89147681539807522"/>
          <c:h val="0.8699438676360145"/>
        </c:manualLayout>
      </c:layout>
      <c:barChart>
        <c:barDir val="col"/>
        <c:grouping val="clustered"/>
        <c:varyColors val="0"/>
        <c:ser>
          <c:idx val="0"/>
          <c:order val="0"/>
          <c:spPr>
            <a:solidFill>
              <a:srgbClr val="800000"/>
            </a:solidFill>
            <a:ln w="3175">
              <a:solidFill>
                <a:schemeClr val="tx1"/>
              </a:solidFill>
            </a:ln>
            <a:effectLst/>
          </c:spPr>
          <c:invertIfNegative val="0"/>
          <c:dLbls>
            <c:dLbl>
              <c:idx val="0"/>
              <c:layout>
                <c:manualLayout>
                  <c:x val="-5.0925337632079971E-17"/>
                  <c:y val="2.64560679915010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63-47DE-A86C-16F9A3D7A266}"/>
                </c:ext>
              </c:extLst>
            </c:dLbl>
            <c:dLbl>
              <c:idx val="1"/>
              <c:layout>
                <c:manualLayout>
                  <c:x val="5.5555555555555558E-3"/>
                  <c:y val="-2.05027496562929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63-47DE-A86C-16F9A3D7A266}"/>
                </c:ext>
              </c:extLst>
            </c:dLbl>
            <c:dLbl>
              <c:idx val="2"/>
              <c:layout>
                <c:manualLayout>
                  <c:x val="-2.7777777777777779E-3"/>
                  <c:y val="-1.19047619047619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63-47DE-A86C-16F9A3D7A266}"/>
                </c:ext>
              </c:extLst>
            </c:dLbl>
            <c:dLbl>
              <c:idx val="4"/>
              <c:layout>
                <c:manualLayout>
                  <c:x val="-4.1666666666666727E-3"/>
                  <c:y val="9.8328416912487667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3655555555555554"/>
                      <c:h val="7.6696165191740398E-2"/>
                    </c:manualLayout>
                  </c15:layout>
                </c:ext>
                <c:ext xmlns:c16="http://schemas.microsoft.com/office/drawing/2014/chart" uri="{C3380CC4-5D6E-409C-BE32-E72D297353CC}">
                  <c16:uniqueId val="{00000000-4F80-944E-9B64-C0C1E7A54080}"/>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Oldestold!$A$3:$A$7</c:f>
              <c:strCache>
                <c:ptCount val="5"/>
                <c:pt idx="0">
                  <c:v>65-69</c:v>
                </c:pt>
                <c:pt idx="1">
                  <c:v>70-74</c:v>
                </c:pt>
                <c:pt idx="2">
                  <c:v>75-79</c:v>
                </c:pt>
                <c:pt idx="3">
                  <c:v>80-84</c:v>
                </c:pt>
                <c:pt idx="4">
                  <c:v>85+</c:v>
                </c:pt>
              </c:strCache>
            </c:strRef>
          </c:cat>
          <c:val>
            <c:numRef>
              <c:f>Oldestold!$B$3:$B$7</c:f>
              <c:numCache>
                <c:formatCode>0.0%</c:formatCode>
                <c:ptCount val="5"/>
                <c:pt idx="0">
                  <c:v>9.6649982035160065E-2</c:v>
                </c:pt>
                <c:pt idx="1">
                  <c:v>9.698910266160965E-2</c:v>
                </c:pt>
                <c:pt idx="2">
                  <c:v>9.493003785610199E-2</c:v>
                </c:pt>
                <c:pt idx="3">
                  <c:v>0.11810212582349777</c:v>
                </c:pt>
                <c:pt idx="4">
                  <c:v>0.13846613466739655</c:v>
                </c:pt>
              </c:numCache>
            </c:numRef>
          </c:val>
          <c:extLst>
            <c:ext xmlns:c16="http://schemas.microsoft.com/office/drawing/2014/chart" uri="{C3380CC4-5D6E-409C-BE32-E72D297353CC}">
              <c16:uniqueId val="{00000003-8163-47DE-A86C-16F9A3D7A266}"/>
            </c:ext>
          </c:extLst>
        </c:ser>
        <c:dLbls>
          <c:showLegendKey val="0"/>
          <c:showVal val="0"/>
          <c:showCatName val="0"/>
          <c:showSerName val="0"/>
          <c:showPercent val="0"/>
          <c:showBubbleSize val="0"/>
        </c:dLbls>
        <c:gapWidth val="219"/>
        <c:overlap val="-27"/>
        <c:axId val="1756592047"/>
        <c:axId val="1761177871"/>
      </c:barChart>
      <c:catAx>
        <c:axId val="1756592047"/>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vert="horz"/>
          <a:lstStyle/>
          <a:p>
            <a:pPr>
              <a:defRPr/>
            </a:pPr>
            <a:endParaRPr lang="en-US"/>
          </a:p>
        </c:txPr>
        <c:crossAx val="1761177871"/>
        <c:crosses val="autoZero"/>
        <c:auto val="1"/>
        <c:lblAlgn val="ctr"/>
        <c:lblOffset val="100"/>
        <c:noMultiLvlLbl val="0"/>
      </c:catAx>
      <c:valAx>
        <c:axId val="1761177871"/>
        <c:scaling>
          <c:orientation val="minMax"/>
          <c:max val="0.15000000000000002"/>
        </c:scaling>
        <c:delete val="0"/>
        <c:axPos val="l"/>
        <c:majorGridlines>
          <c:spPr>
            <a:ln w="3175" cap="flat" cmpd="sng" algn="ctr">
              <a:solidFill>
                <a:schemeClr val="bg1">
                  <a:lumMod val="50000"/>
                </a:schemeClr>
              </a:solidFill>
              <a:round/>
            </a:ln>
            <a:effectLst/>
          </c:spPr>
        </c:majorGridlines>
        <c:numFmt formatCode="0%" sourceLinked="0"/>
        <c:majorTickMark val="out"/>
        <c:minorTickMark val="none"/>
        <c:tickLblPos val="nextTo"/>
        <c:spPr>
          <a:noFill/>
          <a:ln w="3175">
            <a:solidFill>
              <a:schemeClr val="bg1">
                <a:lumMod val="50000"/>
              </a:schemeClr>
            </a:solidFill>
          </a:ln>
          <a:effectLst/>
        </c:spPr>
        <c:txPr>
          <a:bodyPr rot="-60000000" vert="horz"/>
          <a:lstStyle/>
          <a:p>
            <a:pPr>
              <a:defRPr/>
            </a:pPr>
            <a:endParaRPr lang="en-US"/>
          </a:p>
        </c:txPr>
        <c:crossAx val="1756592047"/>
        <c:crosses val="autoZero"/>
        <c:crossBetween val="between"/>
        <c:majorUnit val="5.000000000000001E-2"/>
      </c:valAx>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58131622436084"/>
          <c:y val="3.0753968253968252E-2"/>
          <c:w val="0.86090016525712065"/>
          <c:h val="0.86875296837895266"/>
        </c:manualLayout>
      </c:layout>
      <c:barChart>
        <c:barDir val="col"/>
        <c:grouping val="clustered"/>
        <c:varyColors val="0"/>
        <c:ser>
          <c:idx val="0"/>
          <c:order val="0"/>
          <c:spPr>
            <a:solidFill>
              <a:srgbClr val="800000"/>
            </a:solidFill>
            <a:ln w="3175">
              <a:solidFill>
                <a:schemeClr val="tx1"/>
              </a:solidFill>
            </a:ln>
            <a:effectLst/>
          </c:spPr>
          <c:invertIfNegative val="0"/>
          <c:dLbls>
            <c:dLbl>
              <c:idx val="0"/>
              <c:layout>
                <c:manualLayout>
                  <c:x val="-5.0925337632079971E-17"/>
                  <c:y val="-1.32274090738657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A7-445E-A8F7-06BC10DBC3F4}"/>
                </c:ext>
              </c:extLst>
            </c:dLbl>
            <c:dLbl>
              <c:idx val="1"/>
              <c:layout>
                <c:manualLayout>
                  <c:x val="-2.7777777777777779E-3"/>
                  <c:y val="3.30677415323082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A7-445E-A8F7-06BC10DBC3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 Benefit'!$A$1:$B$1</c:f>
              <c:strCache>
                <c:ptCount val="2"/>
                <c:pt idx="0">
                  <c:v>Poor</c:v>
                </c:pt>
                <c:pt idx="1">
                  <c:v>Near Poor</c:v>
                </c:pt>
              </c:strCache>
            </c:strRef>
          </c:cat>
          <c:val>
            <c:numRef>
              <c:f>'Min Benefit'!$A$2:$B$2</c:f>
              <c:numCache>
                <c:formatCode>0.0%</c:formatCode>
                <c:ptCount val="2"/>
                <c:pt idx="0">
                  <c:v>9.3806609511375427E-2</c:v>
                </c:pt>
                <c:pt idx="1">
                  <c:v>0.15851572155952454</c:v>
                </c:pt>
              </c:numCache>
            </c:numRef>
          </c:val>
          <c:extLst>
            <c:ext xmlns:c16="http://schemas.microsoft.com/office/drawing/2014/chart" uri="{C3380CC4-5D6E-409C-BE32-E72D297353CC}">
              <c16:uniqueId val="{00000002-52A7-445E-A8F7-06BC10DBC3F4}"/>
            </c:ext>
          </c:extLst>
        </c:ser>
        <c:dLbls>
          <c:showLegendKey val="0"/>
          <c:showVal val="0"/>
          <c:showCatName val="0"/>
          <c:showSerName val="0"/>
          <c:showPercent val="0"/>
          <c:showBubbleSize val="0"/>
        </c:dLbls>
        <c:gapWidth val="219"/>
        <c:overlap val="-27"/>
        <c:axId val="1756592047"/>
        <c:axId val="1761177871"/>
      </c:barChart>
      <c:catAx>
        <c:axId val="1756592047"/>
        <c:scaling>
          <c:orientation val="minMax"/>
        </c:scaling>
        <c:delete val="0"/>
        <c:axPos val="b"/>
        <c:numFmt formatCode="General" sourceLinked="1"/>
        <c:majorTickMark val="out"/>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1177871"/>
        <c:crosses val="autoZero"/>
        <c:auto val="1"/>
        <c:lblAlgn val="ctr"/>
        <c:lblOffset val="100"/>
        <c:noMultiLvlLbl val="0"/>
      </c:catAx>
      <c:valAx>
        <c:axId val="1761177871"/>
        <c:scaling>
          <c:orientation val="minMax"/>
          <c:max val="0.2"/>
        </c:scaling>
        <c:delete val="0"/>
        <c:axPos val="l"/>
        <c:majorGridlines>
          <c:spPr>
            <a:ln w="3175" cap="flat" cmpd="sng" algn="ctr">
              <a:solidFill>
                <a:schemeClr val="bg1">
                  <a:lumMod val="50000"/>
                </a:schemeClr>
              </a:solidFill>
              <a:round/>
            </a:ln>
            <a:effectLst/>
          </c:spPr>
        </c:majorGridlines>
        <c:numFmt formatCode="0%" sourceLinked="0"/>
        <c:majorTickMark val="out"/>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56592047"/>
        <c:crosses val="autoZero"/>
        <c:crossBetween val="between"/>
        <c:majorUnit val="5.000000000000001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786336490547378"/>
          <c:y val="3.0753968253968252E-2"/>
          <c:w val="0.78258349499790791"/>
          <c:h val="0.86878265216847894"/>
        </c:manualLayout>
      </c:layout>
      <c:lineChart>
        <c:grouping val="standard"/>
        <c:varyColors val="0"/>
        <c:ser>
          <c:idx val="1"/>
          <c:order val="0"/>
          <c:spPr>
            <a:ln w="25400">
              <a:solidFill>
                <a:srgbClr val="800000"/>
              </a:solidFill>
            </a:ln>
          </c:spPr>
          <c:marker>
            <c:symbol val="none"/>
          </c:marker>
          <c:cat>
            <c:numRef>
              <c:f>'Figure 1'!$A$27:$A$50</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'Figure 1'!$B$27:$B$50</c:f>
              <c:numCache>
                <c:formatCode>_(* #,##0_);_(* \(#,##0\);_(* "-"??_);_(@_)</c:formatCode>
                <c:ptCount val="24"/>
                <c:pt idx="0">
                  <c:v>146338</c:v>
                </c:pt>
                <c:pt idx="1">
                  <c:v>146338</c:v>
                </c:pt>
                <c:pt idx="2">
                  <c:v>141516</c:v>
                </c:pt>
                <c:pt idx="3">
                  <c:v>134900</c:v>
                </c:pt>
                <c:pt idx="4">
                  <c:v>127685</c:v>
                </c:pt>
                <c:pt idx="5">
                  <c:v>113207</c:v>
                </c:pt>
                <c:pt idx="6">
                  <c:v>106281</c:v>
                </c:pt>
                <c:pt idx="7">
                  <c:v>102296</c:v>
                </c:pt>
                <c:pt idx="8">
                  <c:v>95474</c:v>
                </c:pt>
                <c:pt idx="9">
                  <c:v>88719</c:v>
                </c:pt>
                <c:pt idx="10">
                  <c:v>82337</c:v>
                </c:pt>
                <c:pt idx="11">
                  <c:v>76129</c:v>
                </c:pt>
                <c:pt idx="12">
                  <c:v>69969</c:v>
                </c:pt>
                <c:pt idx="13">
                  <c:v>63965</c:v>
                </c:pt>
                <c:pt idx="14">
                  <c:v>58419</c:v>
                </c:pt>
                <c:pt idx="15">
                  <c:v>53093</c:v>
                </c:pt>
                <c:pt idx="16">
                  <c:v>48107</c:v>
                </c:pt>
                <c:pt idx="17">
                  <c:v>43557</c:v>
                </c:pt>
                <c:pt idx="18">
                  <c:v>39347</c:v>
                </c:pt>
                <c:pt idx="19" formatCode="#,##0">
                  <c:v>35505</c:v>
                </c:pt>
                <c:pt idx="20" formatCode="#,##0">
                  <c:v>32092</c:v>
                </c:pt>
                <c:pt idx="21" formatCode="#,##0">
                  <c:v>28456</c:v>
                </c:pt>
                <c:pt idx="22" formatCode="#,##0">
                  <c:v>25391</c:v>
                </c:pt>
                <c:pt idx="23" formatCode="#,##0">
                  <c:v>23047</c:v>
                </c:pt>
              </c:numCache>
            </c:numRef>
          </c:val>
          <c:smooth val="0"/>
          <c:extLst>
            <c:ext xmlns:c16="http://schemas.microsoft.com/office/drawing/2014/chart" uri="{C3380CC4-5D6E-409C-BE32-E72D297353CC}">
              <c16:uniqueId val="{00000000-3D36-AF47-8948-2EDF3A05D3CE}"/>
            </c:ext>
          </c:extLst>
        </c:ser>
        <c:dLbls>
          <c:showLegendKey val="0"/>
          <c:showVal val="0"/>
          <c:showCatName val="0"/>
          <c:showSerName val="0"/>
          <c:showPercent val="0"/>
          <c:showBubbleSize val="0"/>
        </c:dLbls>
        <c:smooth val="0"/>
        <c:axId val="214947840"/>
        <c:axId val="39148288"/>
      </c:lineChart>
      <c:catAx>
        <c:axId val="214947840"/>
        <c:scaling>
          <c:orientation val="minMax"/>
        </c:scaling>
        <c:delete val="0"/>
        <c:axPos val="b"/>
        <c:numFmt formatCode="General" sourceLinked="0"/>
        <c:majorTickMark val="out"/>
        <c:minorTickMark val="none"/>
        <c:tickLblPos val="nextTo"/>
        <c:spPr>
          <a:ln w="3175"/>
        </c:spPr>
        <c:crossAx val="39148288"/>
        <c:crosses val="autoZero"/>
        <c:auto val="1"/>
        <c:lblAlgn val="ctr"/>
        <c:lblOffset val="100"/>
        <c:tickLblSkip val="3"/>
        <c:tickMarkSkip val="3"/>
        <c:noMultiLvlLbl val="0"/>
      </c:catAx>
      <c:valAx>
        <c:axId val="39148288"/>
        <c:scaling>
          <c:orientation val="minMax"/>
          <c:max val="150000"/>
        </c:scaling>
        <c:delete val="0"/>
        <c:axPos val="l"/>
        <c:majorGridlines>
          <c:spPr>
            <a:ln w="3175"/>
          </c:spPr>
        </c:majorGridlines>
        <c:numFmt formatCode="#,##0" sourceLinked="0"/>
        <c:majorTickMark val="out"/>
        <c:minorTickMark val="none"/>
        <c:tickLblPos val="nextTo"/>
        <c:spPr>
          <a:ln w="3175"/>
        </c:spPr>
        <c:crossAx val="214947840"/>
        <c:crosses val="autoZero"/>
        <c:crossBetween val="between"/>
        <c:majorUnit val="50000"/>
      </c:valAx>
    </c:plotArea>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0.29863</cdr:x>
      <cdr:y>0.24271</cdr:y>
    </cdr:from>
    <cdr:to>
      <cdr:x>0.59562</cdr:x>
      <cdr:y>1</cdr:y>
    </cdr:to>
    <cdr:sp macro="" textlink="">
      <cdr:nvSpPr>
        <cdr:cNvPr id="2" name="Oval 1">
          <a:extLst xmlns:a="http://schemas.openxmlformats.org/drawingml/2006/main">
            <a:ext uri="{FF2B5EF4-FFF2-40B4-BE49-F238E27FC236}">
              <a16:creationId xmlns:a16="http://schemas.microsoft.com/office/drawing/2014/main" id="{43AEFD55-D4ED-F4E5-5A1D-43098E33DD31}"/>
            </a:ext>
          </a:extLst>
        </cdr:cNvPr>
        <cdr:cNvSpPr/>
      </cdr:nvSpPr>
      <cdr:spPr bwMode="auto">
        <a:xfrm xmlns:a="http://schemas.openxmlformats.org/drawingml/2006/main">
          <a:off x="1228815" y="776764"/>
          <a:ext cx="1222049" cy="2423636"/>
        </a:xfrm>
        <a:prstGeom xmlns:a="http://schemas.openxmlformats.org/drawingml/2006/main" prst="ellipse">
          <a:avLst/>
        </a:prstGeom>
        <a:noFill xmlns:a="http://schemas.openxmlformats.org/drawingml/2006/main"/>
        <a:ln xmlns:a="http://schemas.openxmlformats.org/drawingml/2006/main" w="12700" cap="flat" cmpd="sng" algn="ctr">
          <a:solidFill>
            <a:schemeClr val="tx1"/>
          </a:solidFill>
          <a:prstDash val="dash"/>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Scala-Regular"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xmlns:a="http://schemas.openxmlformats.org/drawingml/2006/main">
          <a:endParaRPr lang="en-US" sz="10600" dirty="0"/>
        </a:p>
      </cdr:txBody>
    </cdr:sp>
  </cdr:relSizeAnchor>
</c:userShapes>
</file>

<file path=ppt/drawings/drawing2.xml><?xml version="1.0" encoding="utf-8"?>
<c:userShapes xmlns:c="http://schemas.openxmlformats.org/drawingml/2006/chart">
  <cdr:relSizeAnchor xmlns:cdr="http://schemas.openxmlformats.org/drawingml/2006/chartDrawing">
    <cdr:from>
      <cdr:x>0.82536</cdr:x>
      <cdr:y>0.03109</cdr:y>
    </cdr:from>
    <cdr:to>
      <cdr:x>0.82536</cdr:x>
      <cdr:y>0.73753</cdr:y>
    </cdr:to>
    <cdr:cxnSp macro="">
      <cdr:nvCxnSpPr>
        <cdr:cNvPr id="3" name="Straight Connector 2">
          <a:extLst xmlns:a="http://schemas.openxmlformats.org/drawingml/2006/main">
            <a:ext uri="{FF2B5EF4-FFF2-40B4-BE49-F238E27FC236}">
              <a16:creationId xmlns:a16="http://schemas.microsoft.com/office/drawing/2014/main" id="{E080601D-DC17-B9D3-5334-E3168F20AB04}"/>
            </a:ext>
          </a:extLst>
        </cdr:cNvPr>
        <cdr:cNvCxnSpPr/>
      </cdr:nvCxnSpPr>
      <cdr:spPr bwMode="auto">
        <a:xfrm xmlns:a="http://schemas.openxmlformats.org/drawingml/2006/main" flipV="1">
          <a:off x="3849021" y="99498"/>
          <a:ext cx="0" cy="2260879"/>
        </a:xfrm>
        <a:prstGeom xmlns:a="http://schemas.openxmlformats.org/drawingml/2006/main" prst="line">
          <a:avLst/>
        </a:prstGeom>
        <a:noFill xmlns:a="http://schemas.openxmlformats.org/drawingml/2006/main"/>
        <a:ln xmlns:a="http://schemas.openxmlformats.org/drawingml/2006/main" w="12700" cap="flat" cmpd="sng" algn="ctr">
          <a:solidFill>
            <a:sysClr val="windowText" lastClr="000000"/>
          </a:solidFill>
          <a:prstDash val="dash"/>
          <a:round/>
          <a:headEnd type="none" w="med" len="med"/>
          <a:tailEnd type="none" w="med" len="med"/>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09BA3-C46B-463F-A87C-E3F58D70D237}"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276DF-5ED6-4B24-BEC0-D3AECEF542B4}" type="slidenum">
              <a:rPr lang="en-US" smtClean="0"/>
              <a:t>‹#›</a:t>
            </a:fld>
            <a:endParaRPr lang="en-US"/>
          </a:p>
        </p:txBody>
      </p:sp>
    </p:spTree>
    <p:extLst>
      <p:ext uri="{BB962C8B-B14F-4D97-AF65-F5344CB8AC3E}">
        <p14:creationId xmlns:p14="http://schemas.microsoft.com/office/powerpoint/2010/main" val="390868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BA3E9042-8441-304B-8EF7-977FF1A35729}" type="slidenum">
              <a:rPr lang="en-US"/>
              <a:pPr/>
              <a:t>7</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itchFamily="-97" charset="0"/>
              <a:ea typeface="ＭＳ Ｐゴシック" pitchFamily="-97" charset="-128"/>
              <a:cs typeface="ＭＳ Ｐゴシック" pitchFamily="-97" charset="-128"/>
            </a:endParaRPr>
          </a:p>
          <a:p>
            <a:r>
              <a:rPr lang="en-US" sz="1200" kern="1200" dirty="0">
                <a:solidFill>
                  <a:schemeClr val="tx1"/>
                </a:solidFill>
                <a:effectLst/>
                <a:latin typeface="Arial" pitchFamily="-97" charset="0"/>
                <a:ea typeface="ＭＳ Ｐゴシック" pitchFamily="-97" charset="-128"/>
                <a:cs typeface="ＭＳ Ｐゴシック" pitchFamily="-97" charset="-128"/>
              </a:rPr>
              <a:t>  </a:t>
            </a:r>
            <a:endParaRPr lang="en-US" dirty="0">
              <a:latin typeface="Times New Roman" panose="02020603050405020304" pitchFamily="18" charset="0"/>
              <a:cs typeface="Times New Roman" panose="02020603050405020304" pitchFamily="18" charset="0"/>
            </a:endParaRPr>
          </a:p>
          <a:p>
            <a:pPr marL="231775" marR="0" lvl="0" indent="-2317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dirty="0">
              <a:latin typeface="Times New Roman" panose="02020603050405020304" pitchFamily="18" charset="0"/>
              <a:ea typeface="ＭＳ Ｐゴシック" charset="-128"/>
              <a:cs typeface="Times New Roman" panose="02020603050405020304" pitchFamily="18" charset="0"/>
            </a:endParaRPr>
          </a:p>
          <a:p>
            <a:pPr marL="231775" marR="0" lvl="0" indent="-2317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dirty="0">
              <a:latin typeface="Times New Roman" panose="02020603050405020304" pitchFamily="18" charset="0"/>
              <a:ea typeface="ＭＳ Ｐゴシック" charset="-128"/>
              <a:cs typeface="Times New Roman" panose="02020603050405020304" pitchFamily="18" charset="0"/>
            </a:endParaRPr>
          </a:p>
          <a:p>
            <a:pPr marL="231775" marR="0" lvl="0" indent="-2317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dirty="0">
              <a:latin typeface="Times New Roman" panose="02020603050405020304" pitchFamily="18" charset="0"/>
              <a:ea typeface="ＭＳ Ｐゴシック" charset="-128"/>
              <a:cs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34</a:t>
            </a:fld>
            <a:endParaRPr lang="en-US"/>
          </a:p>
        </p:txBody>
      </p:sp>
    </p:spTree>
    <p:extLst>
      <p:ext uri="{BB962C8B-B14F-4D97-AF65-F5344CB8AC3E}">
        <p14:creationId xmlns:p14="http://schemas.microsoft.com/office/powerpoint/2010/main" val="2018263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35</a:t>
            </a:fld>
            <a:endParaRPr lang="en-US"/>
          </a:p>
        </p:txBody>
      </p:sp>
    </p:spTree>
    <p:extLst>
      <p:ext uri="{BB962C8B-B14F-4D97-AF65-F5344CB8AC3E}">
        <p14:creationId xmlns:p14="http://schemas.microsoft.com/office/powerpoint/2010/main" val="250404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36</a:t>
            </a:fld>
            <a:endParaRPr lang="en-US"/>
          </a:p>
        </p:txBody>
      </p:sp>
    </p:spTree>
    <p:extLst>
      <p:ext uri="{BB962C8B-B14F-4D97-AF65-F5344CB8AC3E}">
        <p14:creationId xmlns:p14="http://schemas.microsoft.com/office/powerpoint/2010/main" val="365480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38</a:t>
            </a:fld>
            <a:endParaRPr lang="en-US"/>
          </a:p>
        </p:txBody>
      </p:sp>
    </p:spTree>
    <p:extLst>
      <p:ext uri="{BB962C8B-B14F-4D97-AF65-F5344CB8AC3E}">
        <p14:creationId xmlns:p14="http://schemas.microsoft.com/office/powerpoint/2010/main" val="29536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39</a:t>
            </a:fld>
            <a:endParaRPr lang="en-US"/>
          </a:p>
        </p:txBody>
      </p:sp>
    </p:spTree>
    <p:extLst>
      <p:ext uri="{BB962C8B-B14F-4D97-AF65-F5344CB8AC3E}">
        <p14:creationId xmlns:p14="http://schemas.microsoft.com/office/powerpoint/2010/main" val="310078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40</a:t>
            </a:fld>
            <a:endParaRPr lang="en-US"/>
          </a:p>
        </p:txBody>
      </p:sp>
    </p:spTree>
    <p:extLst>
      <p:ext uri="{BB962C8B-B14F-4D97-AF65-F5344CB8AC3E}">
        <p14:creationId xmlns:p14="http://schemas.microsoft.com/office/powerpoint/2010/main" val="318161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755CB-A0BF-7A40-B4CF-8ED7B97B0CF9}" type="slidenum">
              <a:rPr lang="en-US" smtClean="0"/>
              <a:t>41</a:t>
            </a:fld>
            <a:endParaRPr lang="en-US"/>
          </a:p>
        </p:txBody>
      </p:sp>
    </p:spTree>
    <p:extLst>
      <p:ext uri="{BB962C8B-B14F-4D97-AF65-F5344CB8AC3E}">
        <p14:creationId xmlns:p14="http://schemas.microsoft.com/office/powerpoint/2010/main" val="146800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854D2D7-2D93-465C-A794-EBC5D6097280}" type="slidenum">
              <a:rPr lang="en-US" smtClean="0"/>
              <a:t>43</a:t>
            </a:fld>
            <a:endParaRPr lang="en-US"/>
          </a:p>
        </p:txBody>
      </p:sp>
    </p:spTree>
    <p:extLst>
      <p:ext uri="{BB962C8B-B14F-4D97-AF65-F5344CB8AC3E}">
        <p14:creationId xmlns:p14="http://schemas.microsoft.com/office/powerpoint/2010/main" val="879667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854D2D7-2D93-465C-A794-EBC5D6097280}" type="slidenum">
              <a:rPr lang="en-US" smtClean="0"/>
              <a:t>44</a:t>
            </a:fld>
            <a:endParaRPr lang="en-US"/>
          </a:p>
        </p:txBody>
      </p:sp>
    </p:spTree>
    <p:extLst>
      <p:ext uri="{BB962C8B-B14F-4D97-AF65-F5344CB8AC3E}">
        <p14:creationId xmlns:p14="http://schemas.microsoft.com/office/powerpoint/2010/main" val="316784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8</a:t>
            </a:fld>
            <a:endParaRPr lang="en-US" dirty="0"/>
          </a:p>
        </p:txBody>
      </p:sp>
    </p:spTree>
    <p:extLst>
      <p:ext uri="{BB962C8B-B14F-4D97-AF65-F5344CB8AC3E}">
        <p14:creationId xmlns:p14="http://schemas.microsoft.com/office/powerpoint/2010/main" val="170889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854D2D7-2D93-465C-A794-EBC5D6097280}" type="slidenum">
              <a:rPr lang="en-US" smtClean="0"/>
              <a:t>45</a:t>
            </a:fld>
            <a:endParaRPr lang="en-US"/>
          </a:p>
        </p:txBody>
      </p:sp>
    </p:spTree>
    <p:extLst>
      <p:ext uri="{BB962C8B-B14F-4D97-AF65-F5344CB8AC3E}">
        <p14:creationId xmlns:p14="http://schemas.microsoft.com/office/powerpoint/2010/main" val="661993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854D2D7-2D93-465C-A794-EBC5D6097280}" type="slidenum">
              <a:rPr lang="en-US" smtClean="0"/>
              <a:t>46</a:t>
            </a:fld>
            <a:endParaRPr lang="en-US"/>
          </a:p>
        </p:txBody>
      </p:sp>
    </p:spTree>
    <p:extLst>
      <p:ext uri="{BB962C8B-B14F-4D97-AF65-F5344CB8AC3E}">
        <p14:creationId xmlns:p14="http://schemas.microsoft.com/office/powerpoint/2010/main" val="413415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854D2D7-2D93-465C-A794-EBC5D6097280}" type="slidenum">
              <a:rPr lang="en-US" smtClean="0"/>
              <a:t>47</a:t>
            </a:fld>
            <a:endParaRPr lang="en-US"/>
          </a:p>
        </p:txBody>
      </p:sp>
    </p:spTree>
    <p:extLst>
      <p:ext uri="{BB962C8B-B14F-4D97-AF65-F5344CB8AC3E}">
        <p14:creationId xmlns:p14="http://schemas.microsoft.com/office/powerpoint/2010/main" val="1117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670" rtl="0" eaLnBrk="0" fontAlgn="base" latinLnBrk="0" hangingPunct="0">
              <a:lnSpc>
                <a:spcPct val="100000"/>
              </a:lnSpc>
              <a:spcBef>
                <a:spcPct val="0"/>
              </a:spcBef>
              <a:spcAft>
                <a:spcPct val="0"/>
              </a:spcAft>
              <a:buClrTx/>
              <a:buSzTx/>
              <a:buFontTx/>
              <a:buNone/>
              <a:tabLst/>
              <a:defRPr/>
            </a:pPr>
            <a:fld id="{242E2EB5-BCF2-B24A-BC18-C70BAA4270F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3167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 name="Notes Placeholder 4"/>
          <p:cNvSpPr>
            <a:spLocks noGrp="1"/>
          </p:cNvSpPr>
          <p:nvPr>
            <p:ph type="body" sz="quarter" idx="1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81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10</a:t>
            </a:fld>
            <a:endParaRPr lang="en-US" dirty="0"/>
          </a:p>
        </p:txBody>
      </p:sp>
    </p:spTree>
    <p:extLst>
      <p:ext uri="{BB962C8B-B14F-4D97-AF65-F5344CB8AC3E}">
        <p14:creationId xmlns:p14="http://schemas.microsoft.com/office/powerpoint/2010/main" val="74566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endParaRPr lang="en-US" sz="1100" dirty="0">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11</a:t>
            </a:fld>
            <a:endParaRPr lang="en-US" dirty="0"/>
          </a:p>
        </p:txBody>
      </p:sp>
    </p:spTree>
    <p:extLst>
      <p:ext uri="{BB962C8B-B14F-4D97-AF65-F5344CB8AC3E}">
        <p14:creationId xmlns:p14="http://schemas.microsoft.com/office/powerpoint/2010/main" val="2681362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lnSpc>
                <a:spcPct val="80000"/>
              </a:lnSpc>
              <a:spcBef>
                <a:spcPts val="0"/>
              </a:spcBef>
              <a:buFontTx/>
              <a:buChar char="•"/>
            </a:pPr>
            <a:endParaRPr lang="en-US" sz="1100" dirty="0">
              <a:latin typeface="Times New Roman" panose="02020603050405020304" pitchFamily="18" charset="0"/>
              <a:ea typeface="ＭＳ Ｐゴシック"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12</a:t>
            </a:fld>
            <a:endParaRPr lang="en-US" dirty="0"/>
          </a:p>
        </p:txBody>
      </p:sp>
    </p:spTree>
    <p:extLst>
      <p:ext uri="{BB962C8B-B14F-4D97-AF65-F5344CB8AC3E}">
        <p14:creationId xmlns:p14="http://schemas.microsoft.com/office/powerpoint/2010/main" val="279655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13</a:t>
            </a:fld>
            <a:endParaRPr lang="en-US" dirty="0"/>
          </a:p>
        </p:txBody>
      </p:sp>
    </p:spTree>
    <p:extLst>
      <p:ext uri="{BB962C8B-B14F-4D97-AF65-F5344CB8AC3E}">
        <p14:creationId xmlns:p14="http://schemas.microsoft.com/office/powerpoint/2010/main" val="101146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latin typeface="Times New Roman" panose="02020603050405020304" pitchFamily="18" charset="0"/>
              <a:ea typeface="ＭＳ Ｐゴシック"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242E2EB5-BCF2-B24A-BC18-C70BAA4270FD}" type="slidenum">
              <a:rPr lang="en-US" smtClean="0"/>
              <a:pPr>
                <a:defRPr/>
              </a:pPr>
              <a:t>14</a:t>
            </a:fld>
            <a:endParaRPr lang="en-US" dirty="0"/>
          </a:p>
        </p:txBody>
      </p:sp>
    </p:spTree>
    <p:extLst>
      <p:ext uri="{BB962C8B-B14F-4D97-AF65-F5344CB8AC3E}">
        <p14:creationId xmlns:p14="http://schemas.microsoft.com/office/powerpoint/2010/main" val="329114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F8E7-93E7-18C2-8416-6AA4BE211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7096A-F9C4-7D75-F5CC-BEC3B4AA6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A889BB-88B6-98EF-B7AF-90E2A9331F4A}"/>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935DC63A-B047-0EDC-0F8E-C46750532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BE469-1434-7E5B-CAF9-D5C00A4F68A6}"/>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62526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47D78-8C50-E1C3-E67A-39C3095C6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969A7-9605-6884-2FAD-3CF1FDEB40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C4C5C-41C3-C23E-A24A-5B3C550D6593}"/>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AEBB6098-8C54-031D-5BA2-C712FDC6C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29387-585C-B848-5357-CA4CAE64DD51}"/>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119275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258FCE-353C-F9C6-6012-5C9F958B5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9CD3AF-1C63-0DF9-EF3E-CE9339187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FFBA7-EEEC-945F-3C30-33FC36A107C0}"/>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A76172CC-00D7-0E22-BF90-60AB55244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755D2-0578-28A8-CD83-028FAE31B366}"/>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163451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lead in and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5723-0B8E-804D-B2A3-F44360BA2FE5}"/>
              </a:ext>
            </a:extLst>
          </p:cNvPr>
          <p:cNvSpPr>
            <a:spLocks noGrp="1"/>
          </p:cNvSpPr>
          <p:nvPr>
            <p:ph type="ctrTitle"/>
          </p:nvPr>
        </p:nvSpPr>
        <p:spPr>
          <a:xfrm>
            <a:off x="1127760" y="1783397"/>
            <a:ext cx="9936480" cy="2387600"/>
          </a:xfrm>
        </p:spPr>
        <p:txBody>
          <a:bodyPr anchor="ctr">
            <a:noAutofit/>
          </a:bodyPr>
          <a:lstStyle>
            <a:lvl1pPr algn="ctr">
              <a:defRPr sz="6900" b="1">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97BF1B6-F40B-5946-AFD0-300431693B29}"/>
              </a:ext>
            </a:extLst>
          </p:cNvPr>
          <p:cNvSpPr>
            <a:spLocks noGrp="1"/>
          </p:cNvSpPr>
          <p:nvPr>
            <p:ph type="subTitle" idx="1"/>
          </p:nvPr>
        </p:nvSpPr>
        <p:spPr>
          <a:xfrm>
            <a:off x="1524000" y="4820067"/>
            <a:ext cx="9144000" cy="71205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D07210-3437-7C40-82ED-14DB75F1B4FD}"/>
              </a:ext>
            </a:extLst>
          </p:cNvPr>
          <p:cNvSpPr>
            <a:spLocks noGrp="1"/>
          </p:cNvSpPr>
          <p:nvPr>
            <p:ph type="dt" sz="half" idx="10"/>
          </p:nvPr>
        </p:nvSpPr>
        <p:spPr/>
        <p:txBody>
          <a:bodyPr/>
          <a:lstStyle/>
          <a:p>
            <a:fld id="{8A78FA8E-B00A-40E1-A38C-63EC9FFC0A7A}" type="datetime1">
              <a:rPr lang="en-US" smtClean="0"/>
              <a:t>9/12/2023</a:t>
            </a:fld>
            <a:endParaRPr lang="en-US"/>
          </a:p>
        </p:txBody>
      </p:sp>
      <p:sp>
        <p:nvSpPr>
          <p:cNvPr id="5" name="Footer Placeholder 4">
            <a:extLst>
              <a:ext uri="{FF2B5EF4-FFF2-40B4-BE49-F238E27FC236}">
                <a16:creationId xmlns:a16="http://schemas.microsoft.com/office/drawing/2014/main" id="{CD26CBD9-BFD4-B641-B5FC-DA7559D61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89944-DD46-2246-B80C-372E120DB68E}"/>
              </a:ext>
            </a:extLst>
          </p:cNvPr>
          <p:cNvSpPr>
            <a:spLocks noGrp="1"/>
          </p:cNvSpPr>
          <p:nvPr>
            <p:ph type="sldNum" sz="quarter" idx="12"/>
          </p:nvPr>
        </p:nvSpPr>
        <p:spPr/>
        <p:txBody>
          <a:bodyPr/>
          <a:lstStyle/>
          <a:p>
            <a:fld id="{D7BC31CD-7036-C641-B324-FE7EC78BF80B}" type="slidenum">
              <a:rPr lang="en-US" smtClean="0"/>
              <a:t>‹#›</a:t>
            </a:fld>
            <a:endParaRPr lang="en-US"/>
          </a:p>
        </p:txBody>
      </p:sp>
      <p:sp>
        <p:nvSpPr>
          <p:cNvPr id="8" name="Text Placeholder 7">
            <a:extLst>
              <a:ext uri="{FF2B5EF4-FFF2-40B4-BE49-F238E27FC236}">
                <a16:creationId xmlns:a16="http://schemas.microsoft.com/office/drawing/2014/main" id="{EDB57CDD-D87D-1147-9245-CB98FEBE148E}"/>
              </a:ext>
            </a:extLst>
          </p:cNvPr>
          <p:cNvSpPr>
            <a:spLocks noGrp="1"/>
          </p:cNvSpPr>
          <p:nvPr>
            <p:ph type="body" sz="quarter" idx="13" hasCustomPrompt="1"/>
          </p:nvPr>
        </p:nvSpPr>
        <p:spPr>
          <a:xfrm>
            <a:off x="1524000" y="1325880"/>
            <a:ext cx="9144000" cy="457200"/>
          </a:xfrm>
        </p:spPr>
        <p:txBody>
          <a:bodyPr>
            <a:normAutofit/>
          </a:bodyPr>
          <a:lstStyle>
            <a:lvl1pPr marL="0" indent="0" algn="ctr">
              <a:buNone/>
              <a:defRPr sz="1500" b="0" i="0" cap="all" spc="225" baseline="0">
                <a:solidFill>
                  <a:schemeClr val="accent4"/>
                </a:solidFill>
                <a:latin typeface="+mn-lt"/>
                <a:cs typeface="Calibri Light" panose="020F0302020204030204" pitchFamily="34" charset="0"/>
              </a:defRPr>
            </a:lvl1pPr>
            <a:lvl2pPr marL="342900" indent="0">
              <a:buNone/>
              <a:defRPr>
                <a:solidFill>
                  <a:schemeClr val="accent4"/>
                </a:solidFill>
              </a:defRPr>
            </a:lvl2pPr>
            <a:lvl3pPr marL="685800" indent="0">
              <a:buNone/>
              <a:defRPr>
                <a:solidFill>
                  <a:schemeClr val="accent4"/>
                </a:solidFill>
              </a:defRPr>
            </a:lvl3pPr>
            <a:lvl4pPr marL="1028700" indent="0">
              <a:buNone/>
              <a:defRPr>
                <a:solidFill>
                  <a:schemeClr val="accent4"/>
                </a:solidFill>
              </a:defRPr>
            </a:lvl4pPr>
            <a:lvl5pPr marL="1371600" indent="0">
              <a:buNone/>
              <a:defRPr>
                <a:solidFill>
                  <a:schemeClr val="accent4"/>
                </a:solidFill>
              </a:defRPr>
            </a:lvl5pPr>
          </a:lstStyle>
          <a:p>
            <a:pPr lvl="0"/>
            <a:r>
              <a:rPr lang="en-US" dirty="0"/>
              <a:t>CLICK TO EDIT MASTER TEXT STYLES</a:t>
            </a:r>
          </a:p>
        </p:txBody>
      </p:sp>
    </p:spTree>
    <p:extLst>
      <p:ext uri="{BB962C8B-B14F-4D97-AF65-F5344CB8AC3E}">
        <p14:creationId xmlns:p14="http://schemas.microsoft.com/office/powerpoint/2010/main" val="392737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FE05-6DAB-A541-9461-F42EBFFF6417}"/>
              </a:ext>
            </a:extLst>
          </p:cNvPr>
          <p:cNvSpPr>
            <a:spLocks noGrp="1"/>
          </p:cNvSpPr>
          <p:nvPr>
            <p:ph type="title"/>
          </p:nvPr>
        </p:nvSpPr>
        <p:spPr>
          <a:xfrm>
            <a:off x="838200" y="808596"/>
            <a:ext cx="10515600" cy="1172477"/>
          </a:xfrm>
        </p:spPr>
        <p:txBody>
          <a:bodyPr>
            <a:normAutofit/>
          </a:bodyPr>
          <a:lstStyle>
            <a:lvl1pPr>
              <a:lnSpc>
                <a:spcPct val="90000"/>
              </a:lnSpc>
              <a:defRPr sz="2800"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69BCD85-1D55-4D4B-9315-7610A300D2C8}"/>
              </a:ext>
            </a:extLst>
          </p:cNvPr>
          <p:cNvSpPr>
            <a:spLocks noGrp="1"/>
          </p:cNvSpPr>
          <p:nvPr>
            <p:ph idx="1"/>
          </p:nvPr>
        </p:nvSpPr>
        <p:spPr>
          <a:xfrm>
            <a:off x="838200" y="2125362"/>
            <a:ext cx="10515600" cy="4051600"/>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001B48-400A-AC4A-BDE6-2865D9C05B11}"/>
              </a:ext>
            </a:extLst>
          </p:cNvPr>
          <p:cNvSpPr>
            <a:spLocks noGrp="1"/>
          </p:cNvSpPr>
          <p:nvPr>
            <p:ph type="dt" sz="half" idx="10"/>
          </p:nvPr>
        </p:nvSpPr>
        <p:spPr/>
        <p:txBody>
          <a:bodyPr/>
          <a:lstStyle/>
          <a:p>
            <a:fld id="{1C89FDF7-8348-4E15-A355-0B3339822285}" type="datetime1">
              <a:rPr lang="en-US" smtClean="0"/>
              <a:t>9/12/2023</a:t>
            </a:fld>
            <a:endParaRPr lang="en-US"/>
          </a:p>
        </p:txBody>
      </p:sp>
      <p:sp>
        <p:nvSpPr>
          <p:cNvPr id="5" name="Footer Placeholder 4">
            <a:extLst>
              <a:ext uri="{FF2B5EF4-FFF2-40B4-BE49-F238E27FC236}">
                <a16:creationId xmlns:a16="http://schemas.microsoft.com/office/drawing/2014/main" id="{643D1D5C-42EA-CB41-968B-B08EEBF6B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0E95F-F7C7-F642-BAC4-C9A744FC4CC1}"/>
              </a:ext>
            </a:extLst>
          </p:cNvPr>
          <p:cNvSpPr>
            <a:spLocks noGrp="1"/>
          </p:cNvSpPr>
          <p:nvPr>
            <p:ph type="sldNum" sz="quarter" idx="12"/>
          </p:nvPr>
        </p:nvSpPr>
        <p:spPr/>
        <p:txBody>
          <a:bodyPr/>
          <a:lstStyle/>
          <a:p>
            <a:fld id="{D7BC31CD-7036-C641-B324-FE7EC78BF80B}" type="slidenum">
              <a:rPr lang="en-US" smtClean="0"/>
              <a:t>‹#›</a:t>
            </a:fld>
            <a:endParaRPr lang="en-US"/>
          </a:p>
        </p:txBody>
      </p:sp>
      <p:sp>
        <p:nvSpPr>
          <p:cNvPr id="9" name="Text Placeholder 8">
            <a:extLst>
              <a:ext uri="{FF2B5EF4-FFF2-40B4-BE49-F238E27FC236}">
                <a16:creationId xmlns:a16="http://schemas.microsoft.com/office/drawing/2014/main" id="{5334568C-CE23-3747-A8F0-E8719C83B246}"/>
              </a:ext>
            </a:extLst>
          </p:cNvPr>
          <p:cNvSpPr>
            <a:spLocks noGrp="1"/>
          </p:cNvSpPr>
          <p:nvPr>
            <p:ph type="body" sz="quarter" idx="13" hasCustomPrompt="1"/>
          </p:nvPr>
        </p:nvSpPr>
        <p:spPr>
          <a:xfrm>
            <a:off x="838200" y="494270"/>
            <a:ext cx="10072688" cy="314324"/>
          </a:xfrm>
        </p:spPr>
        <p:txBody>
          <a:bodyPr>
            <a:noAutofit/>
          </a:bodyPr>
          <a:lstStyle>
            <a:lvl1pPr marL="0" indent="0">
              <a:buNone/>
              <a:defRPr sz="1200" cap="all" spc="225" baseline="0">
                <a:solidFill>
                  <a:schemeClr val="bg2"/>
                </a:solidFill>
                <a:latin typeface="+mj-lt"/>
              </a:defRPr>
            </a:lvl1pPr>
            <a:lvl2pPr marL="342900" indent="0">
              <a:buNone/>
              <a:defRPr sz="1350">
                <a:solidFill>
                  <a:schemeClr val="tx1"/>
                </a:solidFill>
                <a:latin typeface="+mj-lt"/>
              </a:defRPr>
            </a:lvl2pPr>
            <a:lvl3pPr marL="685800" indent="0">
              <a:buNone/>
              <a:defRPr sz="1350">
                <a:solidFill>
                  <a:schemeClr val="tx1"/>
                </a:solidFill>
                <a:latin typeface="+mj-lt"/>
              </a:defRPr>
            </a:lvl3pPr>
            <a:lvl4pPr marL="1028700" indent="0">
              <a:buNone/>
              <a:defRPr sz="1350">
                <a:solidFill>
                  <a:schemeClr val="tx1"/>
                </a:solidFill>
                <a:latin typeface="+mj-lt"/>
              </a:defRPr>
            </a:lvl4pPr>
            <a:lvl5pPr marL="1371600" indent="0">
              <a:buNone/>
              <a:defRPr sz="1350">
                <a:solidFill>
                  <a:schemeClr val="tx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15548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utro">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3F5F67-F09A-904E-963D-FB53FDE3FBD4}"/>
              </a:ext>
            </a:extLst>
          </p:cNvPr>
          <p:cNvSpPr/>
          <p:nvPr/>
        </p:nvSpPr>
        <p:spPr>
          <a:xfrm>
            <a:off x="6273077" y="0"/>
            <a:ext cx="59189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196F948-6B2A-164D-9FBC-73B171544193}"/>
              </a:ext>
            </a:extLst>
          </p:cNvPr>
          <p:cNvSpPr>
            <a:spLocks noGrp="1"/>
          </p:cNvSpPr>
          <p:nvPr>
            <p:ph type="title"/>
          </p:nvPr>
        </p:nvSpPr>
        <p:spPr>
          <a:xfrm>
            <a:off x="831851" y="590309"/>
            <a:ext cx="5918923" cy="3103562"/>
          </a:xfrm>
        </p:spPr>
        <p:txBody>
          <a:bodyPr anchor="b">
            <a:normAutofit/>
          </a:bodyPr>
          <a:lstStyle>
            <a:lvl1pPr>
              <a:defRPr sz="4500" b="1">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72F71-B0BB-A947-B0A2-C2F20CA6D845}"/>
              </a:ext>
            </a:extLst>
          </p:cNvPr>
          <p:cNvSpPr>
            <a:spLocks noGrp="1"/>
          </p:cNvSpPr>
          <p:nvPr>
            <p:ph type="body" idx="1"/>
          </p:nvPr>
        </p:nvSpPr>
        <p:spPr>
          <a:xfrm>
            <a:off x="5428527" y="4170627"/>
            <a:ext cx="5918923" cy="1919025"/>
          </a:xfrm>
        </p:spPr>
        <p:txBody>
          <a:bodyPr/>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87117-40F6-C345-8561-1FCD17EC0E74}"/>
              </a:ext>
            </a:extLst>
          </p:cNvPr>
          <p:cNvSpPr>
            <a:spLocks noGrp="1"/>
          </p:cNvSpPr>
          <p:nvPr>
            <p:ph type="dt" sz="half" idx="10"/>
          </p:nvPr>
        </p:nvSpPr>
        <p:spPr/>
        <p:txBody>
          <a:bodyPr/>
          <a:lstStyle/>
          <a:p>
            <a:fld id="{CB474A0A-B80E-479D-91B4-DC2E02687FD0}" type="datetime1">
              <a:rPr lang="en-US" smtClean="0"/>
              <a:t>9/12/2023</a:t>
            </a:fld>
            <a:endParaRPr lang="en-US"/>
          </a:p>
        </p:txBody>
      </p:sp>
      <p:sp>
        <p:nvSpPr>
          <p:cNvPr id="5" name="Footer Placeholder 4">
            <a:extLst>
              <a:ext uri="{FF2B5EF4-FFF2-40B4-BE49-F238E27FC236}">
                <a16:creationId xmlns:a16="http://schemas.microsoft.com/office/drawing/2014/main" id="{AF085E77-43E8-9D42-9F54-75379A84A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A4985-8DE8-0E4B-8284-561BACAC81A4}"/>
              </a:ext>
            </a:extLst>
          </p:cNvPr>
          <p:cNvSpPr>
            <a:spLocks noGrp="1"/>
          </p:cNvSpPr>
          <p:nvPr>
            <p:ph type="sldNum" sz="quarter" idx="12"/>
          </p:nvPr>
        </p:nvSpPr>
        <p:spPr/>
        <p:txBody>
          <a:bodyPr/>
          <a:lstStyle/>
          <a:p>
            <a:fld id="{D7BC31CD-7036-C641-B324-FE7EC78BF80B}" type="slidenum">
              <a:rPr lang="en-US" smtClean="0"/>
              <a:t>‹#›</a:t>
            </a:fld>
            <a:endParaRPr lang="en-US"/>
          </a:p>
        </p:txBody>
      </p:sp>
      <p:sp>
        <p:nvSpPr>
          <p:cNvPr id="9" name="Picture Placeholder 8">
            <a:extLst>
              <a:ext uri="{FF2B5EF4-FFF2-40B4-BE49-F238E27FC236}">
                <a16:creationId xmlns:a16="http://schemas.microsoft.com/office/drawing/2014/main" id="{AA5B8158-0F65-024B-8CA8-FB3D49C32A38}"/>
              </a:ext>
            </a:extLst>
          </p:cNvPr>
          <p:cNvSpPr>
            <a:spLocks noGrp="1"/>
          </p:cNvSpPr>
          <p:nvPr>
            <p:ph type="pic" sz="quarter" idx="13"/>
          </p:nvPr>
        </p:nvSpPr>
        <p:spPr>
          <a:xfrm>
            <a:off x="6762751" y="590309"/>
            <a:ext cx="4597400" cy="3103562"/>
          </a:xfrm>
        </p:spPr>
        <p:txBody>
          <a:bodyPr/>
          <a:lstStyle/>
          <a:p>
            <a:r>
              <a:rPr lang="en-US"/>
              <a:t>Click icon to add picture</a:t>
            </a:r>
          </a:p>
        </p:txBody>
      </p:sp>
      <p:sp>
        <p:nvSpPr>
          <p:cNvPr id="11" name="Text Placeholder 2">
            <a:extLst>
              <a:ext uri="{FF2B5EF4-FFF2-40B4-BE49-F238E27FC236}">
                <a16:creationId xmlns:a16="http://schemas.microsoft.com/office/drawing/2014/main" id="{B42E123F-54CC-6246-8852-00CE450C9097}"/>
              </a:ext>
            </a:extLst>
          </p:cNvPr>
          <p:cNvSpPr>
            <a:spLocks noGrp="1"/>
          </p:cNvSpPr>
          <p:nvPr>
            <p:ph type="body" idx="14"/>
          </p:nvPr>
        </p:nvSpPr>
        <p:spPr>
          <a:xfrm>
            <a:off x="831849" y="4217842"/>
            <a:ext cx="5918923" cy="1919025"/>
          </a:xfrm>
        </p:spPr>
        <p:txBody>
          <a:bodyPr anchor="b">
            <a:normAutofit/>
          </a:bodyPr>
          <a:lstStyle>
            <a:lvl1pPr marL="0" indent="0" algn="l">
              <a:buNone/>
              <a:defRPr sz="12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642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A812-C337-73D3-189D-2E2BC4F72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BA39B2-690D-665D-9EA9-A315699F5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C910D-F2E1-A8CC-29CC-0C3077A5C187}"/>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8C0261D5-7639-3828-68BE-D30DEBCD8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29B69-AC70-6644-250A-42EE1EDB5644}"/>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233782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0B64-FF2F-63AF-5C57-44C2DACB4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2D807-5173-DF0B-0891-0DFAAE1D3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5EDCCD-C9B6-65E1-928E-B12A6EDDF971}"/>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9A2F696C-A84E-9E6F-C567-E7795CA43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78D1F-C626-EB5B-1E06-2F5132C051F2}"/>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390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837B-C722-5B45-5CA2-AEA46E989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AA2-5793-475D-7C4F-85B073B8E6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D9D443-29B7-2427-98A3-395B26B9FC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E5D688-8D9F-8A4E-A94C-24EC0C644846}"/>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6" name="Footer Placeholder 5">
            <a:extLst>
              <a:ext uri="{FF2B5EF4-FFF2-40B4-BE49-F238E27FC236}">
                <a16:creationId xmlns:a16="http://schemas.microsoft.com/office/drawing/2014/main" id="{699DE579-C1E9-F616-8AD5-73D442E2E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ED5A0-F3C7-24B6-3846-46D52E3D2A7A}"/>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6960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3840-DA7C-68F8-6D40-D300F6551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52286C-AC99-29E3-EA0F-0F72A0F12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2FAFC6-4EDF-C92C-7ED8-CBB348A1B3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6DDCBA-7A6C-076D-8A8B-EA40E03C2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0E2688-5297-5F48-667E-AC639BEE0B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9CCD62-7CF0-C6F8-3413-128E6E7BBB4F}"/>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8" name="Footer Placeholder 7">
            <a:extLst>
              <a:ext uri="{FF2B5EF4-FFF2-40B4-BE49-F238E27FC236}">
                <a16:creationId xmlns:a16="http://schemas.microsoft.com/office/drawing/2014/main" id="{E880C58B-6638-D9EF-5EFD-8BB522194E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D1B54A-6D84-38E8-4F16-0088E33A8C1A}"/>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318524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F55B-87F2-36C1-5DB4-E341248C00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3D743-5E99-986F-00E9-3E8A6E928A46}"/>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4" name="Footer Placeholder 3">
            <a:extLst>
              <a:ext uri="{FF2B5EF4-FFF2-40B4-BE49-F238E27FC236}">
                <a16:creationId xmlns:a16="http://schemas.microsoft.com/office/drawing/2014/main" id="{CBA1016F-6F1F-33E9-6F5E-A214C7E3C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0E3B9F-220E-E21D-E75B-DBD2D850A189}"/>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373728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745F3-4F1D-826A-9A41-04D639D703F2}"/>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3" name="Footer Placeholder 2">
            <a:extLst>
              <a:ext uri="{FF2B5EF4-FFF2-40B4-BE49-F238E27FC236}">
                <a16:creationId xmlns:a16="http://schemas.microsoft.com/office/drawing/2014/main" id="{77CD61BF-4888-EC91-BD85-45B2F1ECE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D23A7A-71D3-E7E2-1C6A-0839618ED860}"/>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330087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0429-FB7D-A0B3-1E87-D55CB2151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FAC69C-8F13-CA58-668E-069DE3961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8B4D9A-6B26-D6A3-7B24-8AB20EE89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CF077-B611-C4C6-041F-93DB7A5095D8}"/>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6" name="Footer Placeholder 5">
            <a:extLst>
              <a:ext uri="{FF2B5EF4-FFF2-40B4-BE49-F238E27FC236}">
                <a16:creationId xmlns:a16="http://schemas.microsoft.com/office/drawing/2014/main" id="{D8346DDD-92F7-86ED-3589-6CB7D32BC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62CDA-A14D-1F67-C46E-C6540A229AAC}"/>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93054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953F-F6D4-2701-91C8-3F9A655E6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12B845-53FD-A3EA-760F-070FBA300B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EAE692A-CA87-5AF8-2E7B-132072CCE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DAA9C9-5F32-7C8D-3416-CD1AA41FD1F6}"/>
              </a:ext>
            </a:extLst>
          </p:cNvPr>
          <p:cNvSpPr>
            <a:spLocks noGrp="1"/>
          </p:cNvSpPr>
          <p:nvPr>
            <p:ph type="dt" sz="half" idx="10"/>
          </p:nvPr>
        </p:nvSpPr>
        <p:spPr/>
        <p:txBody>
          <a:bodyPr/>
          <a:lstStyle/>
          <a:p>
            <a:fld id="{18167152-5A1E-7F49-B081-8F0D0D9CC336}" type="datetimeFigureOut">
              <a:rPr lang="en-US" smtClean="0"/>
              <a:t>9/11/2023</a:t>
            </a:fld>
            <a:endParaRPr lang="en-US"/>
          </a:p>
        </p:txBody>
      </p:sp>
      <p:sp>
        <p:nvSpPr>
          <p:cNvPr id="6" name="Footer Placeholder 5">
            <a:extLst>
              <a:ext uri="{FF2B5EF4-FFF2-40B4-BE49-F238E27FC236}">
                <a16:creationId xmlns:a16="http://schemas.microsoft.com/office/drawing/2014/main" id="{1EA04087-5400-8A71-CA1E-5BB3B388A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DB24C-C1B9-9C27-9D2D-FE05390B861F}"/>
              </a:ext>
            </a:extLst>
          </p:cNvPr>
          <p:cNvSpPr>
            <a:spLocks noGrp="1"/>
          </p:cNvSpPr>
          <p:nvPr>
            <p:ph type="sldNum" sz="quarter" idx="12"/>
          </p:nvPr>
        </p:nvSpPr>
        <p:spPr/>
        <p:txBody>
          <a:bodyPr/>
          <a:lstStyle/>
          <a:p>
            <a:fld id="{BBFF86EE-E6CF-FA42-9177-A58BFC0C2113}" type="slidenum">
              <a:rPr lang="en-US" smtClean="0"/>
              <a:t>‹#›</a:t>
            </a:fld>
            <a:endParaRPr lang="en-US"/>
          </a:p>
        </p:txBody>
      </p:sp>
    </p:spTree>
    <p:extLst>
      <p:ext uri="{BB962C8B-B14F-4D97-AF65-F5344CB8AC3E}">
        <p14:creationId xmlns:p14="http://schemas.microsoft.com/office/powerpoint/2010/main" val="268910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AA388-396F-576C-4AFB-C2BC7ECE6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19081-CD6D-6D1A-C7BE-AEBACCDD9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3798E-F8AB-9C4B-26E3-D8494237A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67152-5A1E-7F49-B081-8F0D0D9CC336}" type="datetimeFigureOut">
              <a:rPr lang="en-US" smtClean="0"/>
              <a:t>9/11/2023</a:t>
            </a:fld>
            <a:endParaRPr lang="en-US"/>
          </a:p>
        </p:txBody>
      </p:sp>
      <p:sp>
        <p:nvSpPr>
          <p:cNvPr id="5" name="Footer Placeholder 4">
            <a:extLst>
              <a:ext uri="{FF2B5EF4-FFF2-40B4-BE49-F238E27FC236}">
                <a16:creationId xmlns:a16="http://schemas.microsoft.com/office/drawing/2014/main" id="{FB652E42-3ECD-5BD4-31B7-B82D5BF37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8B02E-C93E-C64B-BE3C-088ACFAF14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F86EE-E6CF-FA42-9177-A58BFC0C2113}" type="slidenum">
              <a:rPr lang="en-US" smtClean="0"/>
              <a:t>‹#›</a:t>
            </a:fld>
            <a:endParaRPr lang="en-US"/>
          </a:p>
        </p:txBody>
      </p:sp>
    </p:spTree>
    <p:extLst>
      <p:ext uri="{BB962C8B-B14F-4D97-AF65-F5344CB8AC3E}">
        <p14:creationId xmlns:p14="http://schemas.microsoft.com/office/powerpoint/2010/main" val="386407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nerdwallet.com/article/finance/bridge-social-security" TargetMode="External"/><Relationship Id="rId3" Type="http://schemas.openxmlformats.org/officeDocument/2006/relationships/hyperlink" Target="https://www.dol.gov/sites/dolgov/files/EBSA/about-ebsa/about-us/erisa-advisory-council/2018-lifetime-income-solutions-as-a-qdia-webb-written-statement-06-19.pdf" TargetMode="External"/><Relationship Id="rId7" Type="http://schemas.openxmlformats.org/officeDocument/2006/relationships/hyperlink" Target="https://socialsecurityreport.org/what-is-the-social-security-bridge-option/" TargetMode="External"/><Relationship Id="rId2" Type="http://schemas.openxmlformats.org/officeDocument/2006/relationships/hyperlink" Target="https://crr.bc.edu/briefs/would-401k-participants-use-a-social-security-bridge-option-2/" TargetMode="External"/><Relationship Id="rId1" Type="http://schemas.openxmlformats.org/officeDocument/2006/relationships/slideLayout" Target="../slideLayouts/slideLayout2.xml"/><Relationship Id="rId6" Type="http://schemas.openxmlformats.org/officeDocument/2006/relationships/hyperlink" Target="https://www.plansponsor.com/social-security-bridge-said-best-approach-annuities/" TargetMode="External"/><Relationship Id="rId5" Type="http://schemas.openxmlformats.org/officeDocument/2006/relationships/hyperlink" Target="https://www.thewealthadvisor.com/article/annuities-your-bridge-social-security" TargetMode="External"/><Relationship Id="rId4" Type="http://schemas.openxmlformats.org/officeDocument/2006/relationships/hyperlink" Target="https://www.dol.gov/sites/dolgov/files/ebsa/about-ebsa/about-us/erisa-advisory-council/2018-lifetime-income-solutions-as-a-qdia-ghilarducci-written-statement-06-19.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BFE43C-DEA5-194E-5FD8-E59CDA713CDD}"/>
              </a:ext>
            </a:extLst>
          </p:cNvPr>
          <p:cNvSpPr>
            <a:spLocks noGrp="1"/>
          </p:cNvSpPr>
          <p:nvPr>
            <p:ph type="subTitle" idx="1"/>
          </p:nvPr>
        </p:nvSpPr>
        <p:spPr>
          <a:xfrm>
            <a:off x="7876716" y="5013072"/>
            <a:ext cx="9144000" cy="877714"/>
          </a:xfrm>
        </p:spPr>
        <p:txBody>
          <a:bodyPr>
            <a:normAutofit fontScale="92500" lnSpcReduction="20000"/>
          </a:bodyPr>
          <a:lstStyle/>
          <a:p>
            <a:pPr algn="l"/>
            <a:r>
              <a:rPr lang="en-US" sz="7200" dirty="0">
                <a:solidFill>
                  <a:srgbClr val="253271"/>
                </a:solidFill>
                <a:latin typeface="HelveticaNeueLT Std Med Cn" panose="020B0804020202020204" pitchFamily="34" charset="0"/>
              </a:rPr>
              <a:t>Welcome!</a:t>
            </a:r>
          </a:p>
        </p:txBody>
      </p:sp>
      <p:pic>
        <p:nvPicPr>
          <p:cNvPr id="5" name="Picture 4" descr="A aerial view of a park in a city&#10;&#10;Description automatically generated">
            <a:extLst>
              <a:ext uri="{FF2B5EF4-FFF2-40B4-BE49-F238E27FC236}">
                <a16:creationId xmlns:a16="http://schemas.microsoft.com/office/drawing/2014/main" id="{AD4BE78A-E65E-9DC0-95EF-BF6BC5D508CE}"/>
              </a:ext>
            </a:extLst>
          </p:cNvPr>
          <p:cNvPicPr>
            <a:picLocks noChangeAspect="1"/>
          </p:cNvPicPr>
          <p:nvPr/>
        </p:nvPicPr>
        <p:blipFill rotWithShape="1">
          <a:blip r:embed="rId2"/>
          <a:srcRect t="32421" b="23243"/>
          <a:stretch/>
        </p:blipFill>
        <p:spPr>
          <a:xfrm>
            <a:off x="0" y="0"/>
            <a:ext cx="12192000" cy="3602038"/>
          </a:xfrm>
          <a:prstGeom prst="rect">
            <a:avLst/>
          </a:prstGeom>
        </p:spPr>
      </p:pic>
      <p:pic>
        <p:nvPicPr>
          <p:cNvPr id="7" name="Picture 6">
            <a:extLst>
              <a:ext uri="{FF2B5EF4-FFF2-40B4-BE49-F238E27FC236}">
                <a16:creationId xmlns:a16="http://schemas.microsoft.com/office/drawing/2014/main" id="{05B2AF09-9EE3-F38F-5579-AC427038AD08}"/>
              </a:ext>
            </a:extLst>
          </p:cNvPr>
          <p:cNvPicPr>
            <a:picLocks noChangeAspect="1"/>
          </p:cNvPicPr>
          <p:nvPr/>
        </p:nvPicPr>
        <p:blipFill>
          <a:blip r:embed="rId3"/>
          <a:stretch>
            <a:fillRect/>
          </a:stretch>
        </p:blipFill>
        <p:spPr>
          <a:xfrm>
            <a:off x="131762" y="2693772"/>
            <a:ext cx="4970169" cy="4970169"/>
          </a:xfrm>
          <a:prstGeom prst="rect">
            <a:avLst/>
          </a:prstGeom>
        </p:spPr>
      </p:pic>
      <p:pic>
        <p:nvPicPr>
          <p:cNvPr id="11" name="Picture 10">
            <a:extLst>
              <a:ext uri="{FF2B5EF4-FFF2-40B4-BE49-F238E27FC236}">
                <a16:creationId xmlns:a16="http://schemas.microsoft.com/office/drawing/2014/main" id="{C5A19454-026F-5EB8-211C-B44C6B70FE2F}"/>
              </a:ext>
            </a:extLst>
          </p:cNvPr>
          <p:cNvPicPr>
            <a:picLocks noChangeAspect="1"/>
          </p:cNvPicPr>
          <p:nvPr/>
        </p:nvPicPr>
        <p:blipFill>
          <a:blip r:embed="rId4"/>
          <a:stretch>
            <a:fillRect/>
          </a:stretch>
        </p:blipFill>
        <p:spPr>
          <a:xfrm>
            <a:off x="5263733" y="3642426"/>
            <a:ext cx="2236818" cy="2741292"/>
          </a:xfrm>
          <a:prstGeom prst="rect">
            <a:avLst/>
          </a:prstGeom>
        </p:spPr>
      </p:pic>
      <p:pic>
        <p:nvPicPr>
          <p:cNvPr id="4" name="Picture 3">
            <a:extLst>
              <a:ext uri="{FF2B5EF4-FFF2-40B4-BE49-F238E27FC236}">
                <a16:creationId xmlns:a16="http://schemas.microsoft.com/office/drawing/2014/main" id="{433369C4-38F4-5935-82AC-6D42455CAAB6}"/>
              </a:ext>
            </a:extLst>
          </p:cNvPr>
          <p:cNvPicPr>
            <a:picLocks noChangeAspect="1"/>
          </p:cNvPicPr>
          <p:nvPr/>
        </p:nvPicPr>
        <p:blipFill>
          <a:blip r:embed="rId5"/>
          <a:stretch>
            <a:fillRect/>
          </a:stretch>
        </p:blipFill>
        <p:spPr>
          <a:xfrm>
            <a:off x="293564" y="6383718"/>
            <a:ext cx="3092187" cy="342691"/>
          </a:xfrm>
          <a:prstGeom prst="rect">
            <a:avLst/>
          </a:prstGeom>
        </p:spPr>
      </p:pic>
    </p:spTree>
    <p:extLst>
      <p:ext uri="{BB962C8B-B14F-4D97-AF65-F5344CB8AC3E}">
        <p14:creationId xmlns:p14="http://schemas.microsoft.com/office/powerpoint/2010/main" val="54722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10</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10</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14" name="Title 1"/>
          <p:cNvSpPr>
            <a:spLocks noGrp="1"/>
          </p:cNvSpPr>
          <p:nvPr>
            <p:ph type="title"/>
          </p:nvPr>
        </p:nvSpPr>
        <p:spPr>
          <a:xfrm>
            <a:off x="1716825" y="576232"/>
            <a:ext cx="9144000" cy="494934"/>
          </a:xfrm>
        </p:spPr>
        <p:txBody>
          <a:bodyPr>
            <a:noAutofit/>
          </a:bodyPr>
          <a:lstStyle/>
          <a:p>
            <a:pPr algn="l"/>
            <a:r>
              <a:rPr lang="en-US" sz="3800" dirty="0">
                <a:latin typeface="HelveticaNeueLT Std Cn" panose="020B0706030502030204" pitchFamily="34" charset="0"/>
                <a:cs typeface="Times New Roman" panose="02020603050405020304" pitchFamily="18" charset="0"/>
              </a:rPr>
              <a:t>While family benefits are fading, the twin challenges of work &amp; caregiving are not.</a:t>
            </a:r>
          </a:p>
        </p:txBody>
      </p:sp>
      <p:sp>
        <p:nvSpPr>
          <p:cNvPr id="15" name="Rectangle 14"/>
          <p:cNvSpPr/>
          <p:nvPr/>
        </p:nvSpPr>
        <p:spPr>
          <a:xfrm>
            <a:off x="1703110" y="1803878"/>
            <a:ext cx="8964891" cy="892552"/>
          </a:xfrm>
          <a:prstGeom prst="rect">
            <a:avLst/>
          </a:prstGeom>
        </p:spPr>
        <p:txBody>
          <a:bodyPr wrap="square">
            <a:spAutoFit/>
          </a:bodyPr>
          <a:lstStyle/>
          <a:p>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p:txBody>
      </p:sp>
      <p:graphicFrame>
        <p:nvGraphicFramePr>
          <p:cNvPr id="9" name="Chart 8">
            <a:extLst>
              <a:ext uri="{FF2B5EF4-FFF2-40B4-BE49-F238E27FC236}">
                <a16:creationId xmlns:a16="http://schemas.microsoft.com/office/drawing/2014/main" id="{26224BC2-31EB-4832-BC09-1F888C954A12}"/>
              </a:ext>
            </a:extLst>
          </p:cNvPr>
          <p:cNvGraphicFramePr>
            <a:graphicFrameLocks/>
          </p:cNvGraphicFramePr>
          <p:nvPr/>
        </p:nvGraphicFramePr>
        <p:xfrm>
          <a:off x="1655064" y="2353069"/>
          <a:ext cx="41148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0A693F3-A47F-48E8-9AA9-896A7D71B26C}"/>
              </a:ext>
            </a:extLst>
          </p:cNvPr>
          <p:cNvSpPr txBox="1"/>
          <p:nvPr/>
        </p:nvSpPr>
        <p:spPr>
          <a:xfrm>
            <a:off x="1524000" y="1658197"/>
            <a:ext cx="4376928" cy="584775"/>
          </a:xfrm>
          <a:prstGeom prst="rect">
            <a:avLst/>
          </a:prstGeom>
          <a:noFill/>
        </p:spPr>
        <p:txBody>
          <a:bodyPr wrap="square" rtlCol="0">
            <a:spAutoFit/>
          </a:bodyPr>
          <a:lstStyle/>
          <a:p>
            <a:pPr algn="ctr"/>
            <a:r>
              <a:rPr lang="en-US" sz="1600" dirty="0">
                <a:latin typeface="HelveticaNeueLT Std Cn" panose="020B0706030502030204" pitchFamily="34" charset="0"/>
                <a:cs typeface="Times New Roman" panose="02020603050405020304" pitchFamily="18" charset="0"/>
              </a:rPr>
              <a:t>Percentage of Workers Employed Part-Time, </a:t>
            </a:r>
          </a:p>
          <a:p>
            <a:pPr algn="ctr"/>
            <a:r>
              <a:rPr lang="en-US" sz="1600" dirty="0">
                <a:latin typeface="HelveticaNeueLT Std Cn" panose="020B0706030502030204" pitchFamily="34" charset="0"/>
                <a:cs typeface="Times New Roman" panose="02020603050405020304" pitchFamily="18" charset="0"/>
              </a:rPr>
              <a:t>Ages 25-44, 2021</a:t>
            </a:r>
          </a:p>
        </p:txBody>
      </p:sp>
      <p:graphicFrame>
        <p:nvGraphicFramePr>
          <p:cNvPr id="11" name="Chart 10">
            <a:extLst>
              <a:ext uri="{FF2B5EF4-FFF2-40B4-BE49-F238E27FC236}">
                <a16:creationId xmlns:a16="http://schemas.microsoft.com/office/drawing/2014/main" id="{72C6EF69-A1EC-4ACF-AC2D-FD87CD7B59F5}"/>
              </a:ext>
            </a:extLst>
          </p:cNvPr>
          <p:cNvGraphicFramePr>
            <a:graphicFrameLocks/>
          </p:cNvGraphicFramePr>
          <p:nvPr/>
        </p:nvGraphicFramePr>
        <p:xfrm>
          <a:off x="6227064" y="2323893"/>
          <a:ext cx="4114800"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D1B73D39-6516-4F54-9E7E-0A030F716D33}"/>
              </a:ext>
            </a:extLst>
          </p:cNvPr>
          <p:cNvSpPr txBox="1"/>
          <p:nvPr/>
        </p:nvSpPr>
        <p:spPr>
          <a:xfrm>
            <a:off x="5900928" y="1658198"/>
            <a:ext cx="4767072" cy="584775"/>
          </a:xfrm>
          <a:prstGeom prst="rect">
            <a:avLst/>
          </a:prstGeom>
          <a:noFill/>
        </p:spPr>
        <p:txBody>
          <a:bodyPr wrap="square" rtlCol="0">
            <a:spAutoFit/>
          </a:bodyPr>
          <a:lstStyle/>
          <a:p>
            <a:pPr algn="ctr"/>
            <a:r>
              <a:rPr lang="en-US" sz="1600" dirty="0">
                <a:latin typeface="HelveticaNeueLT Std Cn" panose="020B0706030502030204" pitchFamily="34" charset="0"/>
                <a:cs typeface="Times New Roman" panose="02020603050405020304" pitchFamily="18" charset="0"/>
              </a:rPr>
              <a:t>Percentage of Births to Unmarried Women, </a:t>
            </a:r>
          </a:p>
          <a:p>
            <a:pPr algn="ctr"/>
            <a:r>
              <a:rPr lang="en-US" sz="1600" dirty="0">
                <a:latin typeface="HelveticaNeueLT Std Cn" panose="020B0706030502030204" pitchFamily="34" charset="0"/>
                <a:cs typeface="Times New Roman" panose="02020603050405020304" pitchFamily="18" charset="0"/>
              </a:rPr>
              <a:t>1960-2021</a:t>
            </a:r>
          </a:p>
        </p:txBody>
      </p:sp>
      <p:sp>
        <p:nvSpPr>
          <p:cNvPr id="10" name="TextBox 9">
            <a:extLst>
              <a:ext uri="{FF2B5EF4-FFF2-40B4-BE49-F238E27FC236}">
                <a16:creationId xmlns:a16="http://schemas.microsoft.com/office/drawing/2014/main" id="{FB10E8BF-D8EF-4CA3-B889-2B018344AF20}"/>
              </a:ext>
            </a:extLst>
          </p:cNvPr>
          <p:cNvSpPr txBox="1"/>
          <p:nvPr/>
        </p:nvSpPr>
        <p:spPr>
          <a:xfrm>
            <a:off x="1847090" y="5633399"/>
            <a:ext cx="4053839"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Source: </a:t>
            </a:r>
            <a:r>
              <a:rPr lang="fr-FR" sz="1100" dirty="0">
                <a:latin typeface="Times New Roman" panose="02020603050405020304" pitchFamily="18" charset="0"/>
                <a:cs typeface="Times New Roman" panose="02020603050405020304" pitchFamily="18" charset="0"/>
              </a:rPr>
              <a:t>U.S. Census Bureau, </a:t>
            </a:r>
            <a:r>
              <a:rPr lang="fr-FR" sz="1100" i="1" dirty="0">
                <a:latin typeface="Times New Roman" panose="02020603050405020304" pitchFamily="18" charset="0"/>
                <a:cs typeface="Times New Roman" panose="02020603050405020304" pitchFamily="18" charset="0"/>
              </a:rPr>
              <a:t>Current Population Survey</a:t>
            </a:r>
            <a:r>
              <a:rPr lang="fr-FR" sz="1100" dirty="0">
                <a:latin typeface="Times New Roman" panose="02020603050405020304" pitchFamily="18" charset="0"/>
                <a:cs typeface="Times New Roman" panose="02020603050405020304" pitchFamily="18" charset="0"/>
              </a:rPr>
              <a:t> (2022)</a:t>
            </a:r>
            <a:r>
              <a:rPr lang="en-US" sz="1100"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30850E3-DB74-473D-8122-B80DD098C815}"/>
              </a:ext>
            </a:extLst>
          </p:cNvPr>
          <p:cNvSpPr txBox="1"/>
          <p:nvPr/>
        </p:nvSpPr>
        <p:spPr>
          <a:xfrm>
            <a:off x="6096000" y="5633400"/>
            <a:ext cx="4556760" cy="430887"/>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Sources: </a:t>
            </a:r>
            <a:r>
              <a:rPr lang="en-US" sz="1100" dirty="0">
                <a:latin typeface="Times New Roman" panose="02020603050405020304" pitchFamily="18" charset="0"/>
                <a:cs typeface="Times New Roman" panose="02020603050405020304" pitchFamily="18" charset="0"/>
              </a:rPr>
              <a:t>OECD Family Database (2018); and Centers for Disease Control and Prevention, National Vital Statistics Reports (2018-2023).</a:t>
            </a:r>
          </a:p>
        </p:txBody>
      </p:sp>
    </p:spTree>
    <p:extLst>
      <p:ext uri="{BB962C8B-B14F-4D97-AF65-F5344CB8AC3E}">
        <p14:creationId xmlns:p14="http://schemas.microsoft.com/office/powerpoint/2010/main" val="9454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11</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11</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14" name="Rectangle 2"/>
          <p:cNvSpPr>
            <a:spLocks noGrp="1" noChangeArrowheads="1"/>
          </p:cNvSpPr>
          <p:nvPr>
            <p:ph type="title" idx="4294967295"/>
          </p:nvPr>
        </p:nvSpPr>
        <p:spPr>
          <a:xfrm>
            <a:off x="1720554" y="161431"/>
            <a:ext cx="9043059" cy="820737"/>
          </a:xfrm>
        </p:spPr>
        <p:txBody>
          <a:bodyPr/>
          <a:lstStyle/>
          <a:p>
            <a:pPr algn="l"/>
            <a:r>
              <a:rPr lang="en-US" sz="3800" dirty="0">
                <a:latin typeface="HelveticaNeueLT Std Cn" panose="020B0706030502030204" pitchFamily="34" charset="0"/>
                <a:cs typeface="Times New Roman"/>
              </a:rPr>
              <a:t>A second concern is poverty risk for widows.</a:t>
            </a:r>
            <a:endParaRPr lang="en-US" sz="3800" dirty="0">
              <a:solidFill>
                <a:srgbClr val="000000"/>
              </a:solidFill>
              <a:latin typeface="HelveticaNeueLT Std Cn" panose="020B0706030502030204" pitchFamily="34" charset="0"/>
              <a:cs typeface="65 Helvetica Medium"/>
            </a:endParaRPr>
          </a:p>
        </p:txBody>
      </p:sp>
      <p:sp>
        <p:nvSpPr>
          <p:cNvPr id="15" name="Rectangle 14"/>
          <p:cNvSpPr/>
          <p:nvPr/>
        </p:nvSpPr>
        <p:spPr>
          <a:xfrm>
            <a:off x="1508761" y="1437090"/>
            <a:ext cx="4762500" cy="584775"/>
          </a:xfrm>
          <a:prstGeom prst="rect">
            <a:avLst/>
          </a:prstGeom>
        </p:spPr>
        <p:txBody>
          <a:bodyPr wrap="square">
            <a:spAutoFit/>
          </a:bodyPr>
          <a:lstStyle/>
          <a:p>
            <a:pPr algn="ctr"/>
            <a:r>
              <a:rPr lang="en-US" sz="1600" dirty="0">
                <a:latin typeface="HelveticaNeueLT Std Cn" panose="020B0706030502030204" pitchFamily="34" charset="0"/>
                <a:cs typeface="Times New Roman" panose="02020603050405020304" pitchFamily="18" charset="0"/>
              </a:rPr>
              <a:t>Poverty Rates for Women Ages 65 and Over </a:t>
            </a:r>
          </a:p>
          <a:p>
            <a:pPr algn="ctr"/>
            <a:r>
              <a:rPr lang="en-US" sz="1600" dirty="0">
                <a:latin typeface="HelveticaNeueLT Std Cn" panose="020B0706030502030204" pitchFamily="34" charset="0"/>
                <a:cs typeface="Times New Roman" panose="02020603050405020304" pitchFamily="18" charset="0"/>
              </a:rPr>
              <a:t>by Marital Status, 2021</a:t>
            </a:r>
          </a:p>
        </p:txBody>
      </p:sp>
      <p:sp>
        <p:nvSpPr>
          <p:cNvPr id="16" name="Rectangle 15"/>
          <p:cNvSpPr/>
          <p:nvPr/>
        </p:nvSpPr>
        <p:spPr>
          <a:xfrm>
            <a:off x="2636437" y="5798406"/>
            <a:ext cx="8031564"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Note: Data on widows does not include widowers.</a:t>
            </a:r>
          </a:p>
          <a:p>
            <a:r>
              <a:rPr lang="en-US" sz="1100" i="1" dirty="0">
                <a:latin typeface="Times New Roman" panose="02020603050405020304" pitchFamily="18" charset="0"/>
                <a:cs typeface="Times New Roman" panose="02020603050405020304" pitchFamily="18" charset="0"/>
              </a:rPr>
              <a:t>Source:</a:t>
            </a:r>
            <a:r>
              <a:rPr lang="en-US" sz="1100" dirty="0">
                <a:latin typeface="Times New Roman" panose="02020603050405020304" pitchFamily="18" charset="0"/>
                <a:cs typeface="Times New Roman" panose="02020603050405020304" pitchFamily="18" charset="0"/>
              </a:rPr>
              <a:t> Center for Retirement Research at Boston College’s calculations from the U.S. Census Bureau, </a:t>
            </a:r>
            <a:r>
              <a:rPr lang="en-US" sz="1100" i="1" dirty="0">
                <a:latin typeface="Times New Roman" panose="02020603050405020304" pitchFamily="18" charset="0"/>
                <a:cs typeface="Times New Roman" panose="02020603050405020304" pitchFamily="18" charset="0"/>
              </a:rPr>
              <a:t>Current Population Survey </a:t>
            </a:r>
            <a:r>
              <a:rPr lang="en-US" sz="1100" dirty="0">
                <a:latin typeface="Times New Roman" panose="02020603050405020304" pitchFamily="18" charset="0"/>
                <a:cs typeface="Times New Roman" panose="02020603050405020304" pitchFamily="18" charset="0"/>
              </a:rPr>
              <a:t>(2022).</a:t>
            </a:r>
            <a:endParaRPr lang="en-US" sz="1100" dirty="0">
              <a:solidFill>
                <a:prstClr val="black"/>
              </a:solidFill>
              <a:latin typeface="Times New Roman" panose="02020603050405020304" pitchFamily="18" charset="0"/>
              <a:cs typeface="Times New Roman" panose="02020603050405020304" pitchFamily="18" charset="0"/>
            </a:endParaRPr>
          </a:p>
        </p:txBody>
      </p:sp>
      <p:graphicFrame>
        <p:nvGraphicFramePr>
          <p:cNvPr id="17" name="Chart 16">
            <a:extLst>
              <a:ext uri="{FF2B5EF4-FFF2-40B4-BE49-F238E27FC236}">
                <a16:creationId xmlns:a16="http://schemas.microsoft.com/office/drawing/2014/main" id="{020BDFF2-7F3A-2308-4688-E75F22E713BF}"/>
              </a:ext>
            </a:extLst>
          </p:cNvPr>
          <p:cNvGraphicFramePr>
            <a:graphicFrameLocks/>
          </p:cNvGraphicFramePr>
          <p:nvPr/>
        </p:nvGraphicFramePr>
        <p:xfrm>
          <a:off x="1775457" y="2183279"/>
          <a:ext cx="41148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05E8633-F206-49FD-B5BA-9BF2D77AC1C9}"/>
              </a:ext>
            </a:extLst>
          </p:cNvPr>
          <p:cNvSpPr txBox="1"/>
          <p:nvPr/>
        </p:nvSpPr>
        <p:spPr>
          <a:xfrm>
            <a:off x="6271262" y="1436066"/>
            <a:ext cx="4381499" cy="584775"/>
          </a:xfrm>
          <a:prstGeom prst="rect">
            <a:avLst/>
          </a:prstGeom>
          <a:noFill/>
        </p:spPr>
        <p:txBody>
          <a:bodyPr wrap="square" rtlCol="0">
            <a:spAutoFit/>
          </a:bodyPr>
          <a:lstStyle/>
          <a:p>
            <a:pPr algn="ctr"/>
            <a:r>
              <a:rPr lang="en-US" sz="1600" dirty="0">
                <a:latin typeface="HelveticaNeueLT Std Cn" panose="020B0706030502030204" pitchFamily="34" charset="0"/>
                <a:cs typeface="Times New Roman" panose="02020603050405020304" pitchFamily="18" charset="0"/>
              </a:rPr>
              <a:t>Widows as a Percentage of Total Households </a:t>
            </a:r>
          </a:p>
          <a:p>
            <a:pPr algn="ctr"/>
            <a:r>
              <a:rPr lang="en-US" sz="1600" dirty="0">
                <a:latin typeface="HelveticaNeueLT Std Cn" panose="020B0706030502030204" pitchFamily="34" charset="0"/>
                <a:cs typeface="Times New Roman" panose="02020603050405020304" pitchFamily="18" charset="0"/>
              </a:rPr>
              <a:t>by Age Group, 2021</a:t>
            </a:r>
          </a:p>
        </p:txBody>
      </p:sp>
      <p:graphicFrame>
        <p:nvGraphicFramePr>
          <p:cNvPr id="13" name="Chart 12">
            <a:extLst>
              <a:ext uri="{FF2B5EF4-FFF2-40B4-BE49-F238E27FC236}">
                <a16:creationId xmlns:a16="http://schemas.microsoft.com/office/drawing/2014/main" id="{6DF15E44-B44D-4337-8F94-7EF76FFCCD21}"/>
              </a:ext>
            </a:extLst>
          </p:cNvPr>
          <p:cNvGraphicFramePr>
            <a:graphicFrameLocks/>
          </p:cNvGraphicFramePr>
          <p:nvPr/>
        </p:nvGraphicFramePr>
        <p:xfrm>
          <a:off x="6271261" y="2183279"/>
          <a:ext cx="4114800" cy="3200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81127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12</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12</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14" name="Rectangle 2"/>
          <p:cNvSpPr>
            <a:spLocks noGrp="1" noChangeArrowheads="1"/>
          </p:cNvSpPr>
          <p:nvPr>
            <p:ph type="title" idx="4294967295"/>
          </p:nvPr>
        </p:nvSpPr>
        <p:spPr>
          <a:xfrm>
            <a:off x="1714500" y="427479"/>
            <a:ext cx="9028914" cy="820737"/>
          </a:xfrm>
        </p:spPr>
        <p:txBody>
          <a:bodyPr>
            <a:normAutofit fontScale="90000"/>
          </a:bodyPr>
          <a:lstStyle/>
          <a:p>
            <a:pPr algn="l"/>
            <a:r>
              <a:rPr lang="en-US" sz="3800" dirty="0">
                <a:solidFill>
                  <a:srgbClr val="000000"/>
                </a:solidFill>
                <a:latin typeface="HelveticaNeueLT Std Cn" panose="020B0706030502030204" pitchFamily="34" charset="0"/>
                <a:cs typeface="Times New Roman"/>
              </a:rPr>
              <a:t>Proposals typically raise the widow’s benefit to 75% of a couple’s combined benefit.</a:t>
            </a:r>
            <a:endParaRPr lang="en-US" sz="3800" dirty="0">
              <a:solidFill>
                <a:srgbClr val="000000"/>
              </a:solidFill>
              <a:latin typeface="HelveticaNeueLT Std Cn" panose="020B0706030502030204" pitchFamily="34" charset="0"/>
              <a:cs typeface="65 Helvetica Medium"/>
            </a:endParaRPr>
          </a:p>
        </p:txBody>
      </p:sp>
      <p:sp>
        <p:nvSpPr>
          <p:cNvPr id="21" name="Rectangle 20"/>
          <p:cNvSpPr/>
          <p:nvPr/>
        </p:nvSpPr>
        <p:spPr>
          <a:xfrm>
            <a:off x="1524001" y="1644222"/>
            <a:ext cx="9162973" cy="584775"/>
          </a:xfrm>
          <a:prstGeom prst="rect">
            <a:avLst/>
          </a:prstGeom>
        </p:spPr>
        <p:txBody>
          <a:bodyPr wrap="square">
            <a:spAutoFit/>
          </a:bodyPr>
          <a:lstStyle/>
          <a:p>
            <a:pPr algn="ctr" eaLnBrk="0" hangingPunct="0"/>
            <a:r>
              <a:rPr lang="en-US" sz="1600" dirty="0">
                <a:solidFill>
                  <a:prstClr val="black"/>
                </a:solidFill>
                <a:latin typeface="HelveticaNeueLT Std Cn" panose="020B0706030502030204" pitchFamily="34" charset="0"/>
                <a:cs typeface="Times New Roman" charset="0"/>
              </a:rPr>
              <a:t>Widow Benefit as a Percentage of Couple’s Combined Benefit, </a:t>
            </a:r>
          </a:p>
          <a:p>
            <a:pPr algn="ctr" eaLnBrk="0" hangingPunct="0"/>
            <a:r>
              <a:rPr lang="en-US" sz="1600" dirty="0">
                <a:solidFill>
                  <a:prstClr val="black"/>
                </a:solidFill>
                <a:latin typeface="HelveticaNeueLT Std Cn" panose="020B0706030502030204" pitchFamily="34" charset="0"/>
                <a:cs typeface="Times New Roman" charset="0"/>
              </a:rPr>
              <a:t>by Ratio of Wife’s to Husband’s Earnings</a:t>
            </a:r>
          </a:p>
        </p:txBody>
      </p:sp>
      <p:sp>
        <p:nvSpPr>
          <p:cNvPr id="22" name="Rectangle 21"/>
          <p:cNvSpPr/>
          <p:nvPr/>
        </p:nvSpPr>
        <p:spPr>
          <a:xfrm>
            <a:off x="2636437" y="5798406"/>
            <a:ext cx="8241770" cy="430887"/>
          </a:xfrm>
          <a:prstGeom prst="rect">
            <a:avLst/>
          </a:prstGeom>
        </p:spPr>
        <p:txBody>
          <a:bodyPr wrap="square">
            <a:spAutoFit/>
          </a:bodyPr>
          <a:lstStyle/>
          <a:p>
            <a:r>
              <a:rPr lang="en-US" sz="1100" dirty="0">
                <a:solidFill>
                  <a:prstClr val="black"/>
                </a:solidFill>
                <a:latin typeface="Times New Roman" charset="0"/>
                <a:cs typeface="Times New Roman" charset="0"/>
              </a:rPr>
              <a:t>Note: This example assumes both spouses claim at the FRA and the husband’s benefit replaces 40 percent of pre-retirement earnings.</a:t>
            </a:r>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Source: </a:t>
            </a:r>
            <a:r>
              <a:rPr lang="en-US" sz="1100" dirty="0">
                <a:latin typeface="Times New Roman" panose="02020603050405020304" pitchFamily="18" charset="0"/>
                <a:cs typeface="Times New Roman" panose="02020603050405020304" pitchFamily="18" charset="0"/>
              </a:rPr>
              <a:t>Center for Retirement Research at Boston College’s calculations.</a:t>
            </a:r>
          </a:p>
        </p:txBody>
      </p:sp>
      <p:graphicFrame>
        <p:nvGraphicFramePr>
          <p:cNvPr id="11" name="Chart 10">
            <a:extLst>
              <a:ext uri="{FF2B5EF4-FFF2-40B4-BE49-F238E27FC236}">
                <a16:creationId xmlns:a16="http://schemas.microsoft.com/office/drawing/2014/main" id="{00000000-0008-0000-0400-000002000000}"/>
              </a:ext>
            </a:extLst>
          </p:cNvPr>
          <p:cNvGraphicFramePr>
            <a:graphicFrameLocks/>
          </p:cNvGraphicFramePr>
          <p:nvPr/>
        </p:nvGraphicFramePr>
        <p:xfrm>
          <a:off x="3764280" y="2412590"/>
          <a:ext cx="4663440"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500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13</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13</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20" name="Title 1"/>
          <p:cNvSpPr>
            <a:spLocks noGrp="1"/>
          </p:cNvSpPr>
          <p:nvPr>
            <p:ph type="title"/>
          </p:nvPr>
        </p:nvSpPr>
        <p:spPr>
          <a:xfrm>
            <a:off x="1703109" y="596560"/>
            <a:ext cx="8964892" cy="494934"/>
          </a:xfrm>
        </p:spPr>
        <p:txBody>
          <a:bodyPr>
            <a:noAutofit/>
          </a:bodyPr>
          <a:lstStyle/>
          <a:p>
            <a:pPr algn="l"/>
            <a:r>
              <a:rPr lang="en-US" sz="3800" dirty="0">
                <a:latin typeface="HelveticaNeueLT Std Cn" panose="020B0706030502030204" pitchFamily="34" charset="0"/>
                <a:cs typeface="Times New Roman"/>
              </a:rPr>
              <a:t>Another concern is the “oldest old,” because poverty rates rise after 80.</a:t>
            </a:r>
            <a:endParaRPr lang="en-US" sz="3800" dirty="0">
              <a:latin typeface="HelveticaNeueLT Std Cn" panose="020B0706030502030204" pitchFamily="34" charset="0"/>
              <a:cs typeface="Times New Roman" panose="02020603050405020304" pitchFamily="18" charset="0"/>
            </a:endParaRPr>
          </a:p>
        </p:txBody>
      </p:sp>
      <p:sp>
        <p:nvSpPr>
          <p:cNvPr id="21" name="Rectangle 20"/>
          <p:cNvSpPr/>
          <p:nvPr/>
        </p:nvSpPr>
        <p:spPr>
          <a:xfrm>
            <a:off x="1524001" y="1660109"/>
            <a:ext cx="9231557" cy="338554"/>
          </a:xfrm>
          <a:prstGeom prst="rect">
            <a:avLst/>
          </a:prstGeom>
        </p:spPr>
        <p:txBody>
          <a:bodyPr wrap="square">
            <a:spAutoFit/>
          </a:bodyPr>
          <a:lstStyle/>
          <a:p>
            <a:pPr algn="ctr"/>
            <a:r>
              <a:rPr lang="en-US" sz="1600" dirty="0">
                <a:solidFill>
                  <a:srgbClr val="000000"/>
                </a:solidFill>
                <a:latin typeface="HelveticaNeueLT Std Cn" panose="020B0706030502030204" pitchFamily="34" charset="0"/>
                <a:ea typeface="Lucida Grande"/>
                <a:cs typeface="Times New Roman"/>
              </a:rPr>
              <a:t>Poverty Rates for Older Individuals by Age Group, 2021</a:t>
            </a:r>
            <a:endParaRPr lang="en-US" sz="1600" dirty="0">
              <a:latin typeface="HelveticaNeueLT Std Cn" panose="020B0706030502030204" pitchFamily="34" charset="0"/>
              <a:cs typeface="Times New Roman"/>
            </a:endParaRPr>
          </a:p>
        </p:txBody>
      </p:sp>
      <p:sp>
        <p:nvSpPr>
          <p:cNvPr id="22" name="Rectangle 21"/>
          <p:cNvSpPr/>
          <p:nvPr/>
        </p:nvSpPr>
        <p:spPr>
          <a:xfrm>
            <a:off x="2641150" y="5972815"/>
            <a:ext cx="8031563" cy="261610"/>
          </a:xfrm>
          <a:prstGeom prst="rect">
            <a:avLst/>
          </a:prstGeom>
        </p:spPr>
        <p:txBody>
          <a:bodyPr wrap="square">
            <a:spAutoFit/>
          </a:bodyPr>
          <a:lstStyle/>
          <a:p>
            <a:r>
              <a:rPr lang="en-US" sz="1100" i="1" dirty="0">
                <a:latin typeface="Times New Roman" panose="02020603050405020304" pitchFamily="18" charset="0"/>
                <a:cs typeface="Times New Roman" panose="02020603050405020304" pitchFamily="18" charset="0"/>
              </a:rPr>
              <a:t>Source</a:t>
            </a:r>
            <a:r>
              <a:rPr lang="en-US" sz="1100" dirty="0">
                <a:latin typeface="Times New Roman" panose="02020603050405020304" pitchFamily="18" charset="0"/>
                <a:cs typeface="Times New Roman" panose="02020603050405020304" pitchFamily="18" charset="0"/>
              </a:rPr>
              <a:t>: Center for Retirement Research at Boston College’s calculations from U.S Census Bureau, </a:t>
            </a:r>
            <a:r>
              <a:rPr lang="en-US" sz="1100" i="1" dirty="0">
                <a:latin typeface="Times New Roman" panose="02020603050405020304" pitchFamily="18" charset="0"/>
                <a:cs typeface="Times New Roman" panose="02020603050405020304" pitchFamily="18" charset="0"/>
              </a:rPr>
              <a:t>Current Population Survey</a:t>
            </a:r>
            <a:r>
              <a:rPr lang="en-US" sz="1100" dirty="0">
                <a:latin typeface="Times New Roman" panose="02020603050405020304" pitchFamily="18" charset="0"/>
                <a:cs typeface="Times New Roman" panose="02020603050405020304" pitchFamily="18" charset="0"/>
              </a:rPr>
              <a:t> (2022). </a:t>
            </a:r>
            <a:endParaRPr lang="en-US" sz="1100" i="1" dirty="0">
              <a:latin typeface="Times New Roman" panose="02020603050405020304" pitchFamily="18" charset="0"/>
              <a:cs typeface="Times New Roman" panose="02020603050405020304" pitchFamily="18" charset="0"/>
            </a:endParaRPr>
          </a:p>
        </p:txBody>
      </p:sp>
      <p:graphicFrame>
        <p:nvGraphicFramePr>
          <p:cNvPr id="11" name="Chart 10">
            <a:extLst>
              <a:ext uri="{FF2B5EF4-FFF2-40B4-BE49-F238E27FC236}">
                <a16:creationId xmlns:a16="http://schemas.microsoft.com/office/drawing/2014/main" id="{3DC0EB02-D81A-4EA0-8E67-67BAE7E991EE}"/>
              </a:ext>
            </a:extLst>
          </p:cNvPr>
          <p:cNvGraphicFramePr>
            <a:graphicFrameLocks/>
          </p:cNvGraphicFramePr>
          <p:nvPr/>
        </p:nvGraphicFramePr>
        <p:xfrm>
          <a:off x="3853778" y="2405043"/>
          <a:ext cx="4572000" cy="3228975"/>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09F7FE80-05BF-4DA9-9887-B2BA9DE681FE}"/>
              </a:ext>
            </a:extLst>
          </p:cNvPr>
          <p:cNvSpPr/>
          <p:nvPr/>
        </p:nvSpPr>
        <p:spPr bwMode="auto">
          <a:xfrm>
            <a:off x="6656932" y="2269941"/>
            <a:ext cx="1564105" cy="108198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sp>
        <p:nvSpPr>
          <p:cNvPr id="2" name="Oval 1">
            <a:extLst>
              <a:ext uri="{FF2B5EF4-FFF2-40B4-BE49-F238E27FC236}">
                <a16:creationId xmlns:a16="http://schemas.microsoft.com/office/drawing/2014/main" id="{282E7C72-7A1A-5B32-C2E0-33D05EF5F422}"/>
              </a:ext>
            </a:extLst>
          </p:cNvPr>
          <p:cNvSpPr/>
          <p:nvPr/>
        </p:nvSpPr>
        <p:spPr bwMode="auto">
          <a:xfrm>
            <a:off x="6558225" y="2155875"/>
            <a:ext cx="2103705" cy="3808571"/>
          </a:xfrm>
          <a:prstGeom prst="ellipse">
            <a:avLst/>
          </a:prstGeom>
          <a:noFill/>
          <a:ln w="12700" cap="flat" cmpd="sng" algn="ctr">
            <a:solidFill>
              <a:schemeClr val="tx1"/>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7000" dirty="0"/>
          </a:p>
        </p:txBody>
      </p:sp>
    </p:spTree>
    <p:extLst>
      <p:ext uri="{BB962C8B-B14F-4D97-AF65-F5344CB8AC3E}">
        <p14:creationId xmlns:p14="http://schemas.microsoft.com/office/powerpoint/2010/main" val="1044355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14</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14</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13" name="Title 1"/>
          <p:cNvSpPr>
            <a:spLocks noGrp="1"/>
          </p:cNvSpPr>
          <p:nvPr>
            <p:ph type="title"/>
          </p:nvPr>
        </p:nvSpPr>
        <p:spPr>
          <a:xfrm>
            <a:off x="1683013" y="884304"/>
            <a:ext cx="9065375" cy="494934"/>
          </a:xfrm>
        </p:spPr>
        <p:txBody>
          <a:bodyPr>
            <a:noAutofit/>
          </a:bodyPr>
          <a:lstStyle/>
          <a:p>
            <a:pPr algn="l"/>
            <a:r>
              <a:rPr lang="en-US" sz="3800" dirty="0">
                <a:latin typeface="HelveticaNeueLT Std Cn" panose="020B0706030502030204" pitchFamily="34" charset="0"/>
                <a:cs typeface="Times New Roman"/>
              </a:rPr>
              <a:t>Finally, the program’s minimum benefit is withering away, but some are still in poverty.</a:t>
            </a:r>
            <a:br>
              <a:rPr lang="en-US" sz="3800" dirty="0">
                <a:latin typeface="HelveticaNeueLT Std Cn" panose="020B0706030502030204" pitchFamily="34" charset="0"/>
                <a:cs typeface="Times New Roman"/>
              </a:rPr>
            </a:br>
            <a:endParaRPr lang="en-US" sz="3800" dirty="0">
              <a:latin typeface="HelveticaNeueLT Std Cn" panose="020B0706030502030204" pitchFamily="34" charset="0"/>
              <a:cs typeface="Times New Roman" panose="02020603050405020304" pitchFamily="18" charset="0"/>
            </a:endParaRPr>
          </a:p>
        </p:txBody>
      </p:sp>
      <p:sp>
        <p:nvSpPr>
          <p:cNvPr id="14" name="Rectangle 13"/>
          <p:cNvSpPr/>
          <p:nvPr/>
        </p:nvSpPr>
        <p:spPr>
          <a:xfrm>
            <a:off x="5980348" y="1553027"/>
            <a:ext cx="4587239" cy="584775"/>
          </a:xfrm>
          <a:prstGeom prst="rect">
            <a:avLst/>
          </a:prstGeom>
        </p:spPr>
        <p:txBody>
          <a:bodyPr wrap="square">
            <a:spAutoFit/>
          </a:bodyPr>
          <a:lstStyle/>
          <a:p>
            <a:pPr algn="ctr"/>
            <a:r>
              <a:rPr lang="en-US" sz="1600" dirty="0">
                <a:solidFill>
                  <a:srgbClr val="000000"/>
                </a:solidFill>
                <a:latin typeface="HelveticaNeueLT Std Cn" panose="020B0706030502030204" pitchFamily="34" charset="0"/>
                <a:ea typeface="Lucida Grande"/>
                <a:cs typeface="Times New Roman"/>
              </a:rPr>
              <a:t> Percentage of All Households Receiving Social Security Worker Benefits by Poverty Status, 2021</a:t>
            </a:r>
            <a:endParaRPr lang="en-US" sz="1600" dirty="0">
              <a:latin typeface="HelveticaNeueLT Std Cn" panose="020B0706030502030204" pitchFamily="34" charset="0"/>
              <a:cs typeface="Times New Roman"/>
            </a:endParaRPr>
          </a:p>
        </p:txBody>
      </p:sp>
      <p:sp>
        <p:nvSpPr>
          <p:cNvPr id="15" name="Rectangle 14"/>
          <p:cNvSpPr/>
          <p:nvPr/>
        </p:nvSpPr>
        <p:spPr>
          <a:xfrm>
            <a:off x="6216567" y="5632024"/>
            <a:ext cx="4114798" cy="261610"/>
          </a:xfrm>
          <a:prstGeom prst="rect">
            <a:avLst/>
          </a:prstGeom>
        </p:spPr>
        <p:txBody>
          <a:bodyPr wrap="square">
            <a:spAutoFit/>
          </a:bodyPr>
          <a:lstStyle/>
          <a:p>
            <a:r>
              <a:rPr lang="en-US" sz="1100" i="1" dirty="0">
                <a:latin typeface="Times New Roman" panose="02020603050405020304" pitchFamily="18" charset="0"/>
                <a:cs typeface="Times New Roman" panose="02020603050405020304" pitchFamily="18" charset="0"/>
              </a:rPr>
              <a:t>Source: </a:t>
            </a:r>
            <a:r>
              <a:rPr lang="fr-FR" sz="1100" dirty="0">
                <a:latin typeface="Times New Roman" panose="02020603050405020304" pitchFamily="18" charset="0"/>
                <a:cs typeface="Times New Roman" panose="02020603050405020304" pitchFamily="18" charset="0"/>
              </a:rPr>
              <a:t>U.S Census Bureau, </a:t>
            </a:r>
            <a:r>
              <a:rPr lang="fr-FR" sz="1100" i="1" dirty="0">
                <a:latin typeface="Times New Roman" panose="02020603050405020304" pitchFamily="18" charset="0"/>
                <a:cs typeface="Times New Roman" panose="02020603050405020304" pitchFamily="18" charset="0"/>
              </a:rPr>
              <a:t>Current Population Survey</a:t>
            </a:r>
            <a:r>
              <a:rPr lang="fr-FR" sz="1100" dirty="0">
                <a:latin typeface="Times New Roman" panose="02020603050405020304" pitchFamily="18" charset="0"/>
                <a:cs typeface="Times New Roman" panose="02020603050405020304" pitchFamily="18" charset="0"/>
              </a:rPr>
              <a:t> (2022).</a:t>
            </a:r>
            <a:endParaRPr lang="en-US" sz="1100" i="1" dirty="0">
              <a:latin typeface="Times New Roman" panose="02020603050405020304" pitchFamily="18" charset="0"/>
              <a:cs typeface="Times New Roman" panose="02020603050405020304" pitchFamily="18" charset="0"/>
            </a:endParaRPr>
          </a:p>
        </p:txBody>
      </p:sp>
      <p:graphicFrame>
        <p:nvGraphicFramePr>
          <p:cNvPr id="16" name="Chart 15">
            <a:extLst>
              <a:ext uri="{FF2B5EF4-FFF2-40B4-BE49-F238E27FC236}">
                <a16:creationId xmlns:a16="http://schemas.microsoft.com/office/drawing/2014/main" id="{C66BD352-EE54-D32F-491C-965E4AD8F74A}"/>
              </a:ext>
            </a:extLst>
          </p:cNvPr>
          <p:cNvGraphicFramePr>
            <a:graphicFrameLocks/>
          </p:cNvGraphicFramePr>
          <p:nvPr/>
        </p:nvGraphicFramePr>
        <p:xfrm>
          <a:off x="6333573" y="2254379"/>
          <a:ext cx="41148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C596DBE4-359D-59B5-C5ED-C5BE46E61EE3}"/>
              </a:ext>
            </a:extLst>
          </p:cNvPr>
          <p:cNvSpPr txBox="1"/>
          <p:nvPr/>
        </p:nvSpPr>
        <p:spPr>
          <a:xfrm>
            <a:off x="1524001" y="1553027"/>
            <a:ext cx="4587239" cy="584775"/>
          </a:xfrm>
          <a:prstGeom prst="rect">
            <a:avLst/>
          </a:prstGeom>
          <a:noFill/>
        </p:spPr>
        <p:txBody>
          <a:bodyPr wrap="square" rtlCol="0">
            <a:spAutoFit/>
          </a:bodyPr>
          <a:lstStyle/>
          <a:p>
            <a:pPr algn="ctr"/>
            <a:r>
              <a:rPr lang="en-US" sz="1600" dirty="0">
                <a:solidFill>
                  <a:srgbClr val="000000"/>
                </a:solidFill>
                <a:latin typeface="HelveticaNeueLT Std Cn" panose="020B0706030502030204" pitchFamily="34" charset="0"/>
                <a:ea typeface="Lucida Grande"/>
                <a:cs typeface="Times New Roman"/>
              </a:rPr>
              <a:t>Number of Beneficiaries Receiving </a:t>
            </a:r>
          </a:p>
          <a:p>
            <a:pPr algn="ctr"/>
            <a:r>
              <a:rPr lang="en-US" sz="1600" dirty="0">
                <a:solidFill>
                  <a:srgbClr val="000000"/>
                </a:solidFill>
                <a:latin typeface="HelveticaNeueLT Std Cn" panose="020B0706030502030204" pitchFamily="34" charset="0"/>
                <a:ea typeface="Lucida Grande"/>
                <a:cs typeface="Times New Roman"/>
              </a:rPr>
              <a:t>the Special Minimum PIA, 1999-2022</a:t>
            </a:r>
            <a:endParaRPr lang="en-US" sz="1600" dirty="0">
              <a:latin typeface="HelveticaNeueLT Std Cn" panose="020B0706030502030204" pitchFamily="34" charset="0"/>
            </a:endParaRPr>
          </a:p>
        </p:txBody>
      </p:sp>
      <p:sp>
        <p:nvSpPr>
          <p:cNvPr id="11" name="TextBox 10">
            <a:extLst>
              <a:ext uri="{FF2B5EF4-FFF2-40B4-BE49-F238E27FC236}">
                <a16:creationId xmlns:a16="http://schemas.microsoft.com/office/drawing/2014/main" id="{798F12D4-5E7B-D34A-77CD-C6CC5EED5162}"/>
              </a:ext>
            </a:extLst>
          </p:cNvPr>
          <p:cNvSpPr txBox="1"/>
          <p:nvPr/>
        </p:nvSpPr>
        <p:spPr>
          <a:xfrm>
            <a:off x="1683012" y="5633906"/>
            <a:ext cx="4328158" cy="430887"/>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Source: </a:t>
            </a:r>
            <a:r>
              <a:rPr lang="en-US" sz="1100" dirty="0">
                <a:solidFill>
                  <a:prstClr val="black"/>
                </a:solidFill>
                <a:latin typeface="Times New Roman" panose="02020603050405020304" pitchFamily="18" charset="0"/>
                <a:cs typeface="Times New Roman" panose="02020603050405020304" pitchFamily="18" charset="0"/>
              </a:rPr>
              <a:t>U.S. Social Security Administration. 2023. </a:t>
            </a:r>
            <a:r>
              <a:rPr lang="en-US" sz="1100" i="1" dirty="0">
                <a:latin typeface="Times New Roman" panose="02020603050405020304" pitchFamily="18" charset="0"/>
                <a:cs typeface="Times New Roman" panose="02020603050405020304" pitchFamily="18" charset="0"/>
              </a:rPr>
              <a:t>Annual Statistical Supplement to the Social Security Bulletin.</a:t>
            </a:r>
            <a:endParaRPr lang="en-US" sz="1100" dirty="0"/>
          </a:p>
        </p:txBody>
      </p:sp>
      <p:graphicFrame>
        <p:nvGraphicFramePr>
          <p:cNvPr id="12" name="Chart 11">
            <a:extLst>
              <a:ext uri="{FF2B5EF4-FFF2-40B4-BE49-F238E27FC236}">
                <a16:creationId xmlns:a16="http://schemas.microsoft.com/office/drawing/2014/main" id="{8928E342-5CA3-3EE5-2C9B-50BDA1E478D3}"/>
              </a:ext>
            </a:extLst>
          </p:cNvPr>
          <p:cNvGraphicFramePr>
            <a:graphicFrameLocks/>
          </p:cNvGraphicFramePr>
          <p:nvPr/>
        </p:nvGraphicFramePr>
        <p:xfrm>
          <a:off x="1652189" y="2254379"/>
          <a:ext cx="4206240" cy="3200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857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517F-4D44-FE12-850D-7D216B86B7C1}"/>
              </a:ext>
            </a:extLst>
          </p:cNvPr>
          <p:cNvSpPr>
            <a:spLocks noGrp="1"/>
          </p:cNvSpPr>
          <p:nvPr>
            <p:ph type="ctrTitle"/>
          </p:nvPr>
        </p:nvSpPr>
        <p:spPr/>
        <p:txBody>
          <a:bodyPr>
            <a:normAutofit/>
          </a:bodyPr>
          <a:lstStyle/>
          <a:p>
            <a:r>
              <a:rPr lang="en-US" sz="4000" b="1" dirty="0">
                <a:solidFill>
                  <a:srgbClr val="253271"/>
                </a:solidFill>
                <a:latin typeface="HelveticaNeueLT Std Med Cn" panose="020B0606030502030204" pitchFamily="34" charset="0"/>
              </a:rPr>
              <a:t>Social Security Bridge Funds: </a:t>
            </a:r>
            <a:br>
              <a:rPr lang="en-US" sz="4000" b="1" dirty="0">
                <a:solidFill>
                  <a:srgbClr val="253271"/>
                </a:solidFill>
                <a:latin typeface="HelveticaNeueLT Std Med Cn" panose="020B0606030502030204" pitchFamily="34" charset="0"/>
              </a:rPr>
            </a:br>
            <a:r>
              <a:rPr lang="en-US" sz="4000" b="1" dirty="0">
                <a:solidFill>
                  <a:srgbClr val="253271"/>
                </a:solidFill>
                <a:latin typeface="HelveticaNeueLT Std Med Cn" panose="020B0606030502030204" pitchFamily="34" charset="0"/>
              </a:rPr>
              <a:t>Simple Math and a Simple (deceptively) Proposal</a:t>
            </a:r>
          </a:p>
        </p:txBody>
      </p:sp>
      <p:sp>
        <p:nvSpPr>
          <p:cNvPr id="3" name="Subtitle 2">
            <a:extLst>
              <a:ext uri="{FF2B5EF4-FFF2-40B4-BE49-F238E27FC236}">
                <a16:creationId xmlns:a16="http://schemas.microsoft.com/office/drawing/2014/main" id="{29382F11-B978-A279-7126-790683C0EA82}"/>
              </a:ext>
            </a:extLst>
          </p:cNvPr>
          <p:cNvSpPr>
            <a:spLocks noGrp="1"/>
          </p:cNvSpPr>
          <p:nvPr>
            <p:ph type="subTitle" idx="1"/>
          </p:nvPr>
        </p:nvSpPr>
        <p:spPr/>
        <p:txBody>
          <a:bodyPr/>
          <a:lstStyle/>
          <a:p>
            <a:endParaRPr lang="en-US" dirty="0"/>
          </a:p>
          <a:p>
            <a:r>
              <a:rPr lang="en-US" dirty="0">
                <a:solidFill>
                  <a:srgbClr val="253271"/>
                </a:solidFill>
                <a:latin typeface="HelveticaNeueLT Std Lt Cn" panose="020B0406020202030204" pitchFamily="34" charset="0"/>
              </a:rPr>
              <a:t>Teresa Ghilarducci</a:t>
            </a:r>
          </a:p>
          <a:p>
            <a:r>
              <a:rPr lang="en-US" dirty="0">
                <a:solidFill>
                  <a:srgbClr val="253271"/>
                </a:solidFill>
                <a:latin typeface="HelveticaNeueLT Std Lt Cn" panose="020B0406020202030204" pitchFamily="34" charset="0"/>
              </a:rPr>
              <a:t>Professor of Economics, The New School, NY, NY </a:t>
            </a:r>
          </a:p>
        </p:txBody>
      </p:sp>
    </p:spTree>
    <p:extLst>
      <p:ext uri="{BB962C8B-B14F-4D97-AF65-F5344CB8AC3E}">
        <p14:creationId xmlns:p14="http://schemas.microsoft.com/office/powerpoint/2010/main" val="1543358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C5AE-0EE7-AC72-3560-B5AFA8CE6287}"/>
              </a:ext>
            </a:extLst>
          </p:cNvPr>
          <p:cNvSpPr>
            <a:spLocks noGrp="1"/>
          </p:cNvSpPr>
          <p:nvPr>
            <p:ph type="title"/>
          </p:nvPr>
        </p:nvSpPr>
        <p:spPr/>
        <p:txBody>
          <a:bodyPr>
            <a:normAutofit/>
          </a:bodyPr>
          <a:lstStyle/>
          <a:p>
            <a:r>
              <a:rPr lang="en-US" sz="4000" dirty="0">
                <a:solidFill>
                  <a:srgbClr val="253271"/>
                </a:solidFill>
                <a:latin typeface="HelveticaNeueLT Std Cn" panose="020B0706030502030204" pitchFamily="34" charset="0"/>
              </a:rPr>
              <a:t>Problem, Cause, Solution</a:t>
            </a:r>
          </a:p>
        </p:txBody>
      </p:sp>
      <p:sp>
        <p:nvSpPr>
          <p:cNvPr id="3" name="Content Placeholder 2">
            <a:extLst>
              <a:ext uri="{FF2B5EF4-FFF2-40B4-BE49-F238E27FC236}">
                <a16:creationId xmlns:a16="http://schemas.microsoft.com/office/drawing/2014/main" id="{D21B85EB-53A5-49C2-8C25-B390C3D46F2A}"/>
              </a:ext>
            </a:extLst>
          </p:cNvPr>
          <p:cNvSpPr>
            <a:spLocks noGrp="1"/>
          </p:cNvSpPr>
          <p:nvPr>
            <p:ph idx="1"/>
          </p:nvPr>
        </p:nvSpPr>
        <p:spPr/>
        <p:txBody>
          <a:bodyPr>
            <a:normAutofit fontScale="55000" lnSpcReduction="20000"/>
          </a:bodyPr>
          <a:lstStyle/>
          <a:p>
            <a:pPr>
              <a:lnSpc>
                <a:spcPct val="120000"/>
              </a:lnSpc>
              <a:spcBef>
                <a:spcPts val="600"/>
              </a:spcBef>
            </a:pPr>
            <a:r>
              <a:rPr lang="en-US" sz="4000" dirty="0">
                <a:solidFill>
                  <a:srgbClr val="253271"/>
                </a:solidFill>
                <a:latin typeface="HelveticaNeueLT Std Lt Cn" panose="020B0406020202030204" pitchFamily="34" charset="0"/>
              </a:rPr>
              <a:t>Most Americans approaching retirement age will not be able to replace living standard or 200% of poverty line. </a:t>
            </a:r>
          </a:p>
          <a:p>
            <a:pPr>
              <a:lnSpc>
                <a:spcPct val="120000"/>
              </a:lnSpc>
              <a:spcBef>
                <a:spcPts val="600"/>
              </a:spcBef>
            </a:pPr>
            <a:r>
              <a:rPr lang="en-US" sz="4000" dirty="0">
                <a:solidFill>
                  <a:srgbClr val="253271"/>
                </a:solidFill>
                <a:latin typeface="HelveticaNeueLT Std Lt Cn" panose="020B0406020202030204" pitchFamily="34" charset="0"/>
              </a:rPr>
              <a:t>Fact: A monthly annuity of about </a:t>
            </a:r>
            <a:r>
              <a:rPr lang="en-US" sz="4000" b="1" dirty="0">
                <a:solidFill>
                  <a:srgbClr val="253271"/>
                </a:solidFill>
                <a:latin typeface="HelveticaNeueLT Std Lt Cn" panose="020B0406020202030204" pitchFamily="34" charset="0"/>
              </a:rPr>
              <a:t>$134,000 </a:t>
            </a:r>
            <a:r>
              <a:rPr lang="en-US" sz="4000" dirty="0">
                <a:solidFill>
                  <a:srgbClr val="253271"/>
                </a:solidFill>
                <a:latin typeface="HelveticaNeueLT Std Lt Cn" panose="020B0406020202030204" pitchFamily="34" charset="0"/>
              </a:rPr>
              <a:t>can yield $1,600 for 8 years without high expenses. </a:t>
            </a:r>
          </a:p>
          <a:p>
            <a:pPr>
              <a:lnSpc>
                <a:spcPct val="120000"/>
              </a:lnSpc>
              <a:spcBef>
                <a:spcPts val="600"/>
              </a:spcBef>
            </a:pPr>
            <a:r>
              <a:rPr lang="en-US" sz="4000" dirty="0">
                <a:solidFill>
                  <a:srgbClr val="253271"/>
                </a:solidFill>
                <a:latin typeface="HelveticaNeueLT Std Lt Cn" panose="020B0406020202030204" pitchFamily="34" charset="0"/>
              </a:rPr>
              <a:t>Fact: Median account balance is </a:t>
            </a:r>
            <a:r>
              <a:rPr lang="en-US" sz="4000" b="1" dirty="0">
                <a:solidFill>
                  <a:srgbClr val="253271"/>
                </a:solidFill>
                <a:latin typeface="HelveticaNeueLT Std Lt Cn" panose="020B0406020202030204" pitchFamily="34" charset="0"/>
              </a:rPr>
              <a:t>$134,000 </a:t>
            </a:r>
            <a:r>
              <a:rPr lang="en-US" sz="4000" dirty="0">
                <a:solidFill>
                  <a:srgbClr val="253271"/>
                </a:solidFill>
                <a:latin typeface="HelveticaNeueLT Std Lt Cn" panose="020B0406020202030204" pitchFamily="34" charset="0"/>
              </a:rPr>
              <a:t>(55-64) (45% have nothing).</a:t>
            </a:r>
          </a:p>
          <a:p>
            <a:pPr>
              <a:lnSpc>
                <a:spcPct val="120000"/>
              </a:lnSpc>
              <a:spcBef>
                <a:spcPts val="600"/>
              </a:spcBef>
            </a:pPr>
            <a:r>
              <a:rPr lang="en-US" sz="4000" dirty="0">
                <a:solidFill>
                  <a:srgbClr val="253271"/>
                </a:solidFill>
                <a:latin typeface="HelveticaNeueLT Std Lt Cn" panose="020B0406020202030204" pitchFamily="34" charset="0"/>
              </a:rPr>
              <a:t>Fact: Social Security monthly benefit increases by about 24% if beneficiaries claim at 70 and not 62. </a:t>
            </a:r>
          </a:p>
          <a:p>
            <a:pPr>
              <a:lnSpc>
                <a:spcPct val="120000"/>
              </a:lnSpc>
              <a:spcBef>
                <a:spcPts val="600"/>
              </a:spcBef>
            </a:pPr>
            <a:r>
              <a:rPr lang="en-US" sz="4000" dirty="0">
                <a:solidFill>
                  <a:srgbClr val="253271"/>
                </a:solidFill>
                <a:latin typeface="HelveticaNeueLT Std Lt Cn" panose="020B0406020202030204" pitchFamily="34" charset="0"/>
              </a:rPr>
              <a:t>Fact: Delayed claiming helps almost everyone because of the longevity insurance.</a:t>
            </a:r>
          </a:p>
          <a:p>
            <a:pPr>
              <a:lnSpc>
                <a:spcPct val="120000"/>
              </a:lnSpc>
              <a:spcBef>
                <a:spcPts val="600"/>
              </a:spcBef>
            </a:pPr>
            <a:r>
              <a:rPr lang="en-US" sz="4000" dirty="0">
                <a:solidFill>
                  <a:srgbClr val="253271"/>
                </a:solidFill>
                <a:latin typeface="HelveticaNeueLT Std Lt Cn" panose="020B0406020202030204" pitchFamily="34" charset="0"/>
              </a:rPr>
              <a:t>Proposal: Allow Social Security to accept rollover retirement funds which would pay equivalent shadow Social Security benefits to enable individual can delay claiming their Social Security benefits. </a:t>
            </a:r>
            <a:br>
              <a:rPr lang="en-US" sz="4000" dirty="0">
                <a:solidFill>
                  <a:srgbClr val="253271"/>
                </a:solidFill>
                <a:latin typeface="HelveticaNeueLT Std Lt Cn" panose="020B0406020202030204" pitchFamily="34" charset="0"/>
              </a:rPr>
            </a:br>
            <a:br>
              <a:rPr lang="en-US" dirty="0">
                <a:solidFill>
                  <a:srgbClr val="253271"/>
                </a:solidFill>
              </a:rPr>
            </a:br>
            <a:endParaRPr lang="en-US" dirty="0">
              <a:solidFill>
                <a:srgbClr val="253271"/>
              </a:solidFill>
            </a:endParaRPr>
          </a:p>
        </p:txBody>
      </p:sp>
    </p:spTree>
    <p:extLst>
      <p:ext uri="{BB962C8B-B14F-4D97-AF65-F5344CB8AC3E}">
        <p14:creationId xmlns:p14="http://schemas.microsoft.com/office/powerpoint/2010/main" val="24998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8A3D32F-1633-11F1-6DFA-39243C4A76F2}"/>
              </a:ext>
            </a:extLst>
          </p:cNvPr>
          <p:cNvSpPr>
            <a:spLocks noChangeAspect="1" noChangeArrowheads="1"/>
          </p:cNvSpPr>
          <p:nvPr/>
        </p:nvSpPr>
        <p:spPr bwMode="auto">
          <a:xfrm>
            <a:off x="3675063" y="0"/>
            <a:ext cx="4840287"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6F3C0097-4602-5B6B-7B90-7EE6F611C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37" y="0"/>
            <a:ext cx="7417088" cy="6858000"/>
          </a:xfrm>
          <a:prstGeom prst="rect">
            <a:avLst/>
          </a:prstGeom>
        </p:spPr>
      </p:pic>
      <p:sp>
        <p:nvSpPr>
          <p:cNvPr id="11" name="Oval 10">
            <a:extLst>
              <a:ext uri="{FF2B5EF4-FFF2-40B4-BE49-F238E27FC236}">
                <a16:creationId xmlns:a16="http://schemas.microsoft.com/office/drawing/2014/main" id="{588BC015-60C0-4AD0-8871-9DDE5FC311EB}"/>
              </a:ext>
            </a:extLst>
          </p:cNvPr>
          <p:cNvSpPr/>
          <p:nvPr/>
        </p:nvSpPr>
        <p:spPr>
          <a:xfrm>
            <a:off x="6350033" y="4229078"/>
            <a:ext cx="109728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367723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6865224-2DB0-5B80-1CAE-F24BF1A1FE07}"/>
              </a:ext>
            </a:extLst>
          </p:cNvPr>
          <p:cNvGraphicFramePr>
            <a:graphicFrameLocks/>
          </p:cNvGraphicFramePr>
          <p:nvPr>
            <p:extLst>
              <p:ext uri="{D42A27DB-BD31-4B8C-83A1-F6EECF244321}">
                <p14:modId xmlns:p14="http://schemas.microsoft.com/office/powerpoint/2010/main" val="1874851565"/>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
        <p:nvSpPr>
          <p:cNvPr id="24" name="Trapezoid 23">
            <a:extLst>
              <a:ext uri="{FF2B5EF4-FFF2-40B4-BE49-F238E27FC236}">
                <a16:creationId xmlns:a16="http://schemas.microsoft.com/office/drawing/2014/main" id="{30E4F147-65BB-4EC4-AC15-C7F611A020A0}"/>
              </a:ext>
            </a:extLst>
          </p:cNvPr>
          <p:cNvSpPr/>
          <p:nvPr/>
        </p:nvSpPr>
        <p:spPr>
          <a:xfrm>
            <a:off x="5746223" y="2572808"/>
            <a:ext cx="914400" cy="365760"/>
          </a:xfrm>
          <a:prstGeom prst="trapezoid">
            <a:avLst>
              <a:gd name="adj" fmla="val 45820"/>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72514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0D63-9C87-E402-3010-55E736C44A4E}"/>
              </a:ext>
            </a:extLst>
          </p:cNvPr>
          <p:cNvSpPr>
            <a:spLocks noGrp="1"/>
          </p:cNvSpPr>
          <p:nvPr>
            <p:ph type="title"/>
          </p:nvPr>
        </p:nvSpPr>
        <p:spPr/>
        <p:txBody>
          <a:bodyPr>
            <a:noAutofit/>
          </a:bodyPr>
          <a:lstStyle/>
          <a:p>
            <a:r>
              <a:rPr lang="en-US" sz="3600" dirty="0">
                <a:solidFill>
                  <a:srgbClr val="253271"/>
                </a:solidFill>
                <a:latin typeface="HelveticaNeueLT Std Cn" panose="020B0706030502030204" pitchFamily="34" charset="0"/>
              </a:rPr>
              <a:t>Bridge Annuity Is an Accepted Mechanism for Elites</a:t>
            </a:r>
            <a:br>
              <a:rPr lang="en-US" sz="3600" dirty="0">
                <a:solidFill>
                  <a:srgbClr val="253271"/>
                </a:solidFill>
                <a:latin typeface="HelveticaNeueLT Std Cn" panose="020B0706030502030204" pitchFamily="34" charset="0"/>
              </a:rPr>
            </a:br>
            <a:r>
              <a:rPr lang="en-US" sz="2400" i="1" dirty="0">
                <a:solidFill>
                  <a:srgbClr val="253271"/>
                </a:solidFill>
                <a:latin typeface="HelveticaNeueLT Std Cn" panose="020B0706030502030204" pitchFamily="34" charset="0"/>
              </a:rPr>
              <a:t>If All Americans Had Access Retirement Security Would Improve</a:t>
            </a:r>
          </a:p>
        </p:txBody>
      </p:sp>
      <p:sp>
        <p:nvSpPr>
          <p:cNvPr id="3" name="Content Placeholder 2">
            <a:extLst>
              <a:ext uri="{FF2B5EF4-FFF2-40B4-BE49-F238E27FC236}">
                <a16:creationId xmlns:a16="http://schemas.microsoft.com/office/drawing/2014/main" id="{22E6EC8D-4DF9-19A5-32DC-31101DB0E156}"/>
              </a:ext>
            </a:extLst>
          </p:cNvPr>
          <p:cNvSpPr>
            <a:spLocks noGrp="1"/>
          </p:cNvSpPr>
          <p:nvPr>
            <p:ph idx="1"/>
          </p:nvPr>
        </p:nvSpPr>
        <p:spPr/>
        <p:txBody>
          <a:bodyPr>
            <a:normAutofit fontScale="47500" lnSpcReduction="20000"/>
          </a:bodyPr>
          <a:lstStyle/>
          <a:p>
            <a:pPr marL="0" indent="0">
              <a:lnSpc>
                <a:spcPct val="107000"/>
              </a:lnSpc>
              <a:spcBef>
                <a:spcPts val="0"/>
              </a:spcBef>
              <a:buNone/>
            </a:pP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Several scholars have proposed bridge annuities: </a:t>
            </a:r>
          </a:p>
          <a:p>
            <a:pPr marL="0" indent="0">
              <a:lnSpc>
                <a:spcPct val="107000"/>
              </a:lnSpc>
              <a:spcBef>
                <a:spcPts val="0"/>
              </a:spcBef>
              <a:buNone/>
            </a:pPr>
            <a:endParaRPr lang="en-US" sz="4400" kern="0" dirty="0">
              <a:solidFill>
                <a:srgbClr val="000000"/>
              </a:solidFill>
              <a:latin typeface="HelveticaNeueLT Std Lt Cn" panose="020B0406020202030204" pitchFamily="34" charset="0"/>
              <a:ea typeface="Times New Roman" panose="02020603050405020304" pitchFamily="18" charset="0"/>
              <a:cs typeface="Times New Roman" panose="02020603050405020304" pitchFamily="18" charset="0"/>
            </a:endParaRPr>
          </a:p>
          <a:p>
            <a:pPr>
              <a:lnSpc>
                <a:spcPct val="107000"/>
              </a:lnSpc>
              <a:spcBef>
                <a:spcPts val="0"/>
              </a:spcBef>
            </a:pP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Boston College Economists Alicia </a:t>
            </a:r>
            <a:r>
              <a:rPr lang="en-US" sz="4400" kern="0" dirty="0" err="1">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Munnell</a:t>
            </a: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 and Gal </a:t>
            </a:r>
            <a:r>
              <a:rPr lang="en-US" sz="4400" kern="0" dirty="0" err="1">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Wettstein</a:t>
            </a: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 proposed bridge annuities in </a:t>
            </a:r>
            <a:r>
              <a:rPr lang="en-US" sz="4400" u="sng" kern="0" dirty="0">
                <a:solidFill>
                  <a:srgbClr val="0000FF"/>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2"/>
              </a:rPr>
              <a:t>Would 401(k) Participants Use a Social Security “Bridge” Option?</a:t>
            </a:r>
            <a:endParaRPr lang="en-US" sz="4400" kern="0" dirty="0">
              <a:solidFill>
                <a:srgbClr val="0000FF"/>
              </a:solidFill>
              <a:latin typeface="HelveticaNeueLT Std Lt Cn" panose="020B0406020202030204" pitchFamily="34" charset="0"/>
              <a:ea typeface="Times New Roman" panose="02020603050405020304" pitchFamily="18" charset="0"/>
              <a:cs typeface="Times New Roman" panose="02020603050405020304" pitchFamily="18" charset="0"/>
            </a:endParaRPr>
          </a:p>
          <a:p>
            <a:pPr>
              <a:lnSpc>
                <a:spcPct val="107000"/>
              </a:lnSpc>
              <a:spcBef>
                <a:spcPts val="0"/>
              </a:spcBef>
            </a:pPr>
            <a:r>
              <a:rPr lang="en-US" sz="4400" u="sng" kern="0" dirty="0">
                <a:solidFill>
                  <a:srgbClr val="1155CC"/>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3"/>
              </a:rPr>
              <a:t>Anthony Web</a:t>
            </a: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b and Teresa Ghilarducci proposed bridge annuities in ERISA Advisory Council testimony titled </a:t>
            </a:r>
            <a:r>
              <a:rPr lang="en-US" sz="4400" u="sng" kern="0" dirty="0">
                <a:solidFill>
                  <a:srgbClr val="1155CC"/>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4"/>
              </a:rPr>
              <a:t>No Better Lifetime Annuity Than Social Security </a:t>
            </a: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   </a:t>
            </a:r>
          </a:p>
          <a:p>
            <a:pPr marL="0">
              <a:lnSpc>
                <a:spcPct val="107000"/>
              </a:lnSpc>
              <a:spcBef>
                <a:spcPts val="0"/>
              </a:spcBef>
            </a:pPr>
            <a:endPar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endParaRPr>
          </a:p>
          <a:p>
            <a:pPr marL="0" indent="0">
              <a:lnSpc>
                <a:spcPct val="107000"/>
              </a:lnSpc>
              <a:spcBef>
                <a:spcPts val="0"/>
              </a:spcBef>
              <a:buNone/>
            </a:pPr>
            <a:r>
              <a:rPr lang="en-US" sz="4400" kern="100" dirty="0">
                <a:effectLst/>
                <a:latin typeface="HelveticaNeueLT Std Lt Cn" panose="020B0406020202030204" pitchFamily="34" charset="0"/>
                <a:ea typeface="Calibri" panose="020F0502020204030204" pitchFamily="34" charset="0"/>
                <a:cs typeface="Times New Roman" panose="02020603050405020304" pitchFamily="18" charset="0"/>
              </a:rPr>
              <a:t>Workers once had access to the mechanism: Union DB plans provide higher pensions before Social Security </a:t>
            </a:r>
          </a:p>
          <a:p>
            <a:pPr marL="0" indent="0">
              <a:lnSpc>
                <a:spcPct val="107000"/>
              </a:lnSpc>
              <a:spcBef>
                <a:spcPts val="0"/>
              </a:spcBef>
              <a:buNone/>
            </a:pPr>
            <a:endParaRPr lang="en-US" sz="4400" kern="0" dirty="0">
              <a:solidFill>
                <a:srgbClr val="000000"/>
              </a:solidFill>
              <a:latin typeface="HelveticaNeueLT Std Lt Cn" panose="020B0406020202030204" pitchFamily="34" charset="0"/>
              <a:ea typeface="Times New Roman" panose="02020603050405020304" pitchFamily="18" charset="0"/>
              <a:cs typeface="Times New Roman" panose="02020603050405020304" pitchFamily="18" charset="0"/>
            </a:endParaRPr>
          </a:p>
          <a:p>
            <a:pPr marL="0" indent="0">
              <a:lnSpc>
                <a:spcPct val="107000"/>
              </a:lnSpc>
              <a:spcBef>
                <a:spcPts val="0"/>
              </a:spcBef>
              <a:buNone/>
            </a:pPr>
            <a:r>
              <a:rPr lang="en-US" sz="4400" kern="0" dirty="0">
                <a:solidFill>
                  <a:srgbClr val="000000"/>
                </a:solidFill>
                <a:latin typeface="HelveticaNeueLT Std Lt Cn" panose="020B0406020202030204" pitchFamily="34" charset="0"/>
                <a:ea typeface="Times New Roman" panose="02020603050405020304" pitchFamily="18" charset="0"/>
                <a:cs typeface="Times New Roman" panose="02020603050405020304" pitchFamily="18" charset="0"/>
              </a:rPr>
              <a:t>Now only elites have access to similar advice</a:t>
            </a:r>
            <a:r>
              <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 </a:t>
            </a:r>
          </a:p>
          <a:p>
            <a:pPr marL="0" indent="0">
              <a:lnSpc>
                <a:spcPct val="107000"/>
              </a:lnSpc>
              <a:spcBef>
                <a:spcPts val="0"/>
              </a:spcBef>
              <a:buNone/>
            </a:pPr>
            <a:endParaRPr lang="en-US" sz="44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endParaRPr>
          </a:p>
          <a:p>
            <a:pPr marL="457200" lvl="1">
              <a:lnSpc>
                <a:spcPct val="107000"/>
              </a:lnSpc>
              <a:spcBef>
                <a:spcPts val="0"/>
              </a:spcBef>
            </a:pPr>
            <a:r>
              <a:rPr lang="en-US" sz="4200" b="1" kern="0" dirty="0">
                <a:effectLst/>
                <a:latin typeface="HelveticaNeueLT Std Lt Cn" panose="020B0406020202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Wealth Advisor: </a:t>
            </a:r>
            <a:r>
              <a:rPr lang="en-US" sz="4200" kern="0" dirty="0">
                <a:solidFill>
                  <a:srgbClr val="0563C1"/>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Annuities to Bridge Social Security</a:t>
            </a:r>
            <a:endParaRPr lang="en-US" sz="4200" kern="100" dirty="0">
              <a:effectLst/>
              <a:latin typeface="HelveticaNeueLT Std Lt Cn" panose="020B0406020202030204" pitchFamily="34" charset="0"/>
              <a:ea typeface="Calibri" panose="020F0502020204030204" pitchFamily="34" charset="0"/>
              <a:cs typeface="Times New Roman" panose="02020603050405020304" pitchFamily="18" charset="0"/>
            </a:endParaRPr>
          </a:p>
          <a:p>
            <a:pPr marL="457200" lvl="1">
              <a:lnSpc>
                <a:spcPct val="107000"/>
              </a:lnSpc>
              <a:spcBef>
                <a:spcPts val="0"/>
              </a:spcBef>
            </a:pPr>
            <a:r>
              <a:rPr lang="en-US" sz="4200" b="1"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Plan Advisor </a:t>
            </a:r>
            <a:r>
              <a:rPr lang="en-US" sz="42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a:t>
            </a:r>
            <a:r>
              <a:rPr kumimoji="0" lang="en-US" sz="4200" b="0" i="0" strike="noStrike" kern="0" cap="none" spc="0" normalizeH="0" baseline="0" noProof="0" dirty="0">
                <a:ln>
                  <a:noFill/>
                </a:ln>
                <a:solidFill>
                  <a:srgbClr val="1155CC"/>
                </a:solidFill>
                <a:effectLst/>
                <a:uLnTx/>
                <a:uFillTx/>
                <a:latin typeface="HelveticaNeueLT Std Lt Cn" panose="020B0406020202030204" pitchFamily="34" charset="0"/>
                <a:ea typeface="Times New Roman" panose="02020603050405020304" pitchFamily="18" charset="0"/>
                <a:cs typeface="Times New Roman" panose="02020603050405020304" pitchFamily="18" charset="0"/>
                <a:hlinkClick r:id="rId6"/>
              </a:rPr>
              <a:t> Social Security Bridge Said Best Approach</a:t>
            </a:r>
            <a:endParaRPr lang="en-US" sz="4200" kern="100" dirty="0">
              <a:effectLst/>
              <a:latin typeface="HelveticaNeueLT Std Lt Cn" panose="020B0406020202030204" pitchFamily="34" charset="0"/>
              <a:ea typeface="Calibri" panose="020F0502020204030204" pitchFamily="34" charset="0"/>
              <a:cs typeface="Times New Roman" panose="02020603050405020304" pitchFamily="18" charset="0"/>
            </a:endParaRPr>
          </a:p>
          <a:p>
            <a:pPr marL="457200" lvl="1">
              <a:lnSpc>
                <a:spcPct val="107000"/>
              </a:lnSpc>
              <a:spcBef>
                <a:spcPts val="0"/>
              </a:spcBef>
            </a:pPr>
            <a:r>
              <a:rPr lang="en-US" sz="4200" kern="0" dirty="0">
                <a:effectLst/>
                <a:latin typeface="HelveticaNeueLT Std Lt Cn" panose="020B0406020202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What is the Social Security Bridge option? </a:t>
            </a:r>
            <a:r>
              <a:rPr lang="en-US" sz="4200" kern="0" dirty="0">
                <a:solidFill>
                  <a:srgbClr val="0563C1"/>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Social Security Report</a:t>
            </a:r>
            <a:endParaRPr lang="en-US" sz="4200" kern="100" dirty="0">
              <a:effectLst/>
              <a:latin typeface="HelveticaNeueLT Std Lt Cn" panose="020B0406020202030204" pitchFamily="34" charset="0"/>
              <a:ea typeface="Calibri" panose="020F0502020204030204" pitchFamily="34" charset="0"/>
              <a:cs typeface="Times New Roman" panose="02020603050405020304" pitchFamily="18" charset="0"/>
            </a:endParaRPr>
          </a:p>
          <a:p>
            <a:pPr marL="457200" lvl="1">
              <a:lnSpc>
                <a:spcPct val="107000"/>
              </a:lnSpc>
              <a:spcBef>
                <a:spcPts val="0"/>
              </a:spcBef>
            </a:pPr>
            <a:r>
              <a:rPr lang="en-US" sz="4200" kern="0" dirty="0">
                <a:solidFill>
                  <a:srgbClr val="000000"/>
                </a:solidFill>
                <a:effectLst/>
                <a:latin typeface="HelveticaNeueLT Std Lt Cn" panose="020B0406020202030204" pitchFamily="34" charset="0"/>
                <a:ea typeface="Times New Roman" panose="02020603050405020304" pitchFamily="18" charset="0"/>
                <a:cs typeface="Times New Roman" panose="02020603050405020304" pitchFamily="18" charset="0"/>
              </a:rPr>
              <a:t>More basic popular media on bridging idea: </a:t>
            </a:r>
            <a:r>
              <a:rPr lang="en-US" sz="4200" kern="0" dirty="0">
                <a:solidFill>
                  <a:srgbClr val="1155CC"/>
                </a:solidFill>
                <a:effectLst/>
                <a:latin typeface="HelveticaNeueLT Std Lt Cn" panose="020B0406020202030204" pitchFamily="34" charset="0"/>
                <a:ea typeface="Times New Roman" panose="02020603050405020304" pitchFamily="18" charset="0"/>
                <a:cs typeface="Times New Roman" panose="02020603050405020304" pitchFamily="18" charset="0"/>
                <a:hlinkClick r:id="rId8"/>
              </a:rPr>
              <a:t>‘Bridge’ Your Way to Social Security – NerdWallet</a:t>
            </a:r>
            <a:endParaRPr lang="en-US" sz="4200" kern="0" dirty="0">
              <a:solidFill>
                <a:srgbClr val="1155CC"/>
              </a:solidFill>
              <a:effectLst/>
              <a:latin typeface="HelveticaNeueLT Std Lt Cn" panose="020B0406020202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0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2277901"/>
            <a:ext cx="10515600" cy="1325563"/>
          </a:xfrm>
        </p:spPr>
        <p:txBody>
          <a:bodyPr>
            <a:normAutofit/>
          </a:bodyPr>
          <a:lstStyle/>
          <a:p>
            <a:pPr algn="ctr"/>
            <a:r>
              <a:rPr lang="en-US" dirty="0">
                <a:solidFill>
                  <a:srgbClr val="253271"/>
                </a:solidFill>
                <a:latin typeface="HelveticaNeueLT Std Med Cn" panose="020B0804020202020204" pitchFamily="34" charset="0"/>
              </a:rPr>
              <a:t>Opening Remarks </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3403198"/>
            <a:ext cx="10515600" cy="1158254"/>
          </a:xfrm>
        </p:spPr>
        <p:txBody>
          <a:bodyPr/>
          <a:lstStyle/>
          <a:p>
            <a:pPr marL="0" indent="0" algn="ctr">
              <a:buNone/>
            </a:pPr>
            <a:r>
              <a:rPr lang="en-US" dirty="0">
                <a:solidFill>
                  <a:srgbClr val="56565B"/>
                </a:solidFill>
                <a:latin typeface="HelveticaNeueLT Std Lt Cn" panose="020B0406020202030204" pitchFamily="34" charset="0"/>
              </a:rPr>
              <a:t>Matthew Reed, Executive Director</a:t>
            </a:r>
          </a:p>
          <a:p>
            <a:pPr marL="0" indent="0" algn="ctr">
              <a:buNone/>
            </a:pPr>
            <a:r>
              <a:rPr lang="en-US" dirty="0">
                <a:solidFill>
                  <a:srgbClr val="56565B"/>
                </a:solidFill>
                <a:latin typeface="HelveticaNeueLT Std Lt Cn" panose="020B0406020202030204" pitchFamily="34" charset="0"/>
              </a:rPr>
              <a:t>Rayna Stoycheva, Retirement Security Policy Director</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268933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333238" y="23853"/>
            <a:ext cx="6858761" cy="6834146"/>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23600" y="3705579"/>
            <a:ext cx="7077671" cy="2033890"/>
          </a:xfrm>
          <a:prstGeom prst="rect">
            <a:avLst/>
          </a:prstGeom>
        </p:spPr>
        <p:txBody>
          <a:bodyPr vert="horz" wrap="square" lIns="0" tIns="12700" rIns="0" bIns="0" rtlCol="0">
            <a:spAutoFit/>
          </a:bodyPr>
          <a:lstStyle/>
          <a:p>
            <a:pPr marL="12700">
              <a:lnSpc>
                <a:spcPct val="100000"/>
              </a:lnSpc>
              <a:spcBef>
                <a:spcPts val="100"/>
              </a:spcBef>
            </a:pPr>
            <a:r>
              <a:rPr lang="en-US" sz="2400" spc="-80" dirty="0">
                <a:solidFill>
                  <a:srgbClr val="253271"/>
                </a:solidFill>
                <a:latin typeface="HelveticaNeueLT Std Lt Cn" panose="020B0406020202030204" pitchFamily="34" charset="0"/>
                <a:cs typeface="Arial"/>
              </a:rPr>
              <a:t>Cindy Hounsell </a:t>
            </a:r>
          </a:p>
          <a:p>
            <a:pPr marL="12700">
              <a:lnSpc>
                <a:spcPct val="100000"/>
              </a:lnSpc>
              <a:spcBef>
                <a:spcPts val="100"/>
              </a:spcBef>
            </a:pPr>
            <a:r>
              <a:rPr lang="en-US" sz="2400" spc="-80" dirty="0">
                <a:solidFill>
                  <a:srgbClr val="253271"/>
                </a:solidFill>
                <a:latin typeface="HelveticaNeueLT Std Lt Cn" panose="020B0406020202030204" pitchFamily="34" charset="0"/>
                <a:cs typeface="Arial"/>
              </a:rPr>
              <a:t>President, WISER</a:t>
            </a:r>
          </a:p>
          <a:p>
            <a:pPr marL="12700">
              <a:lnSpc>
                <a:spcPct val="100000"/>
              </a:lnSpc>
              <a:spcBef>
                <a:spcPts val="100"/>
              </a:spcBef>
            </a:pPr>
            <a:r>
              <a:rPr lang="en-US" sz="2400" spc="-80" dirty="0">
                <a:solidFill>
                  <a:srgbClr val="253271"/>
                </a:solidFill>
                <a:latin typeface="HelveticaNeueLT Std Lt Cn" panose="020B0406020202030204" pitchFamily="34" charset="0"/>
                <a:cs typeface="Arial"/>
              </a:rPr>
              <a:t>Women’s Institute for a Secure Retirement (WISER) </a:t>
            </a:r>
          </a:p>
          <a:p>
            <a:pPr marL="12700">
              <a:lnSpc>
                <a:spcPct val="100000"/>
              </a:lnSpc>
              <a:spcBef>
                <a:spcPts val="100"/>
              </a:spcBef>
            </a:pPr>
            <a:endParaRPr lang="en-US" sz="2800" b="1" spc="-80" dirty="0">
              <a:solidFill>
                <a:srgbClr val="253271"/>
              </a:solidFill>
              <a:latin typeface="HelveticaNeueLT Std Lt Cn" panose="020B0406020202030204" pitchFamily="34" charset="0"/>
              <a:cs typeface="Arial"/>
            </a:endParaRPr>
          </a:p>
          <a:p>
            <a:pPr marL="12700">
              <a:lnSpc>
                <a:spcPct val="100000"/>
              </a:lnSpc>
              <a:spcBef>
                <a:spcPts val="100"/>
              </a:spcBef>
            </a:pPr>
            <a:r>
              <a:rPr lang="en-US" sz="2800" spc="-80" dirty="0">
                <a:solidFill>
                  <a:srgbClr val="253271"/>
                </a:solidFill>
                <a:latin typeface="HelveticaNeueLT Std Lt Cn" panose="020B0406020202030204" pitchFamily="34" charset="0"/>
                <a:cs typeface="Arial"/>
              </a:rPr>
              <a:t>September 13, </a:t>
            </a:r>
            <a:r>
              <a:rPr sz="2800" dirty="0">
                <a:solidFill>
                  <a:srgbClr val="253271"/>
                </a:solidFill>
                <a:latin typeface="HelveticaNeueLT Std Lt Cn" panose="020B0406020202030204" pitchFamily="34" charset="0"/>
                <a:cs typeface="Arial"/>
              </a:rPr>
              <a:t>2023</a:t>
            </a:r>
          </a:p>
        </p:txBody>
      </p:sp>
      <p:sp>
        <p:nvSpPr>
          <p:cNvPr id="10" name="object 10"/>
          <p:cNvSpPr txBox="1"/>
          <p:nvPr/>
        </p:nvSpPr>
        <p:spPr>
          <a:xfrm>
            <a:off x="439625" y="1219200"/>
            <a:ext cx="7763471" cy="1933222"/>
          </a:xfrm>
          <a:prstGeom prst="rect">
            <a:avLst/>
          </a:prstGeom>
        </p:spPr>
        <p:txBody>
          <a:bodyPr vert="horz" wrap="square" lIns="0" tIns="12065" rIns="0" bIns="0" rtlCol="0">
            <a:spAutoFit/>
          </a:bodyPr>
          <a:lstStyle/>
          <a:p>
            <a:pPr marL="25400" marR="17780">
              <a:lnSpc>
                <a:spcPct val="100099"/>
              </a:lnSpc>
              <a:spcBef>
                <a:spcPts val="95"/>
              </a:spcBef>
            </a:pPr>
            <a:r>
              <a:rPr lang="en-US" sz="4800" b="1" spc="-40" dirty="0">
                <a:solidFill>
                  <a:srgbClr val="253271"/>
                </a:solidFill>
                <a:latin typeface="HelveticaNeueLT Std Cn" panose="020B0706030502030204" pitchFamily="34" charset="0"/>
                <a:cs typeface="Book Antiqua"/>
              </a:rPr>
              <a:t>2023 Harkin Retirement Security Symposium</a:t>
            </a:r>
          </a:p>
          <a:p>
            <a:pPr marL="25400" marR="17780">
              <a:lnSpc>
                <a:spcPct val="100099"/>
              </a:lnSpc>
              <a:spcBef>
                <a:spcPts val="95"/>
              </a:spcBef>
            </a:pPr>
            <a:r>
              <a:rPr lang="en-US" sz="2800" b="1" spc="-40" dirty="0">
                <a:solidFill>
                  <a:srgbClr val="253271"/>
                </a:solidFill>
                <a:latin typeface="HelveticaNeueLT Std Cn" panose="020B0706030502030204" pitchFamily="34" charset="0"/>
                <a:cs typeface="Book Antiqua"/>
              </a:rPr>
              <a:t>Preserving and Enhancing Social Security for All</a:t>
            </a:r>
            <a:endParaRPr sz="2800" dirty="0">
              <a:solidFill>
                <a:srgbClr val="253271"/>
              </a:solidFill>
              <a:latin typeface="HelveticaNeueLT Std Cn" panose="020B0706030502030204" pitchFamily="34" charset="0"/>
              <a:cs typeface="Book Antiqua"/>
            </a:endParaRPr>
          </a:p>
        </p:txBody>
      </p:sp>
    </p:spTree>
    <p:extLst>
      <p:ext uri="{BB962C8B-B14F-4D97-AF65-F5344CB8AC3E}">
        <p14:creationId xmlns:p14="http://schemas.microsoft.com/office/powerpoint/2010/main" val="4220073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63176" y="223024"/>
            <a:ext cx="0" cy="914400"/>
          </a:xfrm>
          <a:custGeom>
            <a:avLst/>
            <a:gdLst/>
            <a:ahLst/>
            <a:cxnLst/>
            <a:rect l="l" t="t" r="r" b="b"/>
            <a:pathLst>
              <a:path h="914400">
                <a:moveTo>
                  <a:pt x="0" y="0"/>
                </a:moveTo>
                <a:lnTo>
                  <a:pt x="0" y="913933"/>
                </a:lnTo>
              </a:path>
            </a:pathLst>
          </a:custGeom>
          <a:ln w="32751">
            <a:solidFill>
              <a:srgbClr val="2B2B2B"/>
            </a:solidFill>
          </a:ln>
        </p:spPr>
        <p:txBody>
          <a:bodyPr wrap="square" lIns="0" tIns="0" rIns="0" bIns="0" rtlCol="0"/>
          <a:lstStyle/>
          <a:p>
            <a:endParaRPr/>
          </a:p>
        </p:txBody>
      </p:sp>
      <p:sp>
        <p:nvSpPr>
          <p:cNvPr id="3" name="object 3"/>
          <p:cNvSpPr/>
          <p:nvPr/>
        </p:nvSpPr>
        <p:spPr>
          <a:xfrm>
            <a:off x="5333238" y="23853"/>
            <a:ext cx="6858761" cy="683414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87520" y="1032016"/>
            <a:ext cx="7904480" cy="582598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33400" y="469391"/>
            <a:ext cx="1057656" cy="39928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856752" y="370411"/>
            <a:ext cx="942638" cy="489449"/>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66129" y="4813300"/>
            <a:ext cx="161099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253271"/>
                </a:solidFill>
                <a:latin typeface="Arial"/>
                <a:cs typeface="Arial"/>
              </a:rPr>
              <a:t>May</a:t>
            </a:r>
            <a:r>
              <a:rPr sz="2800" b="1" spc="-80" dirty="0">
                <a:solidFill>
                  <a:srgbClr val="253271"/>
                </a:solidFill>
                <a:latin typeface="Arial"/>
                <a:cs typeface="Arial"/>
              </a:rPr>
              <a:t> </a:t>
            </a:r>
            <a:r>
              <a:rPr sz="2800" b="1" dirty="0">
                <a:solidFill>
                  <a:srgbClr val="253271"/>
                </a:solidFill>
                <a:latin typeface="Arial"/>
                <a:cs typeface="Arial"/>
              </a:rPr>
              <a:t>2023</a:t>
            </a:r>
            <a:endParaRPr sz="2800" dirty="0">
              <a:solidFill>
                <a:srgbClr val="253271"/>
              </a:solidFill>
              <a:latin typeface="Arial"/>
              <a:cs typeface="Arial"/>
            </a:endParaRPr>
          </a:p>
        </p:txBody>
      </p:sp>
      <p:sp>
        <p:nvSpPr>
          <p:cNvPr id="8" name="object 8"/>
          <p:cNvSpPr/>
          <p:nvPr/>
        </p:nvSpPr>
        <p:spPr>
          <a:xfrm>
            <a:off x="4453689" y="509069"/>
            <a:ext cx="1380423" cy="35313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20122" y="440067"/>
            <a:ext cx="898305" cy="467483"/>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453566" y="1706371"/>
            <a:ext cx="6142990" cy="2954655"/>
          </a:xfrm>
          <a:prstGeom prst="rect">
            <a:avLst/>
          </a:prstGeom>
        </p:spPr>
        <p:txBody>
          <a:bodyPr vert="horz" wrap="square" lIns="0" tIns="12065" rIns="0" bIns="0" rtlCol="0">
            <a:spAutoFit/>
          </a:bodyPr>
          <a:lstStyle/>
          <a:p>
            <a:pPr marL="25400" marR="17780">
              <a:lnSpc>
                <a:spcPct val="100099"/>
              </a:lnSpc>
              <a:spcBef>
                <a:spcPts val="95"/>
              </a:spcBef>
            </a:pPr>
            <a:r>
              <a:rPr sz="4800" b="1" spc="-40" dirty="0">
                <a:solidFill>
                  <a:srgbClr val="253271"/>
                </a:solidFill>
                <a:latin typeface="HelveticaNeueLT Std Cn" panose="020B0706030502030204" pitchFamily="34" charset="0"/>
                <a:cs typeface="Book Antiqua"/>
              </a:rPr>
              <a:t>W</a:t>
            </a:r>
            <a:r>
              <a:rPr sz="4800" b="1" spc="-30" dirty="0">
                <a:solidFill>
                  <a:srgbClr val="253271"/>
                </a:solidFill>
                <a:latin typeface="HelveticaNeueLT Std Cn" panose="020B0706030502030204" pitchFamily="34" charset="0"/>
                <a:cs typeface="Book Antiqua"/>
              </a:rPr>
              <a:t>h</a:t>
            </a:r>
            <a:r>
              <a:rPr sz="4800" b="1" spc="140" dirty="0">
                <a:solidFill>
                  <a:srgbClr val="253271"/>
                </a:solidFill>
                <a:latin typeface="HelveticaNeueLT Std Cn" panose="020B0706030502030204" pitchFamily="34" charset="0"/>
                <a:cs typeface="Book Antiqua"/>
              </a:rPr>
              <a:t>a</a:t>
            </a:r>
            <a:r>
              <a:rPr sz="4800" b="1" spc="120" dirty="0">
                <a:solidFill>
                  <a:srgbClr val="253271"/>
                </a:solidFill>
                <a:latin typeface="HelveticaNeueLT Std Cn" panose="020B0706030502030204" pitchFamily="34" charset="0"/>
                <a:cs typeface="Book Antiqua"/>
              </a:rPr>
              <a:t>t</a:t>
            </a:r>
            <a:r>
              <a:rPr sz="4800" b="1" spc="-180" dirty="0">
                <a:solidFill>
                  <a:srgbClr val="253271"/>
                </a:solidFill>
                <a:latin typeface="HelveticaNeueLT Std Cn" panose="020B0706030502030204" pitchFamily="34" charset="0"/>
                <a:cs typeface="Book Antiqua"/>
              </a:rPr>
              <a:t> </a:t>
            </a:r>
            <a:r>
              <a:rPr sz="4800" b="1" spc="-35" dirty="0">
                <a:solidFill>
                  <a:srgbClr val="253271"/>
                </a:solidFill>
                <a:latin typeface="HelveticaNeueLT Std Cn" panose="020B0706030502030204" pitchFamily="34" charset="0"/>
                <a:cs typeface="Book Antiqua"/>
              </a:rPr>
              <a:t>W</a:t>
            </a:r>
            <a:r>
              <a:rPr sz="4800" b="1" spc="-25" dirty="0">
                <a:solidFill>
                  <a:srgbClr val="253271"/>
                </a:solidFill>
                <a:latin typeface="HelveticaNeueLT Std Cn" panose="020B0706030502030204" pitchFamily="34" charset="0"/>
                <a:cs typeface="Book Antiqua"/>
              </a:rPr>
              <a:t>o</a:t>
            </a:r>
            <a:r>
              <a:rPr sz="4800" b="1" spc="75" dirty="0">
                <a:solidFill>
                  <a:srgbClr val="253271"/>
                </a:solidFill>
                <a:latin typeface="HelveticaNeueLT Std Cn" panose="020B0706030502030204" pitchFamily="34" charset="0"/>
                <a:cs typeface="Book Antiqua"/>
              </a:rPr>
              <a:t>m</a:t>
            </a:r>
            <a:r>
              <a:rPr sz="4800" b="1" spc="95" dirty="0">
                <a:solidFill>
                  <a:srgbClr val="253271"/>
                </a:solidFill>
                <a:latin typeface="HelveticaNeueLT Std Cn" panose="020B0706030502030204" pitchFamily="34" charset="0"/>
                <a:cs typeface="Book Antiqua"/>
              </a:rPr>
              <a:t>e</a:t>
            </a:r>
            <a:r>
              <a:rPr sz="4800" b="1" spc="20" dirty="0">
                <a:solidFill>
                  <a:srgbClr val="253271"/>
                </a:solidFill>
                <a:latin typeface="HelveticaNeueLT Std Cn" panose="020B0706030502030204" pitchFamily="34" charset="0"/>
                <a:cs typeface="Book Antiqua"/>
              </a:rPr>
              <a:t>n</a:t>
            </a:r>
            <a:r>
              <a:rPr sz="4800" b="1" spc="-170" dirty="0">
                <a:solidFill>
                  <a:srgbClr val="253271"/>
                </a:solidFill>
                <a:latin typeface="HelveticaNeueLT Std Cn" panose="020B0706030502030204" pitchFamily="34" charset="0"/>
                <a:cs typeface="Book Antiqua"/>
              </a:rPr>
              <a:t> </a:t>
            </a:r>
            <a:r>
              <a:rPr sz="4800" b="1" spc="-105" dirty="0">
                <a:solidFill>
                  <a:srgbClr val="253271"/>
                </a:solidFill>
                <a:latin typeface="HelveticaNeueLT Std Cn" panose="020B0706030502030204" pitchFamily="34" charset="0"/>
                <a:cs typeface="Book Antiqua"/>
              </a:rPr>
              <a:t>S</a:t>
            </a:r>
            <a:r>
              <a:rPr sz="4800" b="1" spc="-90" dirty="0">
                <a:solidFill>
                  <a:srgbClr val="253271"/>
                </a:solidFill>
                <a:latin typeface="HelveticaNeueLT Std Cn" panose="020B0706030502030204" pitchFamily="34" charset="0"/>
                <a:cs typeface="Book Antiqua"/>
              </a:rPr>
              <a:t>a</a:t>
            </a:r>
            <a:r>
              <a:rPr sz="4800" b="1" spc="180" dirty="0">
                <a:solidFill>
                  <a:srgbClr val="253271"/>
                </a:solidFill>
                <a:latin typeface="HelveticaNeueLT Std Cn" panose="020B0706030502030204" pitchFamily="34" charset="0"/>
                <a:cs typeface="Book Antiqua"/>
              </a:rPr>
              <a:t>y</a:t>
            </a:r>
            <a:r>
              <a:rPr sz="2400" b="1" spc="-142" baseline="74652" dirty="0">
                <a:solidFill>
                  <a:srgbClr val="253271"/>
                </a:solidFill>
                <a:latin typeface="HelveticaNeueLT Std Cn" panose="020B0706030502030204" pitchFamily="34" charset="0"/>
                <a:cs typeface="Book Antiqua"/>
              </a:rPr>
              <a:t>T</a:t>
            </a:r>
            <a:r>
              <a:rPr sz="2400" b="1" spc="-202" baseline="74652" dirty="0">
                <a:solidFill>
                  <a:srgbClr val="253271"/>
                </a:solidFill>
                <a:latin typeface="HelveticaNeueLT Std Cn" panose="020B0706030502030204" pitchFamily="34" charset="0"/>
                <a:cs typeface="Book Antiqua"/>
              </a:rPr>
              <a:t>M</a:t>
            </a:r>
            <a:r>
              <a:rPr sz="2400" b="1" spc="-97" baseline="74652" dirty="0">
                <a:solidFill>
                  <a:srgbClr val="253271"/>
                </a:solidFill>
                <a:latin typeface="HelveticaNeueLT Std Cn" panose="020B0706030502030204" pitchFamily="34" charset="0"/>
                <a:cs typeface="Book Antiqua"/>
              </a:rPr>
              <a:t> </a:t>
            </a:r>
            <a:r>
              <a:rPr sz="4800" b="1" spc="240" dirty="0">
                <a:solidFill>
                  <a:srgbClr val="253271"/>
                </a:solidFill>
                <a:latin typeface="HelveticaNeueLT Std Cn" panose="020B0706030502030204" pitchFamily="34" charset="0"/>
                <a:cs typeface="Book Antiqua"/>
              </a:rPr>
              <a:t>:  </a:t>
            </a:r>
            <a:r>
              <a:rPr sz="4800" b="1" spc="15" dirty="0">
                <a:solidFill>
                  <a:srgbClr val="253271"/>
                </a:solidFill>
                <a:latin typeface="HelveticaNeueLT Std Cn" panose="020B0706030502030204" pitchFamily="34" charset="0"/>
                <a:cs typeface="Book Antiqua"/>
              </a:rPr>
              <a:t>Insights </a:t>
            </a:r>
            <a:r>
              <a:rPr sz="4800" b="1" spc="30" dirty="0">
                <a:solidFill>
                  <a:srgbClr val="253271"/>
                </a:solidFill>
                <a:latin typeface="HelveticaNeueLT Std Cn" panose="020B0706030502030204" pitchFamily="34" charset="0"/>
                <a:cs typeface="Book Antiqua"/>
              </a:rPr>
              <a:t>and </a:t>
            </a:r>
            <a:r>
              <a:rPr sz="4800" b="1" spc="20" dirty="0">
                <a:solidFill>
                  <a:srgbClr val="253271"/>
                </a:solidFill>
                <a:latin typeface="HelveticaNeueLT Std Cn" panose="020B0706030502030204" pitchFamily="34" charset="0"/>
                <a:cs typeface="Book Antiqua"/>
              </a:rPr>
              <a:t>Policy  </a:t>
            </a:r>
            <a:r>
              <a:rPr sz="4800" b="1" spc="-25" dirty="0">
                <a:solidFill>
                  <a:srgbClr val="253271"/>
                </a:solidFill>
                <a:latin typeface="HelveticaNeueLT Std Cn" panose="020B0706030502030204" pitchFamily="34" charset="0"/>
                <a:cs typeface="Book Antiqua"/>
              </a:rPr>
              <a:t>Solutions </a:t>
            </a:r>
            <a:r>
              <a:rPr sz="4800" b="1" spc="90" dirty="0">
                <a:solidFill>
                  <a:srgbClr val="253271"/>
                </a:solidFill>
                <a:latin typeface="HelveticaNeueLT Std Cn" panose="020B0706030502030204" pitchFamily="34" charset="0"/>
                <a:cs typeface="Book Antiqua"/>
              </a:rPr>
              <a:t>for</a:t>
            </a:r>
            <a:r>
              <a:rPr sz="4800" b="1" spc="-385" dirty="0">
                <a:solidFill>
                  <a:srgbClr val="253271"/>
                </a:solidFill>
                <a:latin typeface="HelveticaNeueLT Std Cn" panose="020B0706030502030204" pitchFamily="34" charset="0"/>
                <a:cs typeface="Book Antiqua"/>
              </a:rPr>
              <a:t> </a:t>
            </a:r>
            <a:r>
              <a:rPr sz="4800" b="1" spc="-40" dirty="0">
                <a:solidFill>
                  <a:srgbClr val="253271"/>
                </a:solidFill>
                <a:latin typeface="HelveticaNeueLT Std Cn" panose="020B0706030502030204" pitchFamily="34" charset="0"/>
                <a:cs typeface="Book Antiqua"/>
              </a:rPr>
              <a:t>Lifelong  </a:t>
            </a:r>
            <a:r>
              <a:rPr sz="4800" b="1" spc="60" dirty="0">
                <a:solidFill>
                  <a:srgbClr val="253271"/>
                </a:solidFill>
                <a:latin typeface="HelveticaNeueLT Std Cn" panose="020B0706030502030204" pitchFamily="34" charset="0"/>
                <a:cs typeface="Book Antiqua"/>
              </a:rPr>
              <a:t>Financial</a:t>
            </a:r>
            <a:r>
              <a:rPr sz="4800" b="1" spc="-190" dirty="0">
                <a:solidFill>
                  <a:srgbClr val="253271"/>
                </a:solidFill>
                <a:latin typeface="HelveticaNeueLT Std Cn" panose="020B0706030502030204" pitchFamily="34" charset="0"/>
                <a:cs typeface="Book Antiqua"/>
              </a:rPr>
              <a:t> </a:t>
            </a:r>
            <a:r>
              <a:rPr sz="4800" b="1" spc="45" dirty="0">
                <a:solidFill>
                  <a:srgbClr val="253271"/>
                </a:solidFill>
                <a:latin typeface="HelveticaNeueLT Std Cn" panose="020B0706030502030204" pitchFamily="34" charset="0"/>
                <a:cs typeface="Book Antiqua"/>
              </a:rPr>
              <a:t>Security</a:t>
            </a:r>
            <a:endParaRPr sz="4800" dirty="0">
              <a:solidFill>
                <a:srgbClr val="253271"/>
              </a:solidFill>
              <a:latin typeface="HelveticaNeueLT Std Cn" panose="020B0706030502030204" pitchFamily="34" charset="0"/>
              <a:cs typeface="Book Antiqu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78751" y="1169284"/>
            <a:ext cx="0" cy="699770"/>
          </a:xfrm>
          <a:custGeom>
            <a:avLst/>
            <a:gdLst/>
            <a:ahLst/>
            <a:cxnLst/>
            <a:rect l="l" t="t" r="r" b="b"/>
            <a:pathLst>
              <a:path h="699769">
                <a:moveTo>
                  <a:pt x="0" y="0"/>
                </a:moveTo>
                <a:lnTo>
                  <a:pt x="0" y="699685"/>
                </a:lnTo>
              </a:path>
            </a:pathLst>
          </a:custGeom>
          <a:ln w="10154">
            <a:solidFill>
              <a:srgbClr val="000000"/>
            </a:solidFill>
          </a:ln>
        </p:spPr>
        <p:txBody>
          <a:bodyPr wrap="square" lIns="0" tIns="0" rIns="0" bIns="0" rtlCol="0"/>
          <a:lstStyle/>
          <a:p>
            <a:endParaRPr/>
          </a:p>
        </p:txBody>
      </p:sp>
      <p:sp>
        <p:nvSpPr>
          <p:cNvPr id="3" name="object 3"/>
          <p:cNvSpPr/>
          <p:nvPr/>
        </p:nvSpPr>
        <p:spPr>
          <a:xfrm>
            <a:off x="8180020" y="1868969"/>
            <a:ext cx="0" cy="4476750"/>
          </a:xfrm>
          <a:custGeom>
            <a:avLst/>
            <a:gdLst/>
            <a:ahLst/>
            <a:cxnLst/>
            <a:rect l="l" t="t" r="r" b="b"/>
            <a:pathLst>
              <a:path h="4476750">
                <a:moveTo>
                  <a:pt x="0" y="0"/>
                </a:moveTo>
                <a:lnTo>
                  <a:pt x="0" y="4476550"/>
                </a:lnTo>
              </a:path>
            </a:pathLst>
          </a:custGeom>
          <a:ln w="12693">
            <a:solidFill>
              <a:srgbClr val="2B2B2B"/>
            </a:solidFill>
          </a:ln>
        </p:spPr>
        <p:txBody>
          <a:bodyPr wrap="square" lIns="0" tIns="0" rIns="0" bIns="0" rtlCol="0"/>
          <a:lstStyle/>
          <a:p>
            <a:endParaRPr/>
          </a:p>
        </p:txBody>
      </p:sp>
      <p:sp>
        <p:nvSpPr>
          <p:cNvPr id="4" name="object 4"/>
          <p:cNvSpPr/>
          <p:nvPr/>
        </p:nvSpPr>
        <p:spPr>
          <a:xfrm>
            <a:off x="9731802" y="1169284"/>
            <a:ext cx="0" cy="699770"/>
          </a:xfrm>
          <a:custGeom>
            <a:avLst/>
            <a:gdLst/>
            <a:ahLst/>
            <a:cxnLst/>
            <a:rect l="l" t="t" r="r" b="b"/>
            <a:pathLst>
              <a:path h="699769">
                <a:moveTo>
                  <a:pt x="0" y="0"/>
                </a:moveTo>
                <a:lnTo>
                  <a:pt x="0" y="699685"/>
                </a:lnTo>
              </a:path>
            </a:pathLst>
          </a:custGeom>
          <a:ln w="3175">
            <a:solidFill>
              <a:srgbClr val="000000"/>
            </a:solidFill>
          </a:ln>
        </p:spPr>
        <p:txBody>
          <a:bodyPr wrap="square" lIns="0" tIns="0" rIns="0" bIns="0" rtlCol="0"/>
          <a:lstStyle/>
          <a:p>
            <a:endParaRPr/>
          </a:p>
        </p:txBody>
      </p:sp>
      <p:sp>
        <p:nvSpPr>
          <p:cNvPr id="5" name="object 5"/>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6" name="object 6"/>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7" name="object 7"/>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8" name="object 8"/>
          <p:cNvSpPr/>
          <p:nvPr/>
        </p:nvSpPr>
        <p:spPr>
          <a:xfrm>
            <a:off x="9732675" y="1868969"/>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9" name="object 9"/>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10" name="object 10"/>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11" name="object 11"/>
          <p:cNvSpPr/>
          <p:nvPr/>
        </p:nvSpPr>
        <p:spPr>
          <a:xfrm>
            <a:off x="9732675" y="2422037"/>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12" name="object 12"/>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13" name="object 13"/>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14" name="object 14"/>
          <p:cNvSpPr/>
          <p:nvPr/>
        </p:nvSpPr>
        <p:spPr>
          <a:xfrm>
            <a:off x="9732675" y="2970397"/>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15" name="object 15"/>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16" name="object 16"/>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17" name="object 17"/>
          <p:cNvSpPr/>
          <p:nvPr/>
        </p:nvSpPr>
        <p:spPr>
          <a:xfrm>
            <a:off x="9732675" y="3421291"/>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18" name="object 18"/>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19" name="object 19"/>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20" name="object 20"/>
          <p:cNvSpPr/>
          <p:nvPr/>
        </p:nvSpPr>
        <p:spPr>
          <a:xfrm>
            <a:off x="9732675" y="3908133"/>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21" name="object 21"/>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22" name="object 22"/>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23" name="object 23"/>
          <p:cNvSpPr/>
          <p:nvPr/>
        </p:nvSpPr>
        <p:spPr>
          <a:xfrm>
            <a:off x="9732675" y="4394976"/>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24" name="object 24"/>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25" name="object 25"/>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26" name="object 26"/>
          <p:cNvSpPr/>
          <p:nvPr/>
        </p:nvSpPr>
        <p:spPr>
          <a:xfrm>
            <a:off x="9732675" y="4881819"/>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27" name="object 27"/>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28" name="object 28"/>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29" name="object 29"/>
          <p:cNvSpPr/>
          <p:nvPr/>
        </p:nvSpPr>
        <p:spPr>
          <a:xfrm>
            <a:off x="9732675" y="5368661"/>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30" name="object 30"/>
          <p:cNvSpPr/>
          <p:nvPr/>
        </p:nvSpPr>
        <p:spPr>
          <a:xfrm>
            <a:off x="754111" y="1202035"/>
            <a:ext cx="0" cy="12700"/>
          </a:xfrm>
          <a:custGeom>
            <a:avLst/>
            <a:gdLst/>
            <a:ahLst/>
            <a:cxnLst/>
            <a:rect l="l" t="t" r="r" b="b"/>
            <a:pathLst>
              <a:path h="12700">
                <a:moveTo>
                  <a:pt x="0" y="0"/>
                </a:moveTo>
                <a:lnTo>
                  <a:pt x="0" y="12693"/>
                </a:lnTo>
                <a:lnTo>
                  <a:pt x="0" y="0"/>
                </a:lnTo>
                <a:close/>
              </a:path>
            </a:pathLst>
          </a:custGeom>
          <a:solidFill>
            <a:srgbClr val="2B2B2B"/>
          </a:solidFill>
        </p:spPr>
        <p:txBody>
          <a:bodyPr wrap="square" lIns="0" tIns="0" rIns="0" bIns="0" rtlCol="0"/>
          <a:lstStyle/>
          <a:p>
            <a:endParaRPr/>
          </a:p>
        </p:txBody>
      </p:sp>
      <p:sp>
        <p:nvSpPr>
          <p:cNvPr id="31" name="object 31"/>
          <p:cNvSpPr/>
          <p:nvPr/>
        </p:nvSpPr>
        <p:spPr>
          <a:xfrm>
            <a:off x="718186" y="1202035"/>
            <a:ext cx="36195" cy="12700"/>
          </a:xfrm>
          <a:custGeom>
            <a:avLst/>
            <a:gdLst/>
            <a:ahLst/>
            <a:cxnLst/>
            <a:rect l="l" t="t" r="r" b="b"/>
            <a:pathLst>
              <a:path w="36195" h="12700">
                <a:moveTo>
                  <a:pt x="0" y="0"/>
                </a:moveTo>
                <a:lnTo>
                  <a:pt x="35924" y="0"/>
                </a:lnTo>
                <a:lnTo>
                  <a:pt x="35924" y="12693"/>
                </a:lnTo>
                <a:lnTo>
                  <a:pt x="0" y="12693"/>
                </a:lnTo>
                <a:lnTo>
                  <a:pt x="0" y="0"/>
                </a:lnTo>
                <a:close/>
              </a:path>
            </a:pathLst>
          </a:custGeom>
          <a:solidFill>
            <a:srgbClr val="2B2B2B"/>
          </a:solidFill>
        </p:spPr>
        <p:txBody>
          <a:bodyPr wrap="square" lIns="0" tIns="0" rIns="0" bIns="0" rtlCol="0"/>
          <a:lstStyle/>
          <a:p>
            <a:endParaRPr/>
          </a:p>
        </p:txBody>
      </p:sp>
      <p:sp>
        <p:nvSpPr>
          <p:cNvPr id="32" name="object 32"/>
          <p:cNvSpPr/>
          <p:nvPr/>
        </p:nvSpPr>
        <p:spPr>
          <a:xfrm>
            <a:off x="9732675" y="5855504"/>
            <a:ext cx="198120" cy="0"/>
          </a:xfrm>
          <a:custGeom>
            <a:avLst/>
            <a:gdLst/>
            <a:ahLst/>
            <a:cxnLst/>
            <a:rect l="l" t="t" r="r" b="b"/>
            <a:pathLst>
              <a:path w="198120">
                <a:moveTo>
                  <a:pt x="0" y="0"/>
                </a:moveTo>
                <a:lnTo>
                  <a:pt x="197793" y="0"/>
                </a:lnTo>
              </a:path>
            </a:pathLst>
          </a:custGeom>
          <a:ln w="6346">
            <a:solidFill>
              <a:srgbClr val="2B2B2B"/>
            </a:solidFill>
          </a:ln>
        </p:spPr>
        <p:txBody>
          <a:bodyPr wrap="square" lIns="0" tIns="0" rIns="0" bIns="0" rtlCol="0"/>
          <a:lstStyle/>
          <a:p>
            <a:endParaRPr/>
          </a:p>
        </p:txBody>
      </p:sp>
      <p:sp>
        <p:nvSpPr>
          <p:cNvPr id="33" name="object 33"/>
          <p:cNvSpPr/>
          <p:nvPr/>
        </p:nvSpPr>
        <p:spPr>
          <a:xfrm>
            <a:off x="9930469" y="5855504"/>
            <a:ext cx="1556385" cy="0"/>
          </a:xfrm>
          <a:custGeom>
            <a:avLst/>
            <a:gdLst/>
            <a:ahLst/>
            <a:cxnLst/>
            <a:rect l="l" t="t" r="r" b="b"/>
            <a:pathLst>
              <a:path w="1556384">
                <a:moveTo>
                  <a:pt x="0" y="0"/>
                </a:moveTo>
                <a:lnTo>
                  <a:pt x="1555828" y="0"/>
                </a:lnTo>
              </a:path>
            </a:pathLst>
          </a:custGeom>
          <a:ln w="12693">
            <a:solidFill>
              <a:srgbClr val="2B2B2B"/>
            </a:solidFill>
          </a:ln>
        </p:spPr>
        <p:txBody>
          <a:bodyPr wrap="square" lIns="0" tIns="0" rIns="0" bIns="0" rtlCol="0"/>
          <a:lstStyle/>
          <a:p>
            <a:endParaRPr/>
          </a:p>
        </p:txBody>
      </p:sp>
      <p:sp>
        <p:nvSpPr>
          <p:cNvPr id="34" name="object 34"/>
          <p:cNvSpPr/>
          <p:nvPr/>
        </p:nvSpPr>
        <p:spPr>
          <a:xfrm>
            <a:off x="11483123" y="1875316"/>
            <a:ext cx="0" cy="4470400"/>
          </a:xfrm>
          <a:custGeom>
            <a:avLst/>
            <a:gdLst/>
            <a:ahLst/>
            <a:cxnLst/>
            <a:rect l="l" t="t" r="r" b="b"/>
            <a:pathLst>
              <a:path h="4470400">
                <a:moveTo>
                  <a:pt x="0" y="0"/>
                </a:moveTo>
                <a:lnTo>
                  <a:pt x="0" y="4470204"/>
                </a:lnTo>
              </a:path>
            </a:pathLst>
          </a:custGeom>
          <a:ln w="6346">
            <a:solidFill>
              <a:srgbClr val="2B2B2B"/>
            </a:solidFill>
          </a:ln>
        </p:spPr>
        <p:txBody>
          <a:bodyPr wrap="square" lIns="0" tIns="0" rIns="0" bIns="0" rtlCol="0"/>
          <a:lstStyle/>
          <a:p>
            <a:endParaRPr/>
          </a:p>
        </p:txBody>
      </p:sp>
      <p:sp>
        <p:nvSpPr>
          <p:cNvPr id="35" name="object 35"/>
          <p:cNvSpPr/>
          <p:nvPr/>
        </p:nvSpPr>
        <p:spPr>
          <a:xfrm>
            <a:off x="747764" y="1169284"/>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36" name="object 36"/>
          <p:cNvSpPr/>
          <p:nvPr/>
        </p:nvSpPr>
        <p:spPr>
          <a:xfrm>
            <a:off x="747764" y="1169284"/>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37" name="object 37"/>
          <p:cNvSpPr/>
          <p:nvPr/>
        </p:nvSpPr>
        <p:spPr>
          <a:xfrm>
            <a:off x="754111" y="1169284"/>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38" name="object 38"/>
          <p:cNvSpPr/>
          <p:nvPr/>
        </p:nvSpPr>
        <p:spPr>
          <a:xfrm>
            <a:off x="754111" y="1169284"/>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39" name="object 39"/>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40" name="object 40"/>
          <p:cNvSpPr/>
          <p:nvPr/>
        </p:nvSpPr>
        <p:spPr>
          <a:xfrm>
            <a:off x="718186" y="1208382"/>
            <a:ext cx="36195" cy="0"/>
          </a:xfrm>
          <a:custGeom>
            <a:avLst/>
            <a:gdLst/>
            <a:ahLst/>
            <a:cxnLst/>
            <a:rect l="l" t="t" r="r" b="b"/>
            <a:pathLst>
              <a:path w="36195">
                <a:moveTo>
                  <a:pt x="0" y="0"/>
                </a:moveTo>
                <a:lnTo>
                  <a:pt x="35924" y="0"/>
                </a:lnTo>
              </a:path>
            </a:pathLst>
          </a:custGeom>
          <a:ln w="6346">
            <a:solidFill>
              <a:srgbClr val="2B2B2B"/>
            </a:solidFill>
          </a:ln>
        </p:spPr>
        <p:txBody>
          <a:bodyPr wrap="square" lIns="0" tIns="0" rIns="0" bIns="0" rtlCol="0"/>
          <a:lstStyle/>
          <a:p>
            <a:endParaRPr/>
          </a:p>
        </p:txBody>
      </p:sp>
      <p:sp>
        <p:nvSpPr>
          <p:cNvPr id="41" name="object 41"/>
          <p:cNvSpPr/>
          <p:nvPr/>
        </p:nvSpPr>
        <p:spPr>
          <a:xfrm>
            <a:off x="721359" y="1208382"/>
            <a:ext cx="0" cy="0"/>
          </a:xfrm>
          <a:custGeom>
            <a:avLst/>
            <a:gdLst/>
            <a:ahLst/>
            <a:cxnLst/>
            <a:rect l="l" t="t" r="r" b="b"/>
            <a:pathLst>
              <a:path>
                <a:moveTo>
                  <a:pt x="0" y="0"/>
                </a:moveTo>
                <a:lnTo>
                  <a:pt x="0" y="0"/>
                </a:lnTo>
              </a:path>
            </a:pathLst>
          </a:custGeom>
          <a:ln w="6346">
            <a:solidFill>
              <a:srgbClr val="2B2B2B"/>
            </a:solidFill>
          </a:ln>
        </p:spPr>
        <p:txBody>
          <a:bodyPr wrap="square" lIns="0" tIns="0" rIns="0" bIns="0" rtlCol="0"/>
          <a:lstStyle/>
          <a:p>
            <a:endParaRPr/>
          </a:p>
        </p:txBody>
      </p:sp>
      <p:sp>
        <p:nvSpPr>
          <p:cNvPr id="42" name="object 42"/>
          <p:cNvSpPr/>
          <p:nvPr/>
        </p:nvSpPr>
        <p:spPr>
          <a:xfrm>
            <a:off x="718186" y="1208382"/>
            <a:ext cx="36195" cy="0"/>
          </a:xfrm>
          <a:custGeom>
            <a:avLst/>
            <a:gdLst/>
            <a:ahLst/>
            <a:cxnLst/>
            <a:rect l="l" t="t" r="r" b="b"/>
            <a:pathLst>
              <a:path w="36195">
                <a:moveTo>
                  <a:pt x="0" y="0"/>
                </a:moveTo>
                <a:lnTo>
                  <a:pt x="35924" y="0"/>
                </a:lnTo>
              </a:path>
            </a:pathLst>
          </a:custGeom>
          <a:ln w="6346">
            <a:solidFill>
              <a:srgbClr val="2B2B2B"/>
            </a:solidFill>
          </a:ln>
        </p:spPr>
        <p:txBody>
          <a:bodyPr wrap="square" lIns="0" tIns="0" rIns="0" bIns="0" rtlCol="0"/>
          <a:lstStyle/>
          <a:p>
            <a:endParaRPr/>
          </a:p>
        </p:txBody>
      </p:sp>
      <p:sp>
        <p:nvSpPr>
          <p:cNvPr id="44" name="object 44"/>
          <p:cNvSpPr/>
          <p:nvPr/>
        </p:nvSpPr>
        <p:spPr>
          <a:xfrm>
            <a:off x="0" y="298899"/>
            <a:ext cx="369570" cy="739140"/>
          </a:xfrm>
          <a:custGeom>
            <a:avLst/>
            <a:gdLst/>
            <a:ahLst/>
            <a:cxnLst/>
            <a:rect l="l" t="t" r="r" b="b"/>
            <a:pathLst>
              <a:path w="369570" h="739140">
                <a:moveTo>
                  <a:pt x="0" y="0"/>
                </a:moveTo>
                <a:lnTo>
                  <a:pt x="0" y="738593"/>
                </a:lnTo>
                <a:lnTo>
                  <a:pt x="46324" y="735716"/>
                </a:lnTo>
                <a:lnTo>
                  <a:pt x="90931" y="727315"/>
                </a:lnTo>
                <a:lnTo>
                  <a:pt x="133475" y="713735"/>
                </a:lnTo>
                <a:lnTo>
                  <a:pt x="173609" y="695324"/>
                </a:lnTo>
                <a:lnTo>
                  <a:pt x="210987" y="672428"/>
                </a:lnTo>
                <a:lnTo>
                  <a:pt x="245263" y="645391"/>
                </a:lnTo>
                <a:lnTo>
                  <a:pt x="276092" y="614562"/>
                </a:lnTo>
                <a:lnTo>
                  <a:pt x="303128" y="580285"/>
                </a:lnTo>
                <a:lnTo>
                  <a:pt x="326024" y="542906"/>
                </a:lnTo>
                <a:lnTo>
                  <a:pt x="344434" y="502773"/>
                </a:lnTo>
                <a:lnTo>
                  <a:pt x="358012" y="460230"/>
                </a:lnTo>
                <a:lnTo>
                  <a:pt x="366413" y="415625"/>
                </a:lnTo>
                <a:lnTo>
                  <a:pt x="369290" y="369303"/>
                </a:lnTo>
                <a:lnTo>
                  <a:pt x="366413" y="322978"/>
                </a:lnTo>
                <a:lnTo>
                  <a:pt x="358012" y="278370"/>
                </a:lnTo>
                <a:lnTo>
                  <a:pt x="344434" y="235826"/>
                </a:lnTo>
                <a:lnTo>
                  <a:pt x="326024" y="195691"/>
                </a:lnTo>
                <a:lnTo>
                  <a:pt x="303128" y="158311"/>
                </a:lnTo>
                <a:lnTo>
                  <a:pt x="276092" y="124033"/>
                </a:lnTo>
                <a:lnTo>
                  <a:pt x="245263" y="93203"/>
                </a:lnTo>
                <a:lnTo>
                  <a:pt x="210987" y="66166"/>
                </a:lnTo>
                <a:lnTo>
                  <a:pt x="173609" y="43269"/>
                </a:lnTo>
                <a:lnTo>
                  <a:pt x="133475" y="24858"/>
                </a:lnTo>
                <a:lnTo>
                  <a:pt x="90931" y="11278"/>
                </a:lnTo>
                <a:lnTo>
                  <a:pt x="46324" y="2877"/>
                </a:lnTo>
                <a:lnTo>
                  <a:pt x="0" y="0"/>
                </a:lnTo>
                <a:close/>
              </a:path>
            </a:pathLst>
          </a:custGeom>
          <a:solidFill>
            <a:srgbClr val="F16366"/>
          </a:solidFill>
        </p:spPr>
        <p:txBody>
          <a:bodyPr wrap="square" lIns="0" tIns="0" rIns="0" bIns="0" rtlCol="0"/>
          <a:lstStyle/>
          <a:p>
            <a:endParaRPr/>
          </a:p>
        </p:txBody>
      </p:sp>
      <p:sp>
        <p:nvSpPr>
          <p:cNvPr id="45" name="object 45"/>
          <p:cNvSpPr txBox="1">
            <a:spLocks noGrp="1"/>
          </p:cNvSpPr>
          <p:nvPr>
            <p:ph type="title"/>
          </p:nvPr>
        </p:nvSpPr>
        <p:spPr>
          <a:xfrm>
            <a:off x="690684" y="147828"/>
            <a:ext cx="8549640"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253271"/>
                </a:solidFill>
                <a:latin typeface="HelveticaNeueLT Std Cn" panose="020B0706030502030204" pitchFamily="34" charset="0"/>
              </a:rPr>
              <a:t>Majorities</a:t>
            </a:r>
            <a:r>
              <a:rPr sz="3200" spc="-125" dirty="0">
                <a:solidFill>
                  <a:srgbClr val="253271"/>
                </a:solidFill>
                <a:latin typeface="HelveticaNeueLT Std Cn" panose="020B0706030502030204" pitchFamily="34" charset="0"/>
              </a:rPr>
              <a:t> </a:t>
            </a:r>
            <a:r>
              <a:rPr sz="3200" spc="-30" dirty="0">
                <a:solidFill>
                  <a:srgbClr val="253271"/>
                </a:solidFill>
                <a:latin typeface="HelveticaNeueLT Std Cn" panose="020B0706030502030204" pitchFamily="34" charset="0"/>
              </a:rPr>
              <a:t>of</a:t>
            </a:r>
            <a:r>
              <a:rPr sz="3200" spc="-110" dirty="0">
                <a:solidFill>
                  <a:srgbClr val="253271"/>
                </a:solidFill>
                <a:latin typeface="HelveticaNeueLT Std Cn" panose="020B0706030502030204" pitchFamily="34" charset="0"/>
              </a:rPr>
              <a:t> </a:t>
            </a:r>
            <a:r>
              <a:rPr sz="3200" spc="15" dirty="0">
                <a:solidFill>
                  <a:srgbClr val="253271"/>
                </a:solidFill>
                <a:latin typeface="HelveticaNeueLT Std Cn" panose="020B0706030502030204" pitchFamily="34" charset="0"/>
              </a:rPr>
              <a:t>low-income</a:t>
            </a:r>
            <a:r>
              <a:rPr sz="3200" spc="-125" dirty="0">
                <a:solidFill>
                  <a:srgbClr val="253271"/>
                </a:solidFill>
                <a:latin typeface="HelveticaNeueLT Std Cn" panose="020B0706030502030204" pitchFamily="34" charset="0"/>
              </a:rPr>
              <a:t> </a:t>
            </a:r>
            <a:r>
              <a:rPr sz="3200" dirty="0">
                <a:solidFill>
                  <a:srgbClr val="253271"/>
                </a:solidFill>
                <a:latin typeface="HelveticaNeueLT Std Cn" panose="020B0706030502030204" pitchFamily="34" charset="0"/>
              </a:rPr>
              <a:t>women</a:t>
            </a:r>
            <a:r>
              <a:rPr sz="3200" spc="-110" dirty="0">
                <a:solidFill>
                  <a:srgbClr val="253271"/>
                </a:solidFill>
                <a:latin typeface="HelveticaNeueLT Std Cn" panose="020B0706030502030204" pitchFamily="34" charset="0"/>
              </a:rPr>
              <a:t> </a:t>
            </a:r>
            <a:r>
              <a:rPr sz="3200" spc="15" dirty="0">
                <a:solidFill>
                  <a:srgbClr val="253271"/>
                </a:solidFill>
                <a:latin typeface="HelveticaNeueLT Std Cn" panose="020B0706030502030204" pitchFamily="34" charset="0"/>
              </a:rPr>
              <a:t>say</a:t>
            </a:r>
            <a:r>
              <a:rPr sz="3200" spc="-110" dirty="0">
                <a:solidFill>
                  <a:srgbClr val="253271"/>
                </a:solidFill>
                <a:latin typeface="HelveticaNeueLT Std Cn" panose="020B0706030502030204" pitchFamily="34" charset="0"/>
              </a:rPr>
              <a:t> </a:t>
            </a:r>
            <a:r>
              <a:rPr sz="3200" spc="10" dirty="0">
                <a:solidFill>
                  <a:srgbClr val="253271"/>
                </a:solidFill>
                <a:latin typeface="HelveticaNeueLT Std Cn" panose="020B0706030502030204" pitchFamily="34" charset="0"/>
              </a:rPr>
              <a:t>all</a:t>
            </a:r>
            <a:r>
              <a:rPr sz="3200" spc="-114" dirty="0">
                <a:solidFill>
                  <a:srgbClr val="253271"/>
                </a:solidFill>
                <a:latin typeface="HelveticaNeueLT Std Cn" panose="020B0706030502030204" pitchFamily="34" charset="0"/>
              </a:rPr>
              <a:t> </a:t>
            </a:r>
            <a:r>
              <a:rPr sz="3200" spc="50" dirty="0">
                <a:solidFill>
                  <a:srgbClr val="253271"/>
                </a:solidFill>
                <a:latin typeface="HelveticaNeueLT Std Cn" panose="020B0706030502030204" pitchFamily="34" charset="0"/>
              </a:rPr>
              <a:t>these</a:t>
            </a:r>
            <a:endParaRPr sz="3200" dirty="0">
              <a:solidFill>
                <a:srgbClr val="253271"/>
              </a:solidFill>
              <a:latin typeface="HelveticaNeueLT Std Cn" panose="020B0706030502030204" pitchFamily="34" charset="0"/>
            </a:endParaRPr>
          </a:p>
        </p:txBody>
      </p:sp>
      <p:sp>
        <p:nvSpPr>
          <p:cNvPr id="46" name="object 46"/>
          <p:cNvSpPr/>
          <p:nvPr/>
        </p:nvSpPr>
        <p:spPr>
          <a:xfrm>
            <a:off x="11381351" y="186978"/>
            <a:ext cx="214656" cy="247764"/>
          </a:xfrm>
          <a:prstGeom prst="rect">
            <a:avLst/>
          </a:prstGeom>
          <a:blipFill>
            <a:blip r:embed="rId2" cstate="print"/>
            <a:stretch>
              <a:fillRect/>
            </a:stretch>
          </a:blipFill>
        </p:spPr>
        <p:txBody>
          <a:bodyPr wrap="square" lIns="0" tIns="0" rIns="0" bIns="0" rtlCol="0"/>
          <a:lstStyle/>
          <a:p>
            <a:endParaRPr/>
          </a:p>
        </p:txBody>
      </p:sp>
      <p:sp>
        <p:nvSpPr>
          <p:cNvPr id="47" name="object 47"/>
          <p:cNvSpPr txBox="1"/>
          <p:nvPr/>
        </p:nvSpPr>
        <p:spPr>
          <a:xfrm>
            <a:off x="8185098" y="1175638"/>
            <a:ext cx="1546225" cy="693420"/>
          </a:xfrm>
          <a:prstGeom prst="rect">
            <a:avLst/>
          </a:prstGeom>
          <a:solidFill>
            <a:srgbClr val="0A495D"/>
          </a:solidFill>
        </p:spPr>
        <p:txBody>
          <a:bodyPr vert="horz" wrap="square" lIns="0" tIns="2540" rIns="0" bIns="0" rtlCol="0">
            <a:spAutoFit/>
          </a:bodyPr>
          <a:lstStyle/>
          <a:p>
            <a:pPr>
              <a:lnSpc>
                <a:spcPct val="100000"/>
              </a:lnSpc>
              <a:spcBef>
                <a:spcPts val="20"/>
              </a:spcBef>
            </a:pPr>
            <a:endParaRPr sz="1100">
              <a:latin typeface="Times New Roman"/>
              <a:cs typeface="Times New Roman"/>
            </a:endParaRPr>
          </a:p>
          <a:p>
            <a:pPr marL="405765" marR="340995" indent="-59690">
              <a:lnSpc>
                <a:spcPts val="1490"/>
              </a:lnSpc>
            </a:pPr>
            <a:r>
              <a:rPr sz="1300" b="1" spc="-5" dirty="0">
                <a:solidFill>
                  <a:srgbClr val="FAFAFA"/>
                </a:solidFill>
                <a:latin typeface="Arial"/>
                <a:cs typeface="Arial"/>
              </a:rPr>
              <a:t>All</a:t>
            </a:r>
            <a:r>
              <a:rPr sz="1300" b="1" spc="-70" dirty="0">
                <a:solidFill>
                  <a:srgbClr val="FAFAFA"/>
                </a:solidFill>
                <a:latin typeface="Arial"/>
                <a:cs typeface="Arial"/>
              </a:rPr>
              <a:t> </a:t>
            </a:r>
            <a:r>
              <a:rPr sz="1300" b="1" spc="-10" dirty="0">
                <a:solidFill>
                  <a:srgbClr val="FAFAFA"/>
                </a:solidFill>
                <a:latin typeface="Arial"/>
                <a:cs typeface="Arial"/>
              </a:rPr>
              <a:t>Women  </a:t>
            </a:r>
            <a:r>
              <a:rPr sz="1300" b="1" dirty="0">
                <a:solidFill>
                  <a:srgbClr val="FAFAFA"/>
                </a:solidFill>
                <a:latin typeface="Arial"/>
                <a:cs typeface="Arial"/>
              </a:rPr>
              <a:t>Ages</a:t>
            </a:r>
            <a:r>
              <a:rPr sz="1300" b="1" spc="-45" dirty="0">
                <a:solidFill>
                  <a:srgbClr val="FAFAFA"/>
                </a:solidFill>
                <a:latin typeface="Arial"/>
                <a:cs typeface="Arial"/>
              </a:rPr>
              <a:t> </a:t>
            </a:r>
            <a:r>
              <a:rPr sz="1300" b="1" dirty="0">
                <a:solidFill>
                  <a:srgbClr val="FAFAFA"/>
                </a:solidFill>
                <a:latin typeface="Arial"/>
                <a:cs typeface="Arial"/>
              </a:rPr>
              <a:t>25+</a:t>
            </a:r>
            <a:endParaRPr sz="1300">
              <a:latin typeface="Arial"/>
              <a:cs typeface="Arial"/>
            </a:endParaRPr>
          </a:p>
        </p:txBody>
      </p:sp>
      <p:sp>
        <p:nvSpPr>
          <p:cNvPr id="48" name="object 48"/>
          <p:cNvSpPr txBox="1"/>
          <p:nvPr/>
        </p:nvSpPr>
        <p:spPr>
          <a:xfrm>
            <a:off x="9941521" y="1175638"/>
            <a:ext cx="1547495" cy="694055"/>
          </a:xfrm>
          <a:prstGeom prst="rect">
            <a:avLst/>
          </a:prstGeom>
          <a:solidFill>
            <a:srgbClr val="E2E2DE"/>
          </a:solidFill>
        </p:spPr>
        <p:txBody>
          <a:bodyPr vert="horz" wrap="square" lIns="0" tIns="60960" rIns="0" bIns="0" rtlCol="0">
            <a:spAutoFit/>
          </a:bodyPr>
          <a:lstStyle/>
          <a:p>
            <a:pPr marL="90170" marR="82550" algn="ctr">
              <a:lnSpc>
                <a:spcPts val="1510"/>
              </a:lnSpc>
              <a:spcBef>
                <a:spcPts val="480"/>
              </a:spcBef>
            </a:pPr>
            <a:r>
              <a:rPr sz="1300" b="1" spc="-5" dirty="0">
                <a:solidFill>
                  <a:srgbClr val="2B2B2B"/>
                </a:solidFill>
                <a:latin typeface="Arial"/>
                <a:cs typeface="Arial"/>
              </a:rPr>
              <a:t>All </a:t>
            </a:r>
            <a:r>
              <a:rPr sz="1300" b="1" dirty="0">
                <a:solidFill>
                  <a:srgbClr val="2B2B2B"/>
                </a:solidFill>
                <a:latin typeface="Arial"/>
                <a:cs typeface="Arial"/>
              </a:rPr>
              <a:t>Low-Income  </a:t>
            </a:r>
            <a:r>
              <a:rPr sz="1300" b="1" spc="-10" dirty="0">
                <a:solidFill>
                  <a:srgbClr val="2B2B2B"/>
                </a:solidFill>
                <a:latin typeface="Arial"/>
                <a:cs typeface="Arial"/>
              </a:rPr>
              <a:t>Women </a:t>
            </a:r>
            <a:r>
              <a:rPr sz="1300" b="1" dirty="0">
                <a:solidFill>
                  <a:srgbClr val="2B2B2B"/>
                </a:solidFill>
                <a:latin typeface="Arial"/>
                <a:cs typeface="Arial"/>
              </a:rPr>
              <a:t>Ages</a:t>
            </a:r>
            <a:r>
              <a:rPr sz="1300" b="1" spc="-120" dirty="0">
                <a:solidFill>
                  <a:srgbClr val="2B2B2B"/>
                </a:solidFill>
                <a:latin typeface="Arial"/>
                <a:cs typeface="Arial"/>
              </a:rPr>
              <a:t> </a:t>
            </a:r>
            <a:r>
              <a:rPr sz="1300" b="1" dirty="0">
                <a:solidFill>
                  <a:srgbClr val="2B2B2B"/>
                </a:solidFill>
                <a:latin typeface="Arial"/>
                <a:cs typeface="Arial"/>
              </a:rPr>
              <a:t>25+</a:t>
            </a:r>
            <a:endParaRPr sz="1300">
              <a:latin typeface="Arial"/>
              <a:cs typeface="Arial"/>
            </a:endParaRPr>
          </a:p>
          <a:p>
            <a:pPr algn="ctr">
              <a:lnSpc>
                <a:spcPts val="1545"/>
              </a:lnSpc>
            </a:pPr>
            <a:r>
              <a:rPr sz="1300" b="1" spc="-5" dirty="0">
                <a:solidFill>
                  <a:srgbClr val="2B2B2B"/>
                </a:solidFill>
                <a:latin typeface="Arial"/>
                <a:cs typeface="Arial"/>
              </a:rPr>
              <a:t>(31%)</a:t>
            </a:r>
            <a:endParaRPr sz="1300">
              <a:latin typeface="Arial"/>
              <a:cs typeface="Arial"/>
            </a:endParaRPr>
          </a:p>
        </p:txBody>
      </p:sp>
      <p:sp>
        <p:nvSpPr>
          <p:cNvPr id="49" name="object 49"/>
          <p:cNvSpPr txBox="1"/>
          <p:nvPr/>
        </p:nvSpPr>
        <p:spPr>
          <a:xfrm>
            <a:off x="691090" y="644448"/>
            <a:ext cx="5806440" cy="989330"/>
          </a:xfrm>
          <a:prstGeom prst="rect">
            <a:avLst/>
          </a:prstGeom>
        </p:spPr>
        <p:txBody>
          <a:bodyPr vert="horz" wrap="square" lIns="0" tIns="12700" rIns="0" bIns="0" rtlCol="0">
            <a:spAutoFit/>
          </a:bodyPr>
          <a:lstStyle/>
          <a:p>
            <a:pPr marL="12700">
              <a:lnSpc>
                <a:spcPct val="100000"/>
              </a:lnSpc>
              <a:spcBef>
                <a:spcPts val="100"/>
              </a:spcBef>
            </a:pPr>
            <a:r>
              <a:rPr sz="3200" b="1" spc="55" dirty="0">
                <a:solidFill>
                  <a:srgbClr val="253271"/>
                </a:solidFill>
                <a:latin typeface="HelveticaNeueLT Std Cn" panose="020B0706030502030204" pitchFamily="34" charset="0"/>
                <a:cs typeface="Book Antiqua"/>
              </a:rPr>
              <a:t>statements </a:t>
            </a:r>
            <a:r>
              <a:rPr sz="3200" b="1" spc="-5" dirty="0">
                <a:solidFill>
                  <a:srgbClr val="253271"/>
                </a:solidFill>
                <a:latin typeface="HelveticaNeueLT Std Cn" panose="020B0706030502030204" pitchFamily="34" charset="0"/>
                <a:cs typeface="Book Antiqua"/>
              </a:rPr>
              <a:t>apply </a:t>
            </a:r>
            <a:r>
              <a:rPr sz="3200" b="1" spc="50" dirty="0">
                <a:solidFill>
                  <a:srgbClr val="253271"/>
                </a:solidFill>
                <a:latin typeface="HelveticaNeueLT Std Cn" panose="020B0706030502030204" pitchFamily="34" charset="0"/>
                <a:cs typeface="Book Antiqua"/>
              </a:rPr>
              <a:t>to</a:t>
            </a:r>
            <a:r>
              <a:rPr sz="3200" b="1" spc="-405" dirty="0">
                <a:solidFill>
                  <a:srgbClr val="253271"/>
                </a:solidFill>
                <a:latin typeface="HelveticaNeueLT Std Cn" panose="020B0706030502030204" pitchFamily="34" charset="0"/>
                <a:cs typeface="Book Antiqua"/>
              </a:rPr>
              <a:t> </a:t>
            </a:r>
            <a:r>
              <a:rPr sz="3200" b="1" spc="50" dirty="0">
                <a:solidFill>
                  <a:srgbClr val="253271"/>
                </a:solidFill>
                <a:latin typeface="HelveticaNeueLT Std Cn" panose="020B0706030502030204" pitchFamily="34" charset="0"/>
                <a:cs typeface="Book Antiqua"/>
              </a:rPr>
              <a:t>them</a:t>
            </a:r>
            <a:endParaRPr sz="3200" dirty="0">
              <a:solidFill>
                <a:srgbClr val="253271"/>
              </a:solidFill>
              <a:latin typeface="HelveticaNeueLT Std Cn" panose="020B0706030502030204" pitchFamily="34" charset="0"/>
              <a:cs typeface="Book Antiqua"/>
            </a:endParaRPr>
          </a:p>
          <a:p>
            <a:pPr marL="1728470">
              <a:lnSpc>
                <a:spcPct val="100000"/>
              </a:lnSpc>
              <a:spcBef>
                <a:spcPts val="2190"/>
              </a:spcBef>
            </a:pPr>
            <a:r>
              <a:rPr sz="1300" i="1" spc="-5" dirty="0">
                <a:solidFill>
                  <a:srgbClr val="2B2B2B"/>
                </a:solidFill>
                <a:latin typeface="Arial"/>
                <a:cs typeface="Arial"/>
              </a:rPr>
              <a:t>Ranked </a:t>
            </a:r>
            <a:r>
              <a:rPr sz="1300" i="1" dirty="0">
                <a:solidFill>
                  <a:srgbClr val="2B2B2B"/>
                </a:solidFill>
                <a:latin typeface="Arial"/>
                <a:cs typeface="Arial"/>
              </a:rPr>
              <a:t>by </a:t>
            </a:r>
            <a:r>
              <a:rPr sz="1300" i="1" spc="-20" dirty="0">
                <a:solidFill>
                  <a:srgbClr val="2B2B2B"/>
                </a:solidFill>
                <a:latin typeface="Arial"/>
                <a:cs typeface="Arial"/>
              </a:rPr>
              <a:t>%Yes, </a:t>
            </a:r>
            <a:r>
              <a:rPr sz="1300" i="1" spc="-5" dirty="0">
                <a:solidFill>
                  <a:srgbClr val="2B2B2B"/>
                </a:solidFill>
                <a:latin typeface="Arial"/>
                <a:cs typeface="Arial"/>
              </a:rPr>
              <a:t>Applies </a:t>
            </a:r>
            <a:r>
              <a:rPr sz="1300" i="1" dirty="0">
                <a:solidFill>
                  <a:srgbClr val="2B2B2B"/>
                </a:solidFill>
                <a:latin typeface="Arial"/>
                <a:cs typeface="Arial"/>
              </a:rPr>
              <a:t>to Me – </a:t>
            </a:r>
            <a:r>
              <a:rPr sz="1300" i="1" spc="-5" dirty="0">
                <a:solidFill>
                  <a:srgbClr val="2B2B2B"/>
                </a:solidFill>
                <a:latin typeface="Arial"/>
                <a:cs typeface="Arial"/>
              </a:rPr>
              <a:t>All Women Ages</a:t>
            </a:r>
            <a:r>
              <a:rPr sz="1300" i="1" spc="-110" dirty="0">
                <a:solidFill>
                  <a:srgbClr val="2B2B2B"/>
                </a:solidFill>
                <a:latin typeface="Arial"/>
                <a:cs typeface="Arial"/>
              </a:rPr>
              <a:t> </a:t>
            </a:r>
            <a:r>
              <a:rPr sz="1300" i="1" dirty="0">
                <a:solidFill>
                  <a:srgbClr val="2B2B2B"/>
                </a:solidFill>
                <a:latin typeface="Arial"/>
                <a:cs typeface="Arial"/>
              </a:rPr>
              <a:t>25+</a:t>
            </a:r>
            <a:endParaRPr sz="1300" dirty="0">
              <a:latin typeface="Arial"/>
              <a:cs typeface="Arial"/>
            </a:endParaRPr>
          </a:p>
        </p:txBody>
      </p:sp>
      <p:sp>
        <p:nvSpPr>
          <p:cNvPr id="50" name="object 50"/>
          <p:cNvSpPr txBox="1"/>
          <p:nvPr/>
        </p:nvSpPr>
        <p:spPr>
          <a:xfrm>
            <a:off x="879454" y="1934400"/>
            <a:ext cx="5588635" cy="415925"/>
          </a:xfrm>
          <a:prstGeom prst="rect">
            <a:avLst/>
          </a:prstGeom>
        </p:spPr>
        <p:txBody>
          <a:bodyPr vert="horz" wrap="square" lIns="0" tIns="24130" rIns="0" bIns="0" rtlCol="0">
            <a:spAutoFit/>
          </a:bodyPr>
          <a:lstStyle/>
          <a:p>
            <a:pPr marL="12700" marR="5080">
              <a:lnSpc>
                <a:spcPts val="1510"/>
              </a:lnSpc>
              <a:spcBef>
                <a:spcPts val="190"/>
              </a:spcBef>
            </a:pPr>
            <a:r>
              <a:rPr sz="1300" b="1" dirty="0">
                <a:latin typeface="Arial"/>
                <a:cs typeface="Arial"/>
              </a:rPr>
              <a:t>I </a:t>
            </a:r>
            <a:r>
              <a:rPr sz="1300" b="1" spc="-5" dirty="0">
                <a:latin typeface="Arial"/>
                <a:cs typeface="Arial"/>
              </a:rPr>
              <a:t>worry </a:t>
            </a:r>
            <a:r>
              <a:rPr sz="1300" b="1" dirty="0">
                <a:latin typeface="Arial"/>
                <a:cs typeface="Arial"/>
              </a:rPr>
              <a:t>that I will not have enough savings for </a:t>
            </a:r>
            <a:r>
              <a:rPr sz="1300" b="1" spc="-5" dirty="0">
                <a:latin typeface="Arial"/>
                <a:cs typeface="Arial"/>
              </a:rPr>
              <a:t>retirement </a:t>
            </a:r>
            <a:r>
              <a:rPr sz="1300" b="1" dirty="0">
                <a:latin typeface="Arial"/>
                <a:cs typeface="Arial"/>
              </a:rPr>
              <a:t>if </a:t>
            </a:r>
            <a:r>
              <a:rPr sz="1300" b="1" spc="-5" dirty="0">
                <a:latin typeface="Arial"/>
                <a:cs typeface="Arial"/>
              </a:rPr>
              <a:t>my </a:t>
            </a:r>
            <a:r>
              <a:rPr sz="1300" b="1" dirty="0">
                <a:latin typeface="Arial"/>
                <a:cs typeface="Arial"/>
              </a:rPr>
              <a:t>spouse/  partner passes away </a:t>
            </a:r>
            <a:r>
              <a:rPr sz="1300" b="1" spc="-5" dirty="0">
                <a:latin typeface="Arial"/>
                <a:cs typeface="Arial"/>
              </a:rPr>
              <a:t>(Asked </a:t>
            </a:r>
            <a:r>
              <a:rPr sz="1300" b="1" dirty="0">
                <a:latin typeface="Arial"/>
                <a:cs typeface="Arial"/>
              </a:rPr>
              <a:t>of </a:t>
            </a:r>
            <a:r>
              <a:rPr sz="1300" b="1" spc="-5" dirty="0">
                <a:latin typeface="Arial"/>
                <a:cs typeface="Arial"/>
              </a:rPr>
              <a:t>married/partnered Women)</a:t>
            </a:r>
            <a:r>
              <a:rPr sz="1300" b="1" spc="15" dirty="0">
                <a:latin typeface="Arial"/>
                <a:cs typeface="Arial"/>
              </a:rPr>
              <a:t> </a:t>
            </a:r>
            <a:r>
              <a:rPr sz="1300" b="1" dirty="0">
                <a:latin typeface="Arial"/>
                <a:cs typeface="Arial"/>
              </a:rPr>
              <a:t>*</a:t>
            </a:r>
            <a:endParaRPr sz="1300" dirty="0">
              <a:latin typeface="Arial"/>
              <a:cs typeface="Arial"/>
            </a:endParaRPr>
          </a:p>
        </p:txBody>
      </p:sp>
      <p:sp>
        <p:nvSpPr>
          <p:cNvPr id="51" name="object 51"/>
          <p:cNvSpPr txBox="1"/>
          <p:nvPr/>
        </p:nvSpPr>
        <p:spPr>
          <a:xfrm>
            <a:off x="879386" y="2486152"/>
            <a:ext cx="5472430" cy="415925"/>
          </a:xfrm>
          <a:prstGeom prst="rect">
            <a:avLst/>
          </a:prstGeom>
        </p:spPr>
        <p:txBody>
          <a:bodyPr vert="horz" wrap="square" lIns="0" tIns="24130" rIns="0" bIns="0" rtlCol="0">
            <a:spAutoFit/>
          </a:bodyPr>
          <a:lstStyle/>
          <a:p>
            <a:pPr marL="12700" marR="5080">
              <a:lnSpc>
                <a:spcPts val="1510"/>
              </a:lnSpc>
              <a:spcBef>
                <a:spcPts val="190"/>
              </a:spcBef>
            </a:pPr>
            <a:r>
              <a:rPr sz="1300" b="1" dirty="0">
                <a:latin typeface="Arial"/>
                <a:cs typeface="Arial"/>
              </a:rPr>
              <a:t>I do not have enough money to take </a:t>
            </a:r>
            <a:r>
              <a:rPr sz="1300" b="1" spc="-5" dirty="0">
                <a:latin typeface="Arial"/>
                <a:cs typeface="Arial"/>
              </a:rPr>
              <a:t>care </a:t>
            </a:r>
            <a:r>
              <a:rPr sz="1300" b="1" dirty="0">
                <a:latin typeface="Arial"/>
                <a:cs typeface="Arial"/>
              </a:rPr>
              <a:t>of </a:t>
            </a:r>
            <a:r>
              <a:rPr sz="1300" b="1" spc="-5" dirty="0">
                <a:latin typeface="Arial"/>
                <a:cs typeface="Arial"/>
              </a:rPr>
              <a:t>my </a:t>
            </a:r>
            <a:r>
              <a:rPr sz="1300" b="1" dirty="0">
                <a:latin typeface="Arial"/>
                <a:cs typeface="Arial"/>
              </a:rPr>
              <a:t>loved ones if they </a:t>
            </a:r>
            <a:r>
              <a:rPr sz="1300" b="1" spc="-5" dirty="0">
                <a:latin typeface="Arial"/>
                <a:cs typeface="Arial"/>
              </a:rPr>
              <a:t>are  </a:t>
            </a:r>
            <a:r>
              <a:rPr sz="1300" b="1" dirty="0">
                <a:latin typeface="Arial"/>
                <a:cs typeface="Arial"/>
              </a:rPr>
              <a:t>no longer able to </a:t>
            </a:r>
            <a:r>
              <a:rPr sz="1300" b="1" spc="-5" dirty="0">
                <a:latin typeface="Arial"/>
                <a:cs typeface="Arial"/>
              </a:rPr>
              <a:t>care </a:t>
            </a:r>
            <a:r>
              <a:rPr sz="1300" b="1" dirty="0">
                <a:latin typeface="Arial"/>
                <a:cs typeface="Arial"/>
              </a:rPr>
              <a:t>for</a:t>
            </a:r>
            <a:r>
              <a:rPr sz="1300" b="1" spc="-5" dirty="0">
                <a:latin typeface="Arial"/>
                <a:cs typeface="Arial"/>
              </a:rPr>
              <a:t> themselves</a:t>
            </a:r>
            <a:r>
              <a:rPr lang="en-US" sz="1300" b="1" spc="-5" dirty="0">
                <a:latin typeface="Arial"/>
                <a:cs typeface="Arial"/>
              </a:rPr>
              <a:t>.</a:t>
            </a:r>
            <a:endParaRPr sz="1300" dirty="0">
              <a:latin typeface="Arial"/>
              <a:cs typeface="Arial"/>
            </a:endParaRPr>
          </a:p>
        </p:txBody>
      </p:sp>
      <p:sp>
        <p:nvSpPr>
          <p:cNvPr id="52" name="object 52"/>
          <p:cNvSpPr txBox="1"/>
          <p:nvPr/>
        </p:nvSpPr>
        <p:spPr>
          <a:xfrm>
            <a:off x="879386" y="3086608"/>
            <a:ext cx="6098476" cy="212879"/>
          </a:xfrm>
          <a:prstGeom prst="rect">
            <a:avLst/>
          </a:prstGeom>
        </p:spPr>
        <p:txBody>
          <a:bodyPr vert="horz" wrap="square" lIns="0" tIns="12700" rIns="0" bIns="0" rtlCol="0">
            <a:spAutoFit/>
          </a:bodyPr>
          <a:lstStyle/>
          <a:p>
            <a:pPr marL="12700">
              <a:lnSpc>
                <a:spcPct val="100000"/>
              </a:lnSpc>
              <a:spcBef>
                <a:spcPts val="100"/>
              </a:spcBef>
            </a:pPr>
            <a:r>
              <a:rPr sz="1300" b="1" dirty="0">
                <a:latin typeface="Arial"/>
                <a:cs typeface="Arial"/>
              </a:rPr>
              <a:t>I am living paycheck to paycheck and have little ability to save for</a:t>
            </a:r>
            <a:r>
              <a:rPr sz="1300" b="1" spc="-10" dirty="0">
                <a:latin typeface="Arial"/>
                <a:cs typeface="Arial"/>
              </a:rPr>
              <a:t> </a:t>
            </a:r>
            <a:r>
              <a:rPr sz="1300" b="1" spc="-5" dirty="0">
                <a:latin typeface="Arial"/>
                <a:cs typeface="Arial"/>
              </a:rPr>
              <a:t>retirement</a:t>
            </a:r>
            <a:r>
              <a:rPr lang="en-US" sz="1300" b="1" spc="-5" dirty="0">
                <a:latin typeface="Arial"/>
                <a:cs typeface="Arial"/>
              </a:rPr>
              <a:t>.</a:t>
            </a:r>
            <a:endParaRPr sz="1300" dirty="0">
              <a:latin typeface="Arial"/>
              <a:cs typeface="Arial"/>
            </a:endParaRPr>
          </a:p>
        </p:txBody>
      </p:sp>
      <p:sp>
        <p:nvSpPr>
          <p:cNvPr id="53" name="object 53"/>
          <p:cNvSpPr txBox="1"/>
          <p:nvPr/>
        </p:nvSpPr>
        <p:spPr>
          <a:xfrm>
            <a:off x="879386" y="3552952"/>
            <a:ext cx="6389773" cy="212879"/>
          </a:xfrm>
          <a:prstGeom prst="rect">
            <a:avLst/>
          </a:prstGeom>
        </p:spPr>
        <p:txBody>
          <a:bodyPr vert="horz" wrap="square" lIns="0" tIns="12700" rIns="0" bIns="0" rtlCol="0">
            <a:spAutoFit/>
          </a:bodyPr>
          <a:lstStyle/>
          <a:p>
            <a:pPr marL="12700">
              <a:lnSpc>
                <a:spcPct val="100000"/>
              </a:lnSpc>
              <a:spcBef>
                <a:spcPts val="100"/>
              </a:spcBef>
            </a:pPr>
            <a:r>
              <a:rPr sz="1300" b="1" dirty="0">
                <a:latin typeface="Arial"/>
                <a:cs typeface="Arial"/>
              </a:rPr>
              <a:t>Making decisions about saving for </a:t>
            </a:r>
            <a:r>
              <a:rPr sz="1300" b="1" spc="-5" dirty="0">
                <a:latin typeface="Arial"/>
                <a:cs typeface="Arial"/>
              </a:rPr>
              <a:t>retirement </a:t>
            </a:r>
            <a:r>
              <a:rPr sz="1300" b="1" dirty="0">
                <a:latin typeface="Arial"/>
                <a:cs typeface="Arial"/>
              </a:rPr>
              <a:t>is </a:t>
            </a:r>
            <a:r>
              <a:rPr sz="1300" b="1" spc="-5" dirty="0">
                <a:latin typeface="Arial"/>
                <a:cs typeface="Arial"/>
              </a:rPr>
              <a:t>very </a:t>
            </a:r>
            <a:r>
              <a:rPr sz="1300" b="1" dirty="0">
                <a:latin typeface="Arial"/>
                <a:cs typeface="Arial"/>
              </a:rPr>
              <a:t>complicated and</a:t>
            </a:r>
            <a:r>
              <a:rPr sz="1300" b="1" spc="30" dirty="0">
                <a:latin typeface="Arial"/>
                <a:cs typeface="Arial"/>
              </a:rPr>
              <a:t> </a:t>
            </a:r>
            <a:r>
              <a:rPr sz="1300" b="1" dirty="0">
                <a:latin typeface="Arial"/>
                <a:cs typeface="Arial"/>
              </a:rPr>
              <a:t>confusing</a:t>
            </a:r>
            <a:r>
              <a:rPr lang="en-US" sz="1300" b="1" dirty="0">
                <a:latin typeface="Arial"/>
                <a:cs typeface="Arial"/>
              </a:rPr>
              <a:t>.</a:t>
            </a:r>
            <a:endParaRPr sz="1300" dirty="0">
              <a:latin typeface="Arial"/>
              <a:cs typeface="Arial"/>
            </a:endParaRPr>
          </a:p>
        </p:txBody>
      </p:sp>
      <p:sp>
        <p:nvSpPr>
          <p:cNvPr id="54" name="object 54"/>
          <p:cNvSpPr txBox="1"/>
          <p:nvPr/>
        </p:nvSpPr>
        <p:spPr>
          <a:xfrm>
            <a:off x="879385" y="4040632"/>
            <a:ext cx="5043307" cy="212879"/>
          </a:xfrm>
          <a:prstGeom prst="rect">
            <a:avLst/>
          </a:prstGeom>
        </p:spPr>
        <p:txBody>
          <a:bodyPr vert="horz" wrap="square" lIns="0" tIns="12700" rIns="0" bIns="0" rtlCol="0">
            <a:spAutoFit/>
          </a:bodyPr>
          <a:lstStyle/>
          <a:p>
            <a:pPr marL="12700">
              <a:lnSpc>
                <a:spcPct val="100000"/>
              </a:lnSpc>
              <a:spcBef>
                <a:spcPts val="100"/>
              </a:spcBef>
            </a:pPr>
            <a:r>
              <a:rPr sz="1300" b="1" dirty="0">
                <a:latin typeface="Arial"/>
                <a:cs typeface="Arial"/>
              </a:rPr>
              <a:t>I do not </a:t>
            </a:r>
            <a:r>
              <a:rPr sz="1300" b="1" spc="-5" dirty="0">
                <a:latin typeface="Arial"/>
                <a:cs typeface="Arial"/>
              </a:rPr>
              <a:t>make </a:t>
            </a:r>
            <a:r>
              <a:rPr sz="1300" b="1" dirty="0">
                <a:latin typeface="Arial"/>
                <a:cs typeface="Arial"/>
              </a:rPr>
              <a:t>enough money right now to save for</a:t>
            </a:r>
            <a:r>
              <a:rPr sz="1300" b="1" spc="10" dirty="0">
                <a:latin typeface="Arial"/>
                <a:cs typeface="Arial"/>
              </a:rPr>
              <a:t> </a:t>
            </a:r>
            <a:r>
              <a:rPr sz="1300" b="1" spc="-5" dirty="0">
                <a:latin typeface="Arial"/>
                <a:cs typeface="Arial"/>
              </a:rPr>
              <a:t>retirement</a:t>
            </a:r>
            <a:r>
              <a:rPr lang="en-US" sz="1300" b="1" spc="-5" dirty="0">
                <a:latin typeface="Arial"/>
                <a:cs typeface="Arial"/>
              </a:rPr>
              <a:t>.</a:t>
            </a:r>
            <a:endParaRPr sz="1300" dirty="0">
              <a:latin typeface="Arial"/>
              <a:cs typeface="Arial"/>
            </a:endParaRPr>
          </a:p>
        </p:txBody>
      </p:sp>
      <p:sp>
        <p:nvSpPr>
          <p:cNvPr id="55" name="object 55"/>
          <p:cNvSpPr txBox="1"/>
          <p:nvPr/>
        </p:nvSpPr>
        <p:spPr>
          <a:xfrm>
            <a:off x="879386" y="4430776"/>
            <a:ext cx="6066790" cy="412750"/>
          </a:xfrm>
          <a:prstGeom prst="rect">
            <a:avLst/>
          </a:prstGeom>
        </p:spPr>
        <p:txBody>
          <a:bodyPr vert="horz" wrap="square" lIns="0" tIns="26034" rIns="0" bIns="0" rtlCol="0">
            <a:spAutoFit/>
          </a:bodyPr>
          <a:lstStyle/>
          <a:p>
            <a:pPr marL="12700" marR="5080">
              <a:lnSpc>
                <a:spcPts val="1490"/>
              </a:lnSpc>
              <a:spcBef>
                <a:spcPts val="204"/>
              </a:spcBef>
            </a:pPr>
            <a:r>
              <a:rPr sz="1300" b="1" dirty="0">
                <a:latin typeface="Arial"/>
                <a:cs typeface="Arial"/>
              </a:rPr>
              <a:t>I believe that if you have not </a:t>
            </a:r>
            <a:r>
              <a:rPr sz="1300" b="1" spc="-5" dirty="0">
                <a:latin typeface="Arial"/>
                <a:cs typeface="Arial"/>
              </a:rPr>
              <a:t>started </a:t>
            </a:r>
            <a:r>
              <a:rPr sz="1300" b="1" dirty="0">
                <a:latin typeface="Arial"/>
                <a:cs typeface="Arial"/>
              </a:rPr>
              <a:t>by age 50, then it is not possible to save  enough to</a:t>
            </a:r>
            <a:r>
              <a:rPr sz="1300" b="1" spc="5" dirty="0">
                <a:latin typeface="Arial"/>
                <a:cs typeface="Arial"/>
              </a:rPr>
              <a:t> </a:t>
            </a:r>
            <a:r>
              <a:rPr sz="1300" b="1" spc="-5" dirty="0">
                <a:latin typeface="Arial"/>
                <a:cs typeface="Arial"/>
              </a:rPr>
              <a:t>retire</a:t>
            </a:r>
            <a:r>
              <a:rPr lang="en-US" sz="1300" b="1" spc="-5" dirty="0">
                <a:latin typeface="Arial"/>
                <a:cs typeface="Arial"/>
              </a:rPr>
              <a:t>.</a:t>
            </a:r>
            <a:endParaRPr sz="1300" dirty="0">
              <a:latin typeface="Arial"/>
              <a:cs typeface="Arial"/>
            </a:endParaRPr>
          </a:p>
        </p:txBody>
      </p:sp>
      <p:sp>
        <p:nvSpPr>
          <p:cNvPr id="56" name="object 56"/>
          <p:cNvSpPr txBox="1"/>
          <p:nvPr/>
        </p:nvSpPr>
        <p:spPr>
          <a:xfrm>
            <a:off x="879386" y="5015992"/>
            <a:ext cx="6290998" cy="212879"/>
          </a:xfrm>
          <a:prstGeom prst="rect">
            <a:avLst/>
          </a:prstGeom>
        </p:spPr>
        <p:txBody>
          <a:bodyPr vert="horz" wrap="square" lIns="0" tIns="12700" rIns="0" bIns="0" rtlCol="0">
            <a:spAutoFit/>
          </a:bodyPr>
          <a:lstStyle/>
          <a:p>
            <a:pPr marL="12700">
              <a:lnSpc>
                <a:spcPct val="100000"/>
              </a:lnSpc>
              <a:spcBef>
                <a:spcPts val="100"/>
              </a:spcBef>
            </a:pPr>
            <a:r>
              <a:rPr sz="1300" b="1" dirty="0">
                <a:latin typeface="Arial"/>
                <a:cs typeface="Arial"/>
              </a:rPr>
              <a:t>I need to pay off </a:t>
            </a:r>
            <a:r>
              <a:rPr sz="1300" b="1" spc="-5" dirty="0">
                <a:latin typeface="Arial"/>
                <a:cs typeface="Arial"/>
              </a:rPr>
              <a:t>my </a:t>
            </a:r>
            <a:r>
              <a:rPr sz="1300" b="1" dirty="0">
                <a:latin typeface="Arial"/>
                <a:cs typeface="Arial"/>
              </a:rPr>
              <a:t>debt before I even think about </a:t>
            </a:r>
            <a:r>
              <a:rPr sz="1300" b="1" spc="-5" dirty="0">
                <a:latin typeface="Arial"/>
                <a:cs typeface="Arial"/>
              </a:rPr>
              <a:t>preparing </a:t>
            </a:r>
            <a:r>
              <a:rPr sz="1300" b="1" dirty="0">
                <a:latin typeface="Arial"/>
                <a:cs typeface="Arial"/>
              </a:rPr>
              <a:t>for </a:t>
            </a:r>
            <a:r>
              <a:rPr sz="1300" b="1" spc="-5" dirty="0">
                <a:latin typeface="Arial"/>
                <a:cs typeface="Arial"/>
              </a:rPr>
              <a:t>my</a:t>
            </a:r>
            <a:r>
              <a:rPr sz="1300" b="1" spc="55" dirty="0">
                <a:latin typeface="Arial"/>
                <a:cs typeface="Arial"/>
              </a:rPr>
              <a:t> </a:t>
            </a:r>
            <a:r>
              <a:rPr sz="1300" b="1" spc="-5" dirty="0">
                <a:latin typeface="Arial"/>
                <a:cs typeface="Arial"/>
              </a:rPr>
              <a:t>retirement</a:t>
            </a:r>
            <a:r>
              <a:rPr lang="en-US" sz="1300" b="1" spc="-5" dirty="0">
                <a:latin typeface="Arial"/>
                <a:cs typeface="Arial"/>
              </a:rPr>
              <a:t>.</a:t>
            </a:r>
            <a:endParaRPr sz="1300" dirty="0">
              <a:latin typeface="Arial"/>
              <a:cs typeface="Arial"/>
            </a:endParaRPr>
          </a:p>
        </p:txBody>
      </p:sp>
      <p:sp>
        <p:nvSpPr>
          <p:cNvPr id="57" name="object 57"/>
          <p:cNvSpPr txBox="1"/>
          <p:nvPr/>
        </p:nvSpPr>
        <p:spPr>
          <a:xfrm>
            <a:off x="879386" y="5403088"/>
            <a:ext cx="5585460" cy="415925"/>
          </a:xfrm>
          <a:prstGeom prst="rect">
            <a:avLst/>
          </a:prstGeom>
        </p:spPr>
        <p:txBody>
          <a:bodyPr vert="horz" wrap="square" lIns="0" tIns="24130" rIns="0" bIns="0" rtlCol="0">
            <a:spAutoFit/>
          </a:bodyPr>
          <a:lstStyle/>
          <a:p>
            <a:pPr marL="12700" marR="5080">
              <a:lnSpc>
                <a:spcPts val="1510"/>
              </a:lnSpc>
              <a:spcBef>
                <a:spcPts val="190"/>
              </a:spcBef>
            </a:pPr>
            <a:r>
              <a:rPr sz="1300" b="1" dirty="0">
                <a:latin typeface="Arial"/>
                <a:cs typeface="Arial"/>
              </a:rPr>
              <a:t>I am one unexpected </a:t>
            </a:r>
            <a:r>
              <a:rPr sz="1300" b="1" spc="-5" dirty="0">
                <a:latin typeface="Arial"/>
                <a:cs typeface="Arial"/>
              </a:rPr>
              <a:t>major crisis, </a:t>
            </a:r>
            <a:r>
              <a:rPr sz="1300" b="1" dirty="0">
                <a:latin typeface="Arial"/>
                <a:cs typeface="Arial"/>
              </a:rPr>
              <a:t>illness, or injury away </a:t>
            </a:r>
            <a:r>
              <a:rPr sz="1300" b="1" spc="-5" dirty="0">
                <a:latin typeface="Arial"/>
                <a:cs typeface="Arial"/>
              </a:rPr>
              <a:t>from </a:t>
            </a:r>
            <a:r>
              <a:rPr sz="1300" b="1" dirty="0">
                <a:latin typeface="Arial"/>
                <a:cs typeface="Arial"/>
              </a:rPr>
              <a:t>financial  disaster or</a:t>
            </a:r>
            <a:r>
              <a:rPr sz="1300" b="1" spc="-20" dirty="0">
                <a:latin typeface="Arial"/>
                <a:cs typeface="Arial"/>
              </a:rPr>
              <a:t> </a:t>
            </a:r>
            <a:r>
              <a:rPr sz="1300" b="1" dirty="0">
                <a:latin typeface="Arial"/>
                <a:cs typeface="Arial"/>
              </a:rPr>
              <a:t>bankruptcy</a:t>
            </a:r>
            <a:r>
              <a:rPr lang="en-US" sz="1300" b="1" dirty="0">
                <a:latin typeface="Arial"/>
                <a:cs typeface="Arial"/>
              </a:rPr>
              <a:t>.</a:t>
            </a:r>
            <a:endParaRPr sz="1300" dirty="0">
              <a:latin typeface="Arial"/>
              <a:cs typeface="Arial"/>
            </a:endParaRPr>
          </a:p>
        </p:txBody>
      </p:sp>
      <p:sp>
        <p:nvSpPr>
          <p:cNvPr id="58" name="object 58"/>
          <p:cNvSpPr txBox="1"/>
          <p:nvPr/>
        </p:nvSpPr>
        <p:spPr>
          <a:xfrm>
            <a:off x="10437343" y="1752092"/>
            <a:ext cx="555625" cy="4046220"/>
          </a:xfrm>
          <a:prstGeom prst="rect">
            <a:avLst/>
          </a:prstGeom>
        </p:spPr>
        <p:txBody>
          <a:bodyPr vert="horz" wrap="square" lIns="0" tIns="198755" rIns="0" bIns="0" rtlCol="0">
            <a:spAutoFit/>
          </a:bodyPr>
          <a:lstStyle/>
          <a:p>
            <a:pPr marL="12700">
              <a:lnSpc>
                <a:spcPct val="100000"/>
              </a:lnSpc>
              <a:spcBef>
                <a:spcPts val="1565"/>
              </a:spcBef>
            </a:pPr>
            <a:r>
              <a:rPr sz="2400" b="1" spc="-5" dirty="0">
                <a:latin typeface="Calibri"/>
                <a:cs typeface="Calibri"/>
              </a:rPr>
              <a:t>79%</a:t>
            </a:r>
            <a:endParaRPr sz="2400">
              <a:latin typeface="Calibri"/>
              <a:cs typeface="Calibri"/>
            </a:endParaRPr>
          </a:p>
          <a:p>
            <a:pPr marL="12700">
              <a:lnSpc>
                <a:spcPct val="100000"/>
              </a:lnSpc>
              <a:spcBef>
                <a:spcPts val="1460"/>
              </a:spcBef>
            </a:pPr>
            <a:r>
              <a:rPr sz="2400" b="1" spc="-5" dirty="0">
                <a:latin typeface="Calibri"/>
                <a:cs typeface="Calibri"/>
              </a:rPr>
              <a:t>71%</a:t>
            </a:r>
            <a:endParaRPr sz="2400">
              <a:latin typeface="Calibri"/>
              <a:cs typeface="Calibri"/>
            </a:endParaRPr>
          </a:p>
          <a:p>
            <a:pPr marL="12700">
              <a:lnSpc>
                <a:spcPct val="100000"/>
              </a:lnSpc>
              <a:spcBef>
                <a:spcPts val="1055"/>
              </a:spcBef>
            </a:pPr>
            <a:r>
              <a:rPr sz="2400" b="1" spc="-5" dirty="0">
                <a:latin typeface="Calibri"/>
                <a:cs typeface="Calibri"/>
              </a:rPr>
              <a:t>79%</a:t>
            </a:r>
            <a:endParaRPr sz="2400">
              <a:latin typeface="Calibri"/>
              <a:cs typeface="Calibri"/>
            </a:endParaRPr>
          </a:p>
          <a:p>
            <a:pPr marL="12700">
              <a:lnSpc>
                <a:spcPct val="100000"/>
              </a:lnSpc>
              <a:spcBef>
                <a:spcPts val="820"/>
              </a:spcBef>
            </a:pPr>
            <a:r>
              <a:rPr sz="2400" b="1" spc="-5" dirty="0">
                <a:latin typeface="Calibri"/>
                <a:cs typeface="Calibri"/>
              </a:rPr>
              <a:t>77%</a:t>
            </a:r>
            <a:endParaRPr sz="2400">
              <a:latin typeface="Calibri"/>
              <a:cs typeface="Calibri"/>
            </a:endParaRPr>
          </a:p>
          <a:p>
            <a:pPr marL="12700">
              <a:lnSpc>
                <a:spcPct val="100000"/>
              </a:lnSpc>
              <a:spcBef>
                <a:spcPts val="935"/>
              </a:spcBef>
            </a:pPr>
            <a:r>
              <a:rPr sz="2400" b="1" spc="-5" dirty="0">
                <a:latin typeface="Calibri"/>
                <a:cs typeface="Calibri"/>
              </a:rPr>
              <a:t>61%</a:t>
            </a:r>
            <a:endParaRPr sz="2400">
              <a:latin typeface="Calibri"/>
              <a:cs typeface="Calibri"/>
            </a:endParaRPr>
          </a:p>
          <a:p>
            <a:pPr marL="12700">
              <a:lnSpc>
                <a:spcPct val="100000"/>
              </a:lnSpc>
              <a:spcBef>
                <a:spcPts val="960"/>
              </a:spcBef>
            </a:pPr>
            <a:r>
              <a:rPr sz="2400" b="1" spc="-5" dirty="0">
                <a:latin typeface="Calibri"/>
                <a:cs typeface="Calibri"/>
              </a:rPr>
              <a:t>57%</a:t>
            </a:r>
            <a:endParaRPr sz="2400">
              <a:latin typeface="Calibri"/>
              <a:cs typeface="Calibri"/>
            </a:endParaRPr>
          </a:p>
          <a:p>
            <a:pPr marL="12700">
              <a:lnSpc>
                <a:spcPct val="100000"/>
              </a:lnSpc>
              <a:spcBef>
                <a:spcPts val="960"/>
              </a:spcBef>
            </a:pPr>
            <a:r>
              <a:rPr sz="2400" b="1" spc="-5" dirty="0">
                <a:latin typeface="Calibri"/>
                <a:cs typeface="Calibri"/>
              </a:rPr>
              <a:t>55%</a:t>
            </a:r>
            <a:endParaRPr sz="2400">
              <a:latin typeface="Calibri"/>
              <a:cs typeface="Calibri"/>
            </a:endParaRPr>
          </a:p>
          <a:p>
            <a:pPr marL="12700">
              <a:lnSpc>
                <a:spcPct val="100000"/>
              </a:lnSpc>
              <a:spcBef>
                <a:spcPts val="960"/>
              </a:spcBef>
            </a:pPr>
            <a:r>
              <a:rPr sz="2400" b="1" spc="-5" dirty="0">
                <a:latin typeface="Calibri"/>
                <a:cs typeface="Calibri"/>
              </a:rPr>
              <a:t>57%</a:t>
            </a:r>
            <a:endParaRPr sz="2400">
              <a:latin typeface="Calibri"/>
              <a:cs typeface="Calibri"/>
            </a:endParaRPr>
          </a:p>
        </p:txBody>
      </p:sp>
      <p:sp>
        <p:nvSpPr>
          <p:cNvPr id="59" name="object 59"/>
          <p:cNvSpPr txBox="1"/>
          <p:nvPr/>
        </p:nvSpPr>
        <p:spPr>
          <a:xfrm>
            <a:off x="879386" y="5988303"/>
            <a:ext cx="2321014" cy="212879"/>
          </a:xfrm>
          <a:prstGeom prst="rect">
            <a:avLst/>
          </a:prstGeom>
        </p:spPr>
        <p:txBody>
          <a:bodyPr vert="horz" wrap="square" lIns="0" tIns="12700" rIns="0" bIns="0" rtlCol="0">
            <a:spAutoFit/>
          </a:bodyPr>
          <a:lstStyle/>
          <a:p>
            <a:pPr marL="12700">
              <a:lnSpc>
                <a:spcPct val="100000"/>
              </a:lnSpc>
              <a:spcBef>
                <a:spcPts val="100"/>
              </a:spcBef>
            </a:pPr>
            <a:r>
              <a:rPr sz="1300" b="1" dirty="0">
                <a:latin typeface="Arial"/>
                <a:cs typeface="Arial"/>
              </a:rPr>
              <a:t>I </a:t>
            </a:r>
            <a:r>
              <a:rPr sz="1300" b="1" spc="-5" dirty="0">
                <a:latin typeface="Arial"/>
                <a:cs typeface="Arial"/>
              </a:rPr>
              <a:t>may </a:t>
            </a:r>
            <a:r>
              <a:rPr sz="1300" b="1" dirty="0">
                <a:latin typeface="Arial"/>
                <a:cs typeface="Arial"/>
              </a:rPr>
              <a:t>never be able to</a:t>
            </a:r>
            <a:r>
              <a:rPr sz="1300" b="1" spc="-65" dirty="0">
                <a:latin typeface="Arial"/>
                <a:cs typeface="Arial"/>
              </a:rPr>
              <a:t> </a:t>
            </a:r>
            <a:r>
              <a:rPr sz="1300" b="1" spc="-5" dirty="0">
                <a:latin typeface="Arial"/>
                <a:cs typeface="Arial"/>
              </a:rPr>
              <a:t>retire</a:t>
            </a:r>
            <a:r>
              <a:rPr lang="en-US" sz="1300" b="1" spc="-5" dirty="0">
                <a:latin typeface="Arial"/>
                <a:cs typeface="Arial"/>
              </a:rPr>
              <a:t>.</a:t>
            </a:r>
            <a:endParaRPr sz="1300" dirty="0">
              <a:latin typeface="Arial"/>
              <a:cs typeface="Arial"/>
            </a:endParaRPr>
          </a:p>
        </p:txBody>
      </p:sp>
      <p:sp>
        <p:nvSpPr>
          <p:cNvPr id="60" name="object 60"/>
          <p:cNvSpPr txBox="1"/>
          <p:nvPr/>
        </p:nvSpPr>
        <p:spPr>
          <a:xfrm>
            <a:off x="8679562" y="1752092"/>
            <a:ext cx="555625" cy="4533900"/>
          </a:xfrm>
          <a:prstGeom prst="rect">
            <a:avLst/>
          </a:prstGeom>
        </p:spPr>
        <p:txBody>
          <a:bodyPr vert="horz" wrap="square" lIns="0" tIns="198755" rIns="0" bIns="0" rtlCol="0">
            <a:spAutoFit/>
          </a:bodyPr>
          <a:lstStyle/>
          <a:p>
            <a:pPr marL="12700">
              <a:lnSpc>
                <a:spcPct val="100000"/>
              </a:lnSpc>
              <a:spcBef>
                <a:spcPts val="1565"/>
              </a:spcBef>
            </a:pPr>
            <a:r>
              <a:rPr sz="2400" b="1" spc="-5" dirty="0">
                <a:latin typeface="Calibri"/>
                <a:cs typeface="Calibri"/>
              </a:rPr>
              <a:t>61%</a:t>
            </a:r>
            <a:endParaRPr sz="2400">
              <a:latin typeface="Calibri"/>
              <a:cs typeface="Calibri"/>
            </a:endParaRPr>
          </a:p>
          <a:p>
            <a:pPr marL="12700">
              <a:lnSpc>
                <a:spcPct val="100000"/>
              </a:lnSpc>
              <a:spcBef>
                <a:spcPts val="1460"/>
              </a:spcBef>
            </a:pPr>
            <a:r>
              <a:rPr sz="2400" b="1" spc="-5" dirty="0">
                <a:latin typeface="Calibri"/>
                <a:cs typeface="Calibri"/>
              </a:rPr>
              <a:t>56%</a:t>
            </a:r>
            <a:endParaRPr sz="2400">
              <a:latin typeface="Calibri"/>
              <a:cs typeface="Calibri"/>
            </a:endParaRPr>
          </a:p>
          <a:p>
            <a:pPr marL="12700">
              <a:lnSpc>
                <a:spcPct val="100000"/>
              </a:lnSpc>
              <a:spcBef>
                <a:spcPts val="1055"/>
              </a:spcBef>
            </a:pPr>
            <a:r>
              <a:rPr sz="2400" b="1" spc="-5" dirty="0">
                <a:latin typeface="Calibri"/>
                <a:cs typeface="Calibri"/>
              </a:rPr>
              <a:t>51%</a:t>
            </a:r>
            <a:endParaRPr sz="2400">
              <a:latin typeface="Calibri"/>
              <a:cs typeface="Calibri"/>
            </a:endParaRPr>
          </a:p>
          <a:p>
            <a:pPr marL="12700">
              <a:lnSpc>
                <a:spcPct val="100000"/>
              </a:lnSpc>
              <a:spcBef>
                <a:spcPts val="820"/>
              </a:spcBef>
            </a:pPr>
            <a:r>
              <a:rPr sz="2400" b="1" spc="-5" dirty="0">
                <a:latin typeface="Calibri"/>
                <a:cs typeface="Calibri"/>
              </a:rPr>
              <a:t>51%</a:t>
            </a:r>
            <a:endParaRPr sz="2400">
              <a:latin typeface="Calibri"/>
              <a:cs typeface="Calibri"/>
            </a:endParaRPr>
          </a:p>
          <a:p>
            <a:pPr marL="12700">
              <a:lnSpc>
                <a:spcPct val="100000"/>
              </a:lnSpc>
              <a:spcBef>
                <a:spcPts val="935"/>
              </a:spcBef>
            </a:pPr>
            <a:r>
              <a:rPr sz="2400" b="1" spc="-5" dirty="0">
                <a:latin typeface="Calibri"/>
                <a:cs typeface="Calibri"/>
              </a:rPr>
              <a:t>51%</a:t>
            </a:r>
            <a:endParaRPr sz="2400">
              <a:latin typeface="Calibri"/>
              <a:cs typeface="Calibri"/>
            </a:endParaRPr>
          </a:p>
          <a:p>
            <a:pPr marL="12700">
              <a:lnSpc>
                <a:spcPct val="100000"/>
              </a:lnSpc>
              <a:spcBef>
                <a:spcPts val="960"/>
              </a:spcBef>
            </a:pPr>
            <a:r>
              <a:rPr sz="2400" b="1" spc="-5" dirty="0">
                <a:latin typeface="Calibri"/>
                <a:cs typeface="Calibri"/>
              </a:rPr>
              <a:t>51%</a:t>
            </a:r>
            <a:endParaRPr sz="2400">
              <a:latin typeface="Calibri"/>
              <a:cs typeface="Calibri"/>
            </a:endParaRPr>
          </a:p>
          <a:p>
            <a:pPr marL="12700">
              <a:lnSpc>
                <a:spcPct val="100000"/>
              </a:lnSpc>
              <a:spcBef>
                <a:spcPts val="960"/>
              </a:spcBef>
            </a:pPr>
            <a:r>
              <a:rPr sz="2400" b="1" spc="-5" dirty="0">
                <a:latin typeface="Calibri"/>
                <a:cs typeface="Calibri"/>
              </a:rPr>
              <a:t>43%</a:t>
            </a:r>
            <a:endParaRPr sz="2400">
              <a:latin typeface="Calibri"/>
              <a:cs typeface="Calibri"/>
            </a:endParaRPr>
          </a:p>
          <a:p>
            <a:pPr marL="12700">
              <a:lnSpc>
                <a:spcPct val="100000"/>
              </a:lnSpc>
              <a:spcBef>
                <a:spcPts val="960"/>
              </a:spcBef>
            </a:pPr>
            <a:r>
              <a:rPr sz="2400" b="1" spc="-5" dirty="0">
                <a:latin typeface="Calibri"/>
                <a:cs typeface="Calibri"/>
              </a:rPr>
              <a:t>39%</a:t>
            </a:r>
            <a:endParaRPr sz="2400">
              <a:latin typeface="Calibri"/>
              <a:cs typeface="Calibri"/>
            </a:endParaRPr>
          </a:p>
          <a:p>
            <a:pPr marL="12700">
              <a:lnSpc>
                <a:spcPct val="100000"/>
              </a:lnSpc>
              <a:spcBef>
                <a:spcPts val="960"/>
              </a:spcBef>
            </a:pPr>
            <a:r>
              <a:rPr sz="2400" b="1" spc="-5" dirty="0">
                <a:latin typeface="Calibri"/>
                <a:cs typeface="Calibri"/>
              </a:rPr>
              <a:t>36%</a:t>
            </a:r>
            <a:endParaRPr sz="2400">
              <a:latin typeface="Calibri"/>
              <a:cs typeface="Calibri"/>
            </a:endParaRPr>
          </a:p>
        </p:txBody>
      </p:sp>
      <p:sp>
        <p:nvSpPr>
          <p:cNvPr id="61" name="object 61"/>
          <p:cNvSpPr txBox="1"/>
          <p:nvPr/>
        </p:nvSpPr>
        <p:spPr>
          <a:xfrm>
            <a:off x="10437343" y="5894323"/>
            <a:ext cx="55562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51%</a:t>
            </a:r>
            <a:endParaRPr sz="2400">
              <a:latin typeface="Calibri"/>
              <a:cs typeface="Calibri"/>
            </a:endParaRPr>
          </a:p>
        </p:txBody>
      </p:sp>
      <p:sp>
        <p:nvSpPr>
          <p:cNvPr id="62" name="object 62"/>
          <p:cNvSpPr txBox="1"/>
          <p:nvPr/>
        </p:nvSpPr>
        <p:spPr>
          <a:xfrm>
            <a:off x="7269162" y="6460235"/>
            <a:ext cx="4171315"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Calibri"/>
                <a:cs typeface="Calibri"/>
              </a:rPr>
              <a:t>*Note: </a:t>
            </a:r>
            <a:r>
              <a:rPr sz="1400" spc="-10" dirty="0">
                <a:latin typeface="Calibri"/>
                <a:cs typeface="Calibri"/>
              </a:rPr>
              <a:t>Asked </a:t>
            </a:r>
            <a:r>
              <a:rPr sz="1400" spc="-5" dirty="0">
                <a:latin typeface="Calibri"/>
                <a:cs typeface="Calibri"/>
              </a:rPr>
              <a:t>of Married/Partnered </a:t>
            </a:r>
            <a:r>
              <a:rPr sz="1400" spc="-15" dirty="0">
                <a:latin typeface="Calibri"/>
                <a:cs typeface="Calibri"/>
              </a:rPr>
              <a:t>Women </a:t>
            </a:r>
            <a:r>
              <a:rPr sz="1400" spc="-5" dirty="0">
                <a:latin typeface="Calibri"/>
                <a:cs typeface="Calibri"/>
              </a:rPr>
              <a:t>only</a:t>
            </a:r>
            <a:r>
              <a:rPr sz="1400" spc="-10" dirty="0">
                <a:latin typeface="Calibri"/>
                <a:cs typeface="Calibri"/>
              </a:rPr>
              <a:t> </a:t>
            </a:r>
            <a:r>
              <a:rPr sz="1400" spc="-5" dirty="0">
                <a:latin typeface="Calibri"/>
                <a:cs typeface="Calibri"/>
              </a:rPr>
              <a:t>(N=539)</a:t>
            </a:r>
            <a:endParaRPr sz="14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3144" y="2047198"/>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5" name="object 5"/>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6" name="object 6"/>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7" name="object 7"/>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850393" y="207994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1" name="object 11"/>
          <p:cNvSpPr/>
          <p:nvPr/>
        </p:nvSpPr>
        <p:spPr>
          <a:xfrm>
            <a:off x="889491" y="2079949"/>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12" name="object 12"/>
          <p:cNvSpPr/>
          <p:nvPr/>
        </p:nvSpPr>
        <p:spPr>
          <a:xfrm>
            <a:off x="850393" y="207994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856739" y="208629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4" name="object 14"/>
          <p:cNvSpPr/>
          <p:nvPr/>
        </p:nvSpPr>
        <p:spPr>
          <a:xfrm>
            <a:off x="883144" y="2047198"/>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15" name="object 15"/>
          <p:cNvSpPr/>
          <p:nvPr/>
        </p:nvSpPr>
        <p:spPr>
          <a:xfrm>
            <a:off x="889491" y="2053545"/>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6" name="object 16"/>
          <p:cNvSpPr/>
          <p:nvPr/>
        </p:nvSpPr>
        <p:spPr>
          <a:xfrm>
            <a:off x="850393" y="207994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7" name="object 17"/>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9" name="object 19"/>
          <p:cNvSpPr/>
          <p:nvPr/>
        </p:nvSpPr>
        <p:spPr>
          <a:xfrm>
            <a:off x="0" y="298899"/>
            <a:ext cx="369570" cy="739140"/>
          </a:xfrm>
          <a:custGeom>
            <a:avLst/>
            <a:gdLst/>
            <a:ahLst/>
            <a:cxnLst/>
            <a:rect l="l" t="t" r="r" b="b"/>
            <a:pathLst>
              <a:path w="369570" h="739140">
                <a:moveTo>
                  <a:pt x="0" y="0"/>
                </a:moveTo>
                <a:lnTo>
                  <a:pt x="0" y="738593"/>
                </a:lnTo>
                <a:lnTo>
                  <a:pt x="46324" y="735716"/>
                </a:lnTo>
                <a:lnTo>
                  <a:pt x="90931" y="727315"/>
                </a:lnTo>
                <a:lnTo>
                  <a:pt x="133475" y="713735"/>
                </a:lnTo>
                <a:lnTo>
                  <a:pt x="173609" y="695324"/>
                </a:lnTo>
                <a:lnTo>
                  <a:pt x="210987" y="672428"/>
                </a:lnTo>
                <a:lnTo>
                  <a:pt x="245263" y="645391"/>
                </a:lnTo>
                <a:lnTo>
                  <a:pt x="276092" y="614562"/>
                </a:lnTo>
                <a:lnTo>
                  <a:pt x="303128" y="580285"/>
                </a:lnTo>
                <a:lnTo>
                  <a:pt x="326024" y="542906"/>
                </a:lnTo>
                <a:lnTo>
                  <a:pt x="344434" y="502773"/>
                </a:lnTo>
                <a:lnTo>
                  <a:pt x="358012" y="460230"/>
                </a:lnTo>
                <a:lnTo>
                  <a:pt x="366413" y="415625"/>
                </a:lnTo>
                <a:lnTo>
                  <a:pt x="369290" y="369303"/>
                </a:lnTo>
                <a:lnTo>
                  <a:pt x="366413" y="322978"/>
                </a:lnTo>
                <a:lnTo>
                  <a:pt x="358012" y="278370"/>
                </a:lnTo>
                <a:lnTo>
                  <a:pt x="344434" y="235826"/>
                </a:lnTo>
                <a:lnTo>
                  <a:pt x="326024" y="195691"/>
                </a:lnTo>
                <a:lnTo>
                  <a:pt x="303128" y="158311"/>
                </a:lnTo>
                <a:lnTo>
                  <a:pt x="276092" y="124033"/>
                </a:lnTo>
                <a:lnTo>
                  <a:pt x="245263" y="93203"/>
                </a:lnTo>
                <a:lnTo>
                  <a:pt x="210987" y="66166"/>
                </a:lnTo>
                <a:lnTo>
                  <a:pt x="173609" y="43269"/>
                </a:lnTo>
                <a:lnTo>
                  <a:pt x="133475" y="24858"/>
                </a:lnTo>
                <a:lnTo>
                  <a:pt x="90931" y="11278"/>
                </a:lnTo>
                <a:lnTo>
                  <a:pt x="46324" y="2877"/>
                </a:lnTo>
                <a:lnTo>
                  <a:pt x="0" y="0"/>
                </a:lnTo>
                <a:close/>
              </a:path>
            </a:pathLst>
          </a:custGeom>
          <a:solidFill>
            <a:srgbClr val="F16366"/>
          </a:solidFill>
        </p:spPr>
        <p:txBody>
          <a:bodyPr wrap="square" lIns="0" tIns="0" rIns="0" bIns="0" rtlCol="0"/>
          <a:lstStyle/>
          <a:p>
            <a:endParaRPr/>
          </a:p>
        </p:txBody>
      </p:sp>
      <p:sp>
        <p:nvSpPr>
          <p:cNvPr id="20" name="object 20"/>
          <p:cNvSpPr txBox="1">
            <a:spLocks noGrp="1"/>
          </p:cNvSpPr>
          <p:nvPr>
            <p:ph type="title"/>
          </p:nvPr>
        </p:nvSpPr>
        <p:spPr>
          <a:xfrm>
            <a:off x="690684" y="413367"/>
            <a:ext cx="10384753" cy="1220847"/>
          </a:xfrm>
          <a:prstGeom prst="rect">
            <a:avLst/>
          </a:prstGeom>
        </p:spPr>
        <p:txBody>
          <a:bodyPr vert="horz" wrap="square" lIns="0" tIns="27940" rIns="0" bIns="0" rtlCol="0">
            <a:spAutoFit/>
          </a:bodyPr>
          <a:lstStyle/>
          <a:p>
            <a:pPr marL="12700" marR="5080" algn="just">
              <a:lnSpc>
                <a:spcPts val="3100"/>
              </a:lnSpc>
              <a:spcBef>
                <a:spcPts val="220"/>
              </a:spcBef>
            </a:pPr>
            <a:r>
              <a:rPr sz="2600" spc="105" dirty="0">
                <a:solidFill>
                  <a:srgbClr val="253271"/>
                </a:solidFill>
                <a:latin typeface="HelveticaNeueLT Std Cn" panose="020B0706030502030204" pitchFamily="34" charset="0"/>
              </a:rPr>
              <a:t>3</a:t>
            </a:r>
            <a:r>
              <a:rPr sz="2600" spc="-80"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in</a:t>
            </a:r>
            <a:r>
              <a:rPr sz="2600" spc="-85" dirty="0">
                <a:solidFill>
                  <a:srgbClr val="253271"/>
                </a:solidFill>
                <a:latin typeface="HelveticaNeueLT Std Cn" panose="020B0706030502030204" pitchFamily="34" charset="0"/>
              </a:rPr>
              <a:t> </a:t>
            </a:r>
            <a:r>
              <a:rPr sz="2600" spc="105" dirty="0">
                <a:solidFill>
                  <a:srgbClr val="253271"/>
                </a:solidFill>
                <a:latin typeface="HelveticaNeueLT Std Cn" panose="020B0706030502030204" pitchFamily="34" charset="0"/>
              </a:rPr>
              <a:t>4</a:t>
            </a:r>
            <a:r>
              <a:rPr sz="2600" spc="-80"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low-income</a:t>
            </a:r>
            <a:r>
              <a:rPr sz="2600" spc="-90" dirty="0">
                <a:solidFill>
                  <a:srgbClr val="253271"/>
                </a:solidFill>
                <a:latin typeface="HelveticaNeueLT Std Cn" panose="020B0706030502030204" pitchFamily="34" charset="0"/>
              </a:rPr>
              <a:t> </a:t>
            </a:r>
            <a:r>
              <a:rPr sz="2600" dirty="0">
                <a:solidFill>
                  <a:srgbClr val="253271"/>
                </a:solidFill>
                <a:latin typeface="HelveticaNeueLT Std Cn" panose="020B0706030502030204" pitchFamily="34" charset="0"/>
              </a:rPr>
              <a:t>women</a:t>
            </a:r>
            <a:r>
              <a:rPr sz="2600" spc="-85" dirty="0">
                <a:solidFill>
                  <a:srgbClr val="253271"/>
                </a:solidFill>
                <a:latin typeface="HelveticaNeueLT Std Cn" panose="020B0706030502030204" pitchFamily="34" charset="0"/>
              </a:rPr>
              <a:t> </a:t>
            </a:r>
            <a:r>
              <a:rPr sz="2600" spc="25" dirty="0">
                <a:solidFill>
                  <a:srgbClr val="253271"/>
                </a:solidFill>
                <a:latin typeface="HelveticaNeueLT Std Cn" panose="020B0706030502030204" pitchFamily="34" charset="0"/>
              </a:rPr>
              <a:t>ages</a:t>
            </a:r>
            <a:r>
              <a:rPr sz="2600" spc="-80"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25+</a:t>
            </a:r>
            <a:r>
              <a:rPr sz="2600" spc="-85" dirty="0">
                <a:solidFill>
                  <a:srgbClr val="253271"/>
                </a:solidFill>
                <a:latin typeface="HelveticaNeueLT Std Cn" panose="020B0706030502030204" pitchFamily="34" charset="0"/>
              </a:rPr>
              <a:t> </a:t>
            </a:r>
            <a:r>
              <a:rPr sz="2600" spc="-30" dirty="0">
                <a:solidFill>
                  <a:srgbClr val="253271"/>
                </a:solidFill>
                <a:latin typeface="HelveticaNeueLT Std Cn" panose="020B0706030502030204" pitchFamily="34" charset="0"/>
              </a:rPr>
              <a:t>by</a:t>
            </a:r>
            <a:r>
              <a:rPr sz="2600" spc="-85"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ethnicity</a:t>
            </a:r>
            <a:r>
              <a:rPr sz="2600" spc="-85" dirty="0">
                <a:solidFill>
                  <a:srgbClr val="253271"/>
                </a:solidFill>
                <a:latin typeface="HelveticaNeueLT Std Cn" panose="020B0706030502030204" pitchFamily="34" charset="0"/>
              </a:rPr>
              <a:t> </a:t>
            </a:r>
            <a:r>
              <a:rPr sz="2600" spc="85" dirty="0">
                <a:solidFill>
                  <a:srgbClr val="253271"/>
                </a:solidFill>
                <a:latin typeface="HelveticaNeueLT Std Cn" panose="020B0706030502030204" pitchFamily="34" charset="0"/>
              </a:rPr>
              <a:t>report</a:t>
            </a:r>
            <a:r>
              <a:rPr sz="2600" spc="-90" dirty="0">
                <a:solidFill>
                  <a:srgbClr val="253271"/>
                </a:solidFill>
                <a:latin typeface="HelveticaNeueLT Std Cn" panose="020B0706030502030204" pitchFamily="34" charset="0"/>
              </a:rPr>
              <a:t> </a:t>
            </a:r>
            <a:r>
              <a:rPr sz="2600" spc="10" dirty="0">
                <a:solidFill>
                  <a:srgbClr val="253271"/>
                </a:solidFill>
                <a:latin typeface="HelveticaNeueLT Std Cn" panose="020B0706030502030204" pitchFamily="34" charset="0"/>
              </a:rPr>
              <a:t>they </a:t>
            </a:r>
            <a:r>
              <a:rPr sz="2600" spc="-10" dirty="0">
                <a:solidFill>
                  <a:srgbClr val="253271"/>
                </a:solidFill>
                <a:latin typeface="HelveticaNeueLT Std Cn" panose="020B0706030502030204" pitchFamily="34" charset="0"/>
              </a:rPr>
              <a:t>do</a:t>
            </a:r>
            <a:r>
              <a:rPr sz="2600" spc="-85" dirty="0">
                <a:solidFill>
                  <a:srgbClr val="253271"/>
                </a:solidFill>
                <a:latin typeface="HelveticaNeueLT Std Cn" panose="020B0706030502030204" pitchFamily="34" charset="0"/>
              </a:rPr>
              <a:t> </a:t>
            </a:r>
            <a:r>
              <a:rPr sz="2600" spc="30" dirty="0">
                <a:solidFill>
                  <a:srgbClr val="253271"/>
                </a:solidFill>
                <a:latin typeface="HelveticaNeueLT Std Cn" panose="020B0706030502030204" pitchFamily="34" charset="0"/>
              </a:rPr>
              <a:t>not</a:t>
            </a:r>
            <a:r>
              <a:rPr sz="2600" spc="-95"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have</a:t>
            </a:r>
            <a:r>
              <a:rPr sz="2600" spc="-90" dirty="0">
                <a:solidFill>
                  <a:srgbClr val="253271"/>
                </a:solidFill>
                <a:latin typeface="HelveticaNeueLT Std Cn" panose="020B0706030502030204" pitchFamily="34" charset="0"/>
              </a:rPr>
              <a:t> </a:t>
            </a:r>
            <a:r>
              <a:rPr sz="2600" spc="50" dirty="0">
                <a:solidFill>
                  <a:srgbClr val="253271"/>
                </a:solidFill>
                <a:latin typeface="HelveticaNeueLT Std Cn" panose="020B0706030502030204" pitchFamily="34" charset="0"/>
              </a:rPr>
              <a:t>emergency</a:t>
            </a:r>
            <a:r>
              <a:rPr sz="2600" spc="-90" dirty="0">
                <a:solidFill>
                  <a:srgbClr val="253271"/>
                </a:solidFill>
                <a:latin typeface="HelveticaNeueLT Std Cn" panose="020B0706030502030204" pitchFamily="34" charset="0"/>
              </a:rPr>
              <a:t> </a:t>
            </a:r>
            <a:r>
              <a:rPr sz="2600" spc="-5" dirty="0">
                <a:solidFill>
                  <a:srgbClr val="253271"/>
                </a:solidFill>
                <a:latin typeface="HelveticaNeueLT Std Cn" panose="020B0706030502030204" pitchFamily="34" charset="0"/>
              </a:rPr>
              <a:t>savings</a:t>
            </a:r>
            <a:r>
              <a:rPr sz="2600" spc="-80" dirty="0">
                <a:solidFill>
                  <a:srgbClr val="253271"/>
                </a:solidFill>
                <a:latin typeface="HelveticaNeueLT Std Cn" panose="020B0706030502030204" pitchFamily="34" charset="0"/>
              </a:rPr>
              <a:t> </a:t>
            </a:r>
            <a:r>
              <a:rPr sz="2600" spc="110" dirty="0">
                <a:solidFill>
                  <a:srgbClr val="253271"/>
                </a:solidFill>
                <a:latin typeface="HelveticaNeueLT Std Cn" panose="020B0706030502030204" pitchFamily="34" charset="0"/>
              </a:rPr>
              <a:t>or</a:t>
            </a:r>
            <a:r>
              <a:rPr sz="2600" spc="-85"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rainy-day</a:t>
            </a:r>
            <a:r>
              <a:rPr sz="2600" spc="-85"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funds</a:t>
            </a:r>
            <a:r>
              <a:rPr sz="2600" spc="-85" dirty="0">
                <a:solidFill>
                  <a:srgbClr val="253271"/>
                </a:solidFill>
                <a:latin typeface="HelveticaNeueLT Std Cn" panose="020B0706030502030204" pitchFamily="34" charset="0"/>
              </a:rPr>
              <a:t> </a:t>
            </a:r>
            <a:r>
              <a:rPr sz="2600" spc="40" dirty="0">
                <a:solidFill>
                  <a:srgbClr val="253271"/>
                </a:solidFill>
                <a:latin typeface="HelveticaNeueLT Std Cn" panose="020B0706030502030204" pitchFamily="34" charset="0"/>
              </a:rPr>
              <a:t>to</a:t>
            </a:r>
            <a:r>
              <a:rPr sz="2600" spc="-80" dirty="0">
                <a:solidFill>
                  <a:srgbClr val="253271"/>
                </a:solidFill>
                <a:latin typeface="HelveticaNeueLT Std Cn" panose="020B0706030502030204" pitchFamily="34" charset="0"/>
              </a:rPr>
              <a:t> </a:t>
            </a:r>
            <a:r>
              <a:rPr sz="2600" spc="75" dirty="0">
                <a:solidFill>
                  <a:srgbClr val="253271"/>
                </a:solidFill>
                <a:latin typeface="HelveticaNeueLT Std Cn" panose="020B0706030502030204" pitchFamily="34" charset="0"/>
              </a:rPr>
              <a:t>cover </a:t>
            </a:r>
            <a:r>
              <a:rPr sz="2600" spc="40" dirty="0">
                <a:solidFill>
                  <a:srgbClr val="253271"/>
                </a:solidFill>
                <a:latin typeface="HelveticaNeueLT Std Cn" panose="020B0706030502030204" pitchFamily="34" charset="0"/>
              </a:rPr>
              <a:t>expenses</a:t>
            </a:r>
            <a:r>
              <a:rPr sz="2600" spc="-85" dirty="0">
                <a:solidFill>
                  <a:srgbClr val="253271"/>
                </a:solidFill>
                <a:latin typeface="HelveticaNeueLT Std Cn" panose="020B0706030502030204" pitchFamily="34" charset="0"/>
              </a:rPr>
              <a:t> </a:t>
            </a:r>
            <a:r>
              <a:rPr sz="2600" spc="-60" dirty="0">
                <a:solidFill>
                  <a:srgbClr val="253271"/>
                </a:solidFill>
                <a:latin typeface="HelveticaNeueLT Std Cn" panose="020B0706030502030204" pitchFamily="34" charset="0"/>
              </a:rPr>
              <a:t>if</a:t>
            </a:r>
            <a:r>
              <a:rPr sz="2600" spc="-100"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they</a:t>
            </a:r>
            <a:r>
              <a:rPr sz="2600" spc="-90" dirty="0">
                <a:solidFill>
                  <a:srgbClr val="253271"/>
                </a:solidFill>
                <a:latin typeface="HelveticaNeueLT Std Cn" panose="020B0706030502030204" pitchFamily="34" charset="0"/>
              </a:rPr>
              <a:t> </a:t>
            </a:r>
            <a:r>
              <a:rPr sz="2600" spc="25" dirty="0">
                <a:solidFill>
                  <a:srgbClr val="253271"/>
                </a:solidFill>
                <a:latin typeface="HelveticaNeueLT Std Cn" panose="020B0706030502030204" pitchFamily="34" charset="0"/>
              </a:rPr>
              <a:t>get</a:t>
            </a:r>
            <a:r>
              <a:rPr sz="2600" spc="-95" dirty="0">
                <a:solidFill>
                  <a:srgbClr val="253271"/>
                </a:solidFill>
                <a:latin typeface="HelveticaNeueLT Std Cn" panose="020B0706030502030204" pitchFamily="34" charset="0"/>
              </a:rPr>
              <a:t> </a:t>
            </a:r>
            <a:r>
              <a:rPr sz="2600" spc="30" dirty="0">
                <a:solidFill>
                  <a:srgbClr val="253271"/>
                </a:solidFill>
                <a:latin typeface="HelveticaNeueLT Std Cn" panose="020B0706030502030204" pitchFamily="34" charset="0"/>
              </a:rPr>
              <a:t>sick</a:t>
            </a:r>
            <a:r>
              <a:rPr sz="2600" spc="-95" dirty="0">
                <a:solidFill>
                  <a:srgbClr val="253271"/>
                </a:solidFill>
                <a:latin typeface="HelveticaNeueLT Std Cn" panose="020B0706030502030204" pitchFamily="34" charset="0"/>
              </a:rPr>
              <a:t> </a:t>
            </a:r>
            <a:r>
              <a:rPr sz="2600" spc="110" dirty="0">
                <a:solidFill>
                  <a:srgbClr val="253271"/>
                </a:solidFill>
                <a:latin typeface="HelveticaNeueLT Std Cn" panose="020B0706030502030204" pitchFamily="34" charset="0"/>
              </a:rPr>
              <a:t>or</a:t>
            </a:r>
            <a:r>
              <a:rPr sz="2600" spc="-85"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lose</a:t>
            </a:r>
            <a:r>
              <a:rPr sz="2600" spc="-95" dirty="0">
                <a:solidFill>
                  <a:srgbClr val="253271"/>
                </a:solidFill>
                <a:latin typeface="HelveticaNeueLT Std Cn" panose="020B0706030502030204" pitchFamily="34" charset="0"/>
              </a:rPr>
              <a:t> </a:t>
            </a:r>
            <a:r>
              <a:rPr sz="2600" spc="50" dirty="0">
                <a:solidFill>
                  <a:srgbClr val="253271"/>
                </a:solidFill>
                <a:latin typeface="HelveticaNeueLT Std Cn" panose="020B0706030502030204" pitchFamily="34" charset="0"/>
              </a:rPr>
              <a:t>their</a:t>
            </a:r>
            <a:r>
              <a:rPr sz="2600" spc="-85"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job</a:t>
            </a:r>
            <a:r>
              <a:rPr lang="en-US" sz="2600" spc="-15" dirty="0">
                <a:solidFill>
                  <a:srgbClr val="253271"/>
                </a:solidFill>
                <a:latin typeface="HelveticaNeueLT Std Cn" panose="020B0706030502030204" pitchFamily="34" charset="0"/>
              </a:rPr>
              <a:t>.</a:t>
            </a:r>
            <a:endParaRPr sz="2600" dirty="0">
              <a:solidFill>
                <a:srgbClr val="253271"/>
              </a:solidFill>
              <a:latin typeface="HelveticaNeueLT Std Cn" panose="020B0706030502030204" pitchFamily="34" charset="0"/>
            </a:endParaRPr>
          </a:p>
        </p:txBody>
      </p:sp>
      <p:sp>
        <p:nvSpPr>
          <p:cNvPr id="21" name="object 21"/>
          <p:cNvSpPr/>
          <p:nvPr/>
        </p:nvSpPr>
        <p:spPr>
          <a:xfrm>
            <a:off x="11381351" y="186978"/>
            <a:ext cx="214656" cy="247764"/>
          </a:xfrm>
          <a:prstGeom prst="rect">
            <a:avLst/>
          </a:prstGeom>
          <a:blipFill>
            <a:blip r:embed="rId2" cstate="print"/>
            <a:stretch>
              <a:fillRect/>
            </a:stretch>
          </a:blipFill>
        </p:spPr>
        <p:txBody>
          <a:bodyPr wrap="square" lIns="0" tIns="0" rIns="0" bIns="0" rtlCol="0"/>
          <a:lstStyle/>
          <a:p>
            <a:endParaRPr/>
          </a:p>
        </p:txBody>
      </p:sp>
      <p:graphicFrame>
        <p:nvGraphicFramePr>
          <p:cNvPr id="22" name="object 22"/>
          <p:cNvGraphicFramePr>
            <a:graphicFrameLocks noGrp="1"/>
          </p:cNvGraphicFramePr>
          <p:nvPr/>
        </p:nvGraphicFramePr>
        <p:xfrm>
          <a:off x="6566268" y="2053551"/>
          <a:ext cx="4773295" cy="1150886"/>
        </p:xfrm>
        <a:graphic>
          <a:graphicData uri="http://schemas.openxmlformats.org/drawingml/2006/table">
            <a:tbl>
              <a:tblPr firstRow="1" bandRow="1">
                <a:tableStyleId>{2D5ABB26-0587-4C30-8999-92F81FD0307C}</a:tableStyleId>
              </a:tblPr>
              <a:tblGrid>
                <a:gridCol w="1687195">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tblGrid>
              <a:tr h="458152">
                <a:tc gridSpan="3">
                  <a:txBody>
                    <a:bodyPr/>
                    <a:lstStyle/>
                    <a:p>
                      <a:pPr marL="198120">
                        <a:lnSpc>
                          <a:spcPct val="100000"/>
                        </a:lnSpc>
                        <a:spcBef>
                          <a:spcPts val="270"/>
                        </a:spcBef>
                      </a:pPr>
                      <a:r>
                        <a:rPr sz="2400" b="1" spc="-5" dirty="0">
                          <a:solidFill>
                            <a:srgbClr val="191919"/>
                          </a:solidFill>
                          <a:latin typeface="Arial"/>
                          <a:cs typeface="Arial"/>
                        </a:rPr>
                        <a:t>Low-Income </a:t>
                      </a:r>
                      <a:r>
                        <a:rPr sz="2400" b="1" spc="-10" dirty="0">
                          <a:solidFill>
                            <a:srgbClr val="191919"/>
                          </a:solidFill>
                          <a:latin typeface="Arial"/>
                          <a:cs typeface="Arial"/>
                        </a:rPr>
                        <a:t>Women </a:t>
                      </a:r>
                      <a:r>
                        <a:rPr sz="2400" b="1" spc="-5" dirty="0">
                          <a:solidFill>
                            <a:srgbClr val="191919"/>
                          </a:solidFill>
                          <a:latin typeface="Arial"/>
                          <a:cs typeface="Arial"/>
                        </a:rPr>
                        <a:t>Ages</a:t>
                      </a:r>
                      <a:r>
                        <a:rPr sz="2400" b="1" spc="-130" dirty="0">
                          <a:solidFill>
                            <a:srgbClr val="191919"/>
                          </a:solidFill>
                          <a:latin typeface="Arial"/>
                          <a:cs typeface="Arial"/>
                        </a:rPr>
                        <a:t> </a:t>
                      </a:r>
                      <a:r>
                        <a:rPr sz="2400" b="1" dirty="0">
                          <a:solidFill>
                            <a:srgbClr val="191919"/>
                          </a:solidFill>
                          <a:latin typeface="Arial"/>
                          <a:cs typeface="Arial"/>
                        </a:rPr>
                        <a:t>25+</a:t>
                      </a:r>
                      <a:endParaRPr sz="2400">
                        <a:latin typeface="Arial"/>
                        <a:cs typeface="Arial"/>
                      </a:endParaRPr>
                    </a:p>
                  </a:txBody>
                  <a:tcPr marL="0" marR="0" marT="34290" marB="0">
                    <a:solidFill>
                      <a:srgbClr val="E2E2D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92734">
                <a:tc>
                  <a:txBody>
                    <a:bodyPr/>
                    <a:lstStyle/>
                    <a:p>
                      <a:pPr marL="438150" marR="373380" indent="104775">
                        <a:lnSpc>
                          <a:spcPct val="101099"/>
                        </a:lnSpc>
                        <a:spcBef>
                          <a:spcPts val="330"/>
                        </a:spcBef>
                      </a:pPr>
                      <a:r>
                        <a:rPr sz="1900" b="1" spc="-5" dirty="0">
                          <a:solidFill>
                            <a:srgbClr val="FAFAFA"/>
                          </a:solidFill>
                          <a:latin typeface="Arial"/>
                          <a:cs typeface="Arial"/>
                        </a:rPr>
                        <a:t>White  </a:t>
                      </a:r>
                      <a:r>
                        <a:rPr sz="1900" b="1" spc="-45" dirty="0">
                          <a:solidFill>
                            <a:srgbClr val="FAFAFA"/>
                          </a:solidFill>
                          <a:latin typeface="Arial"/>
                          <a:cs typeface="Arial"/>
                        </a:rPr>
                        <a:t>W</a:t>
                      </a:r>
                      <a:r>
                        <a:rPr sz="1900" b="1" dirty="0">
                          <a:solidFill>
                            <a:srgbClr val="FAFAFA"/>
                          </a:solidFill>
                          <a:latin typeface="Arial"/>
                          <a:cs typeface="Arial"/>
                        </a:rPr>
                        <a:t>o</a:t>
                      </a:r>
                      <a:r>
                        <a:rPr sz="1900" b="1" spc="-5" dirty="0">
                          <a:solidFill>
                            <a:srgbClr val="FAFAFA"/>
                          </a:solidFill>
                          <a:latin typeface="Arial"/>
                          <a:cs typeface="Arial"/>
                        </a:rPr>
                        <a:t>m</a:t>
                      </a:r>
                      <a:r>
                        <a:rPr sz="1900" b="1" spc="5" dirty="0">
                          <a:solidFill>
                            <a:srgbClr val="FAFAFA"/>
                          </a:solidFill>
                          <a:latin typeface="Arial"/>
                          <a:cs typeface="Arial"/>
                        </a:rPr>
                        <a:t>e</a:t>
                      </a:r>
                      <a:r>
                        <a:rPr sz="1900" b="1" dirty="0">
                          <a:solidFill>
                            <a:srgbClr val="FAFAFA"/>
                          </a:solidFill>
                          <a:latin typeface="Arial"/>
                          <a:cs typeface="Arial"/>
                        </a:rPr>
                        <a:t>n</a:t>
                      </a:r>
                      <a:endParaRPr sz="1900">
                        <a:latin typeface="Arial"/>
                        <a:cs typeface="Arial"/>
                      </a:endParaRPr>
                    </a:p>
                  </a:txBody>
                  <a:tcPr marL="0" marR="0" marT="41910" marB="0">
                    <a:solidFill>
                      <a:srgbClr val="0A495D"/>
                    </a:solidFill>
                  </a:tcPr>
                </a:tc>
                <a:tc>
                  <a:txBody>
                    <a:bodyPr/>
                    <a:lstStyle/>
                    <a:p>
                      <a:pPr marL="381000" marR="280670" indent="110489">
                        <a:lnSpc>
                          <a:spcPct val="101099"/>
                        </a:lnSpc>
                        <a:spcBef>
                          <a:spcPts val="330"/>
                        </a:spcBef>
                      </a:pPr>
                      <a:r>
                        <a:rPr sz="1900" b="1" dirty="0">
                          <a:solidFill>
                            <a:srgbClr val="FAFAFA"/>
                          </a:solidFill>
                          <a:latin typeface="Arial"/>
                          <a:cs typeface="Arial"/>
                        </a:rPr>
                        <a:t>Black  </a:t>
                      </a:r>
                      <a:r>
                        <a:rPr sz="1900" b="1" spc="-45" dirty="0">
                          <a:solidFill>
                            <a:srgbClr val="FAFAFA"/>
                          </a:solidFill>
                          <a:latin typeface="Arial"/>
                          <a:cs typeface="Arial"/>
                        </a:rPr>
                        <a:t>W</a:t>
                      </a:r>
                      <a:r>
                        <a:rPr sz="1900" b="1" dirty="0">
                          <a:solidFill>
                            <a:srgbClr val="FAFAFA"/>
                          </a:solidFill>
                          <a:latin typeface="Arial"/>
                          <a:cs typeface="Arial"/>
                        </a:rPr>
                        <a:t>o</a:t>
                      </a:r>
                      <a:r>
                        <a:rPr sz="1900" b="1" spc="-5" dirty="0">
                          <a:solidFill>
                            <a:srgbClr val="FAFAFA"/>
                          </a:solidFill>
                          <a:latin typeface="Arial"/>
                          <a:cs typeface="Arial"/>
                        </a:rPr>
                        <a:t>m</a:t>
                      </a:r>
                      <a:r>
                        <a:rPr sz="1900" b="1" spc="5" dirty="0">
                          <a:solidFill>
                            <a:srgbClr val="FAFAFA"/>
                          </a:solidFill>
                          <a:latin typeface="Arial"/>
                          <a:cs typeface="Arial"/>
                        </a:rPr>
                        <a:t>e</a:t>
                      </a:r>
                      <a:r>
                        <a:rPr sz="1900" b="1" dirty="0">
                          <a:solidFill>
                            <a:srgbClr val="FAFAFA"/>
                          </a:solidFill>
                          <a:latin typeface="Arial"/>
                          <a:cs typeface="Arial"/>
                        </a:rPr>
                        <a:t>n</a:t>
                      </a:r>
                      <a:endParaRPr sz="1900">
                        <a:latin typeface="Arial"/>
                        <a:cs typeface="Arial"/>
                      </a:endParaRPr>
                    </a:p>
                  </a:txBody>
                  <a:tcPr marL="0" marR="0" marT="41910" marB="0">
                    <a:solidFill>
                      <a:srgbClr val="0A495D"/>
                    </a:solidFill>
                  </a:tcPr>
                </a:tc>
                <a:tc>
                  <a:txBody>
                    <a:bodyPr/>
                    <a:lstStyle/>
                    <a:p>
                      <a:pPr marL="358775" marR="245745" indent="-70485">
                        <a:lnSpc>
                          <a:spcPct val="101099"/>
                        </a:lnSpc>
                        <a:spcBef>
                          <a:spcPts val="330"/>
                        </a:spcBef>
                      </a:pPr>
                      <a:r>
                        <a:rPr sz="1900" b="1" dirty="0">
                          <a:solidFill>
                            <a:srgbClr val="FAFAFA"/>
                          </a:solidFill>
                          <a:latin typeface="Arial"/>
                          <a:cs typeface="Arial"/>
                        </a:rPr>
                        <a:t>H</a:t>
                      </a:r>
                      <a:r>
                        <a:rPr sz="1900" b="1" spc="-5" dirty="0">
                          <a:solidFill>
                            <a:srgbClr val="FAFAFA"/>
                          </a:solidFill>
                          <a:latin typeface="Arial"/>
                          <a:cs typeface="Arial"/>
                        </a:rPr>
                        <a:t>i</a:t>
                      </a:r>
                      <a:r>
                        <a:rPr sz="1900" b="1" spc="5" dirty="0">
                          <a:solidFill>
                            <a:srgbClr val="FAFAFA"/>
                          </a:solidFill>
                          <a:latin typeface="Arial"/>
                          <a:cs typeface="Arial"/>
                        </a:rPr>
                        <a:t>s</a:t>
                      </a:r>
                      <a:r>
                        <a:rPr sz="1900" b="1" dirty="0">
                          <a:solidFill>
                            <a:srgbClr val="FAFAFA"/>
                          </a:solidFill>
                          <a:latin typeface="Arial"/>
                          <a:cs typeface="Arial"/>
                        </a:rPr>
                        <a:t>p</a:t>
                      </a:r>
                      <a:r>
                        <a:rPr sz="1900" b="1" spc="5" dirty="0">
                          <a:solidFill>
                            <a:srgbClr val="FAFAFA"/>
                          </a:solidFill>
                          <a:latin typeface="Arial"/>
                          <a:cs typeface="Arial"/>
                        </a:rPr>
                        <a:t>a</a:t>
                      </a:r>
                      <a:r>
                        <a:rPr sz="1900" b="1" dirty="0">
                          <a:solidFill>
                            <a:srgbClr val="FAFAFA"/>
                          </a:solidFill>
                          <a:latin typeface="Arial"/>
                          <a:cs typeface="Arial"/>
                        </a:rPr>
                        <a:t>n</a:t>
                      </a:r>
                      <a:r>
                        <a:rPr sz="1900" b="1" spc="-5" dirty="0">
                          <a:solidFill>
                            <a:srgbClr val="FAFAFA"/>
                          </a:solidFill>
                          <a:latin typeface="Arial"/>
                          <a:cs typeface="Arial"/>
                        </a:rPr>
                        <a:t>i</a:t>
                      </a:r>
                      <a:r>
                        <a:rPr sz="1900" b="1" dirty="0">
                          <a:solidFill>
                            <a:srgbClr val="FAFAFA"/>
                          </a:solidFill>
                          <a:latin typeface="Arial"/>
                          <a:cs typeface="Arial"/>
                        </a:rPr>
                        <a:t>c  </a:t>
                      </a:r>
                      <a:r>
                        <a:rPr sz="1900" b="1" spc="-10" dirty="0">
                          <a:solidFill>
                            <a:srgbClr val="FAFAFA"/>
                          </a:solidFill>
                          <a:latin typeface="Arial"/>
                          <a:cs typeface="Arial"/>
                        </a:rPr>
                        <a:t>Women</a:t>
                      </a:r>
                      <a:endParaRPr sz="1900">
                        <a:latin typeface="Arial"/>
                        <a:cs typeface="Arial"/>
                      </a:endParaRPr>
                    </a:p>
                  </a:txBody>
                  <a:tcPr marL="0" marR="0" marT="41910" marB="0">
                    <a:solidFill>
                      <a:srgbClr val="0A495D"/>
                    </a:solidFill>
                  </a:tcPr>
                </a:tc>
                <a:extLst>
                  <a:ext uri="{0D108BD9-81ED-4DB2-BD59-A6C34878D82A}">
                    <a16:rowId xmlns:a16="http://schemas.microsoft.com/office/drawing/2014/main" val="10001"/>
                  </a:ext>
                </a:extLst>
              </a:tr>
            </a:tbl>
          </a:graphicData>
        </a:graphic>
      </p:graphicFrame>
      <p:graphicFrame>
        <p:nvGraphicFramePr>
          <p:cNvPr id="23" name="object 23"/>
          <p:cNvGraphicFramePr>
            <a:graphicFrameLocks noGrp="1"/>
          </p:cNvGraphicFramePr>
          <p:nvPr/>
        </p:nvGraphicFramePr>
        <p:xfrm>
          <a:off x="856741" y="3286112"/>
          <a:ext cx="10483848" cy="2331133"/>
        </p:xfrm>
        <a:graphic>
          <a:graphicData uri="http://schemas.openxmlformats.org/drawingml/2006/table">
            <a:tbl>
              <a:tblPr firstRow="1" bandRow="1">
                <a:tableStyleId>{2D5ABB26-0587-4C30-8999-92F81FD0307C}</a:tableStyleId>
              </a:tblPr>
              <a:tblGrid>
                <a:gridCol w="7396480">
                  <a:extLst>
                    <a:ext uri="{9D8B030D-6E8A-4147-A177-3AD203B41FA5}">
                      <a16:colId xmlns:a16="http://schemas.microsoft.com/office/drawing/2014/main" val="20000"/>
                    </a:ext>
                  </a:extLst>
                </a:gridCol>
                <a:gridCol w="1572259">
                  <a:extLst>
                    <a:ext uri="{9D8B030D-6E8A-4147-A177-3AD203B41FA5}">
                      <a16:colId xmlns:a16="http://schemas.microsoft.com/office/drawing/2014/main" val="20001"/>
                    </a:ext>
                  </a:extLst>
                </a:gridCol>
                <a:gridCol w="1515109">
                  <a:extLst>
                    <a:ext uri="{9D8B030D-6E8A-4147-A177-3AD203B41FA5}">
                      <a16:colId xmlns:a16="http://schemas.microsoft.com/office/drawing/2014/main" val="20002"/>
                    </a:ext>
                  </a:extLst>
                </a:gridCol>
              </a:tblGrid>
              <a:tr h="638857">
                <a:tc>
                  <a:txBody>
                    <a:bodyPr/>
                    <a:lstStyle/>
                    <a:p>
                      <a:pPr marL="612775">
                        <a:lnSpc>
                          <a:spcPts val="2430"/>
                        </a:lnSpc>
                        <a:tabLst>
                          <a:tab pos="6072505" algn="l"/>
                        </a:tabLst>
                      </a:pPr>
                      <a:r>
                        <a:rPr sz="1900" b="1" dirty="0">
                          <a:solidFill>
                            <a:srgbClr val="2B2B2B"/>
                          </a:solidFill>
                          <a:latin typeface="Arial"/>
                          <a:cs typeface="Arial"/>
                        </a:rPr>
                        <a:t>% </a:t>
                      </a:r>
                      <a:r>
                        <a:rPr sz="1900" b="1" spc="-25" dirty="0">
                          <a:solidFill>
                            <a:srgbClr val="2B2B2B"/>
                          </a:solidFill>
                          <a:latin typeface="Arial"/>
                          <a:cs typeface="Arial"/>
                        </a:rPr>
                        <a:t>Yes, </a:t>
                      </a:r>
                      <a:r>
                        <a:rPr sz="1900" b="1" dirty="0">
                          <a:solidFill>
                            <a:srgbClr val="2B2B2B"/>
                          </a:solidFill>
                          <a:latin typeface="Arial"/>
                          <a:cs typeface="Arial"/>
                        </a:rPr>
                        <a:t>Have emergency funds</a:t>
                      </a:r>
                      <a:r>
                        <a:rPr sz="1900" b="1" spc="-10" dirty="0">
                          <a:solidFill>
                            <a:srgbClr val="2B2B2B"/>
                          </a:solidFill>
                          <a:latin typeface="Arial"/>
                          <a:cs typeface="Arial"/>
                        </a:rPr>
                        <a:t> </a:t>
                      </a:r>
                      <a:r>
                        <a:rPr sz="1900" b="1" dirty="0">
                          <a:solidFill>
                            <a:srgbClr val="2B2B2B"/>
                          </a:solidFill>
                          <a:latin typeface="Arial"/>
                          <a:cs typeface="Arial"/>
                        </a:rPr>
                        <a:t>to</a:t>
                      </a:r>
                      <a:r>
                        <a:rPr sz="1900" b="1" spc="-5" dirty="0">
                          <a:solidFill>
                            <a:srgbClr val="2B2B2B"/>
                          </a:solidFill>
                          <a:latin typeface="Arial"/>
                          <a:cs typeface="Arial"/>
                        </a:rPr>
                        <a:t> </a:t>
                      </a:r>
                      <a:r>
                        <a:rPr sz="1900" b="1" dirty="0">
                          <a:solidFill>
                            <a:srgbClr val="2B2B2B"/>
                          </a:solidFill>
                          <a:latin typeface="Arial"/>
                          <a:cs typeface="Arial"/>
                        </a:rPr>
                        <a:t>cover	</a:t>
                      </a:r>
                      <a:r>
                        <a:rPr sz="6000" b="1" baseline="-27777" dirty="0">
                          <a:solidFill>
                            <a:srgbClr val="2B2B2B"/>
                          </a:solidFill>
                          <a:latin typeface="Arial"/>
                          <a:cs typeface="Arial"/>
                        </a:rPr>
                        <a:t>14%</a:t>
                      </a:r>
                      <a:endParaRPr sz="6000" baseline="-27777">
                        <a:latin typeface="Arial"/>
                        <a:cs typeface="Arial"/>
                      </a:endParaRPr>
                    </a:p>
                  </a:txBody>
                  <a:tcPr marL="0" marR="0" marT="0" marB="0"/>
                </a:tc>
                <a:tc>
                  <a:txBody>
                    <a:bodyPr/>
                    <a:lstStyle/>
                    <a:p>
                      <a:pPr marL="57150" algn="ctr">
                        <a:lnSpc>
                          <a:spcPts val="4420"/>
                        </a:lnSpc>
                      </a:pPr>
                      <a:r>
                        <a:rPr sz="4000" b="1" dirty="0">
                          <a:solidFill>
                            <a:srgbClr val="2B2B2B"/>
                          </a:solidFill>
                          <a:latin typeface="Arial"/>
                          <a:cs typeface="Arial"/>
                        </a:rPr>
                        <a:t>18%</a:t>
                      </a:r>
                      <a:endParaRPr sz="4000">
                        <a:latin typeface="Arial"/>
                        <a:cs typeface="Arial"/>
                      </a:endParaRPr>
                    </a:p>
                  </a:txBody>
                  <a:tcPr marL="0" marR="0" marT="0" marB="0"/>
                </a:tc>
                <a:tc>
                  <a:txBody>
                    <a:bodyPr/>
                    <a:lstStyle/>
                    <a:p>
                      <a:pPr algn="ctr">
                        <a:lnSpc>
                          <a:spcPts val="4420"/>
                        </a:lnSpc>
                      </a:pPr>
                      <a:r>
                        <a:rPr sz="4000" b="1" dirty="0">
                          <a:solidFill>
                            <a:srgbClr val="2B2B2B"/>
                          </a:solidFill>
                          <a:latin typeface="Arial"/>
                          <a:cs typeface="Arial"/>
                        </a:rPr>
                        <a:t>18%</a:t>
                      </a:r>
                      <a:endParaRPr sz="4000">
                        <a:latin typeface="Arial"/>
                        <a:cs typeface="Arial"/>
                      </a:endParaRPr>
                    </a:p>
                  </a:txBody>
                  <a:tcPr marL="0" marR="0" marT="0" marB="0"/>
                </a:tc>
                <a:extLst>
                  <a:ext uri="{0D108BD9-81ED-4DB2-BD59-A6C34878D82A}">
                    <a16:rowId xmlns:a16="http://schemas.microsoft.com/office/drawing/2014/main" val="10000"/>
                  </a:ext>
                </a:extLst>
              </a:tr>
              <a:tr h="698349">
                <a:tc>
                  <a:txBody>
                    <a:bodyPr/>
                    <a:lstStyle/>
                    <a:p>
                      <a:pPr marL="330200">
                        <a:lnSpc>
                          <a:spcPts val="2990"/>
                        </a:lnSpc>
                        <a:tabLst>
                          <a:tab pos="6214110" algn="l"/>
                        </a:tabLst>
                      </a:pPr>
                      <a:r>
                        <a:rPr sz="1900" b="1" dirty="0">
                          <a:solidFill>
                            <a:srgbClr val="2B2B2B"/>
                          </a:solidFill>
                          <a:latin typeface="Arial"/>
                          <a:cs typeface="Arial"/>
                        </a:rPr>
                        <a:t>% </a:t>
                      </a:r>
                      <a:r>
                        <a:rPr sz="1900" b="1" spc="-25" dirty="0">
                          <a:solidFill>
                            <a:srgbClr val="2B2B2B"/>
                          </a:solidFill>
                          <a:latin typeface="Arial"/>
                          <a:cs typeface="Arial"/>
                        </a:rPr>
                        <a:t>Yes, </a:t>
                      </a:r>
                      <a:r>
                        <a:rPr sz="1900" b="1" dirty="0">
                          <a:solidFill>
                            <a:srgbClr val="2B2B2B"/>
                          </a:solidFill>
                          <a:latin typeface="Arial"/>
                          <a:cs typeface="Arial"/>
                        </a:rPr>
                        <a:t>Have some emergency fund</a:t>
                      </a:r>
                      <a:r>
                        <a:rPr sz="1900" b="1" spc="-15" dirty="0">
                          <a:solidFill>
                            <a:srgbClr val="2B2B2B"/>
                          </a:solidFill>
                          <a:latin typeface="Arial"/>
                          <a:cs typeface="Arial"/>
                        </a:rPr>
                        <a:t> </a:t>
                      </a:r>
                      <a:r>
                        <a:rPr sz="1900" b="1" dirty="0">
                          <a:solidFill>
                            <a:srgbClr val="2B2B2B"/>
                          </a:solidFill>
                          <a:latin typeface="Arial"/>
                          <a:cs typeface="Arial"/>
                        </a:rPr>
                        <a:t>to cover	</a:t>
                      </a:r>
                      <a:r>
                        <a:rPr sz="6000" b="1" baseline="-27777" dirty="0">
                          <a:solidFill>
                            <a:srgbClr val="2B2B2B"/>
                          </a:solidFill>
                          <a:latin typeface="Arial"/>
                          <a:cs typeface="Arial"/>
                        </a:rPr>
                        <a:t>9%</a:t>
                      </a:r>
                      <a:endParaRPr sz="6000" baseline="-27777">
                        <a:latin typeface="Arial"/>
                        <a:cs typeface="Arial"/>
                      </a:endParaRPr>
                    </a:p>
                  </a:txBody>
                  <a:tcPr marL="0" marR="0" marT="0" marB="0"/>
                </a:tc>
                <a:tc>
                  <a:txBody>
                    <a:bodyPr/>
                    <a:lstStyle/>
                    <a:p>
                      <a:pPr marL="57785" algn="ctr">
                        <a:lnSpc>
                          <a:spcPct val="100000"/>
                        </a:lnSpc>
                        <a:spcBef>
                          <a:spcPts val="180"/>
                        </a:spcBef>
                      </a:pPr>
                      <a:r>
                        <a:rPr sz="4000" b="1" dirty="0">
                          <a:solidFill>
                            <a:srgbClr val="2B2B2B"/>
                          </a:solidFill>
                          <a:latin typeface="Arial"/>
                          <a:cs typeface="Arial"/>
                        </a:rPr>
                        <a:t>7%</a:t>
                      </a:r>
                      <a:endParaRPr sz="4000">
                        <a:latin typeface="Arial"/>
                        <a:cs typeface="Arial"/>
                      </a:endParaRPr>
                    </a:p>
                  </a:txBody>
                  <a:tcPr marL="0" marR="0" marT="22860" marB="0"/>
                </a:tc>
                <a:tc>
                  <a:txBody>
                    <a:bodyPr/>
                    <a:lstStyle/>
                    <a:p>
                      <a:pPr algn="ctr">
                        <a:lnSpc>
                          <a:spcPct val="100000"/>
                        </a:lnSpc>
                        <a:spcBef>
                          <a:spcPts val="180"/>
                        </a:spcBef>
                      </a:pPr>
                      <a:r>
                        <a:rPr sz="4000" b="1" dirty="0">
                          <a:solidFill>
                            <a:srgbClr val="2B2B2B"/>
                          </a:solidFill>
                          <a:latin typeface="Arial"/>
                          <a:cs typeface="Arial"/>
                        </a:rPr>
                        <a:t>7%</a:t>
                      </a:r>
                      <a:endParaRPr sz="4000">
                        <a:latin typeface="Arial"/>
                        <a:cs typeface="Arial"/>
                      </a:endParaRPr>
                    </a:p>
                  </a:txBody>
                  <a:tcPr marL="0" marR="0" marT="22860" marB="0"/>
                </a:tc>
                <a:extLst>
                  <a:ext uri="{0D108BD9-81ED-4DB2-BD59-A6C34878D82A}">
                    <a16:rowId xmlns:a16="http://schemas.microsoft.com/office/drawing/2014/main" val="10001"/>
                  </a:ext>
                </a:extLst>
              </a:tr>
              <a:tr h="993927">
                <a:tc>
                  <a:txBody>
                    <a:bodyPr/>
                    <a:lstStyle/>
                    <a:p>
                      <a:pPr marL="368935">
                        <a:lnSpc>
                          <a:spcPts val="1240"/>
                        </a:lnSpc>
                        <a:spcBef>
                          <a:spcPts val="380"/>
                        </a:spcBef>
                      </a:pPr>
                      <a:r>
                        <a:rPr sz="1900" b="1" dirty="0">
                          <a:solidFill>
                            <a:srgbClr val="191919"/>
                          </a:solidFill>
                          <a:latin typeface="Arial"/>
                          <a:cs typeface="Arial"/>
                        </a:rPr>
                        <a:t>% No, Do not have any emergency funds</a:t>
                      </a:r>
                      <a:r>
                        <a:rPr sz="1900" b="1" spc="-45" dirty="0">
                          <a:solidFill>
                            <a:srgbClr val="191919"/>
                          </a:solidFill>
                          <a:latin typeface="Arial"/>
                          <a:cs typeface="Arial"/>
                        </a:rPr>
                        <a:t> </a:t>
                      </a:r>
                      <a:r>
                        <a:rPr sz="1900" b="1" dirty="0">
                          <a:solidFill>
                            <a:srgbClr val="191919"/>
                          </a:solidFill>
                          <a:latin typeface="Arial"/>
                          <a:cs typeface="Arial"/>
                        </a:rPr>
                        <a:t>to</a:t>
                      </a:r>
                      <a:endParaRPr sz="1900">
                        <a:latin typeface="Arial"/>
                        <a:cs typeface="Arial"/>
                      </a:endParaRPr>
                    </a:p>
                    <a:p>
                      <a:pPr marL="98425">
                        <a:lnSpc>
                          <a:spcPts val="3760"/>
                        </a:lnSpc>
                        <a:tabLst>
                          <a:tab pos="6072505" algn="l"/>
                        </a:tabLst>
                      </a:pPr>
                      <a:r>
                        <a:rPr sz="1900" b="1" dirty="0">
                          <a:solidFill>
                            <a:srgbClr val="191919"/>
                          </a:solidFill>
                          <a:latin typeface="Arial"/>
                          <a:cs typeface="Arial"/>
                        </a:rPr>
                        <a:t>cover expenses for a set amount of </a:t>
                      </a:r>
                      <a:r>
                        <a:rPr sz="1900" b="1" spc="-5" dirty="0">
                          <a:solidFill>
                            <a:srgbClr val="191919"/>
                          </a:solidFill>
                          <a:latin typeface="Arial"/>
                          <a:cs typeface="Arial"/>
                        </a:rPr>
                        <a:t>time</a:t>
                      </a:r>
                      <a:r>
                        <a:rPr sz="1900" b="1" spc="25" dirty="0">
                          <a:solidFill>
                            <a:srgbClr val="191919"/>
                          </a:solidFill>
                          <a:latin typeface="Arial"/>
                          <a:cs typeface="Arial"/>
                        </a:rPr>
                        <a:t> </a:t>
                      </a:r>
                      <a:r>
                        <a:rPr sz="1900" b="1" spc="-5" dirty="0">
                          <a:solidFill>
                            <a:srgbClr val="191919"/>
                          </a:solidFill>
                          <a:latin typeface="Arial"/>
                          <a:cs typeface="Arial"/>
                        </a:rPr>
                        <a:t>in</a:t>
                      </a:r>
                      <a:r>
                        <a:rPr sz="1900" b="1" dirty="0">
                          <a:solidFill>
                            <a:srgbClr val="191919"/>
                          </a:solidFill>
                          <a:latin typeface="Arial"/>
                          <a:cs typeface="Arial"/>
                        </a:rPr>
                        <a:t> case	</a:t>
                      </a:r>
                      <a:r>
                        <a:rPr sz="6000" b="1" baseline="-11111" dirty="0">
                          <a:solidFill>
                            <a:srgbClr val="191919"/>
                          </a:solidFill>
                          <a:latin typeface="Arial"/>
                          <a:cs typeface="Arial"/>
                        </a:rPr>
                        <a:t>77%</a:t>
                      </a:r>
                      <a:endParaRPr sz="6000" baseline="-11111">
                        <a:latin typeface="Arial"/>
                        <a:cs typeface="Arial"/>
                      </a:endParaRPr>
                    </a:p>
                  </a:txBody>
                  <a:tcPr marL="0" marR="0" marT="48260" marB="0">
                    <a:solidFill>
                      <a:srgbClr val="F76366"/>
                    </a:solidFill>
                  </a:tcPr>
                </a:tc>
                <a:tc>
                  <a:txBody>
                    <a:bodyPr/>
                    <a:lstStyle/>
                    <a:p>
                      <a:pPr marL="57150" algn="ctr">
                        <a:lnSpc>
                          <a:spcPct val="100000"/>
                        </a:lnSpc>
                        <a:spcBef>
                          <a:spcPts val="1400"/>
                        </a:spcBef>
                      </a:pPr>
                      <a:r>
                        <a:rPr sz="4000" b="1" dirty="0">
                          <a:solidFill>
                            <a:srgbClr val="191919"/>
                          </a:solidFill>
                          <a:latin typeface="Arial"/>
                          <a:cs typeface="Arial"/>
                        </a:rPr>
                        <a:t>75%</a:t>
                      </a:r>
                      <a:endParaRPr sz="4000">
                        <a:latin typeface="Arial"/>
                        <a:cs typeface="Arial"/>
                      </a:endParaRPr>
                    </a:p>
                  </a:txBody>
                  <a:tcPr marL="0" marR="0" marT="177800" marB="0">
                    <a:solidFill>
                      <a:srgbClr val="F76366"/>
                    </a:solidFill>
                  </a:tcPr>
                </a:tc>
                <a:tc>
                  <a:txBody>
                    <a:bodyPr/>
                    <a:lstStyle/>
                    <a:p>
                      <a:pPr algn="ctr">
                        <a:lnSpc>
                          <a:spcPct val="100000"/>
                        </a:lnSpc>
                        <a:spcBef>
                          <a:spcPts val="1400"/>
                        </a:spcBef>
                      </a:pPr>
                      <a:r>
                        <a:rPr sz="4000" b="1" dirty="0">
                          <a:solidFill>
                            <a:srgbClr val="191919"/>
                          </a:solidFill>
                          <a:latin typeface="Arial"/>
                          <a:cs typeface="Arial"/>
                        </a:rPr>
                        <a:t>75%</a:t>
                      </a:r>
                      <a:endParaRPr sz="4000">
                        <a:latin typeface="Arial"/>
                        <a:cs typeface="Arial"/>
                      </a:endParaRPr>
                    </a:p>
                  </a:txBody>
                  <a:tcPr marL="0" marR="0" marT="177800" marB="0">
                    <a:solidFill>
                      <a:srgbClr val="F76366"/>
                    </a:solidFill>
                  </a:tcPr>
                </a:tc>
                <a:extLst>
                  <a:ext uri="{0D108BD9-81ED-4DB2-BD59-A6C34878D82A}">
                    <a16:rowId xmlns:a16="http://schemas.microsoft.com/office/drawing/2014/main" val="10002"/>
                  </a:ext>
                </a:extLst>
              </a:tr>
            </a:tbl>
          </a:graphicData>
        </a:graphic>
      </p:graphicFrame>
      <p:sp>
        <p:nvSpPr>
          <p:cNvPr id="24" name="object 24"/>
          <p:cNvSpPr txBox="1"/>
          <p:nvPr/>
        </p:nvSpPr>
        <p:spPr>
          <a:xfrm>
            <a:off x="1301676" y="3531704"/>
            <a:ext cx="4817745" cy="2028189"/>
          </a:xfrm>
          <a:prstGeom prst="rect">
            <a:avLst/>
          </a:prstGeom>
        </p:spPr>
        <p:txBody>
          <a:bodyPr vert="horz" wrap="square" lIns="0" tIns="12700" rIns="0" bIns="0" rtlCol="0">
            <a:spAutoFit/>
          </a:bodyPr>
          <a:lstStyle/>
          <a:p>
            <a:pPr marL="1270" algn="ctr">
              <a:lnSpc>
                <a:spcPct val="100000"/>
              </a:lnSpc>
              <a:spcBef>
                <a:spcPts val="100"/>
              </a:spcBef>
            </a:pPr>
            <a:r>
              <a:rPr sz="1900" b="1" dirty="0">
                <a:solidFill>
                  <a:srgbClr val="2B2B2B"/>
                </a:solidFill>
                <a:latin typeface="Arial"/>
                <a:cs typeface="Arial"/>
              </a:rPr>
              <a:t>expenses for three (3)</a:t>
            </a:r>
            <a:r>
              <a:rPr sz="1900" b="1" spc="-25" dirty="0">
                <a:solidFill>
                  <a:srgbClr val="2B2B2B"/>
                </a:solidFill>
                <a:latin typeface="Arial"/>
                <a:cs typeface="Arial"/>
              </a:rPr>
              <a:t> </a:t>
            </a:r>
            <a:r>
              <a:rPr sz="1900" b="1" spc="-5" dirty="0">
                <a:solidFill>
                  <a:srgbClr val="2B2B2B"/>
                </a:solidFill>
                <a:latin typeface="Arial"/>
                <a:cs typeface="Arial"/>
              </a:rPr>
              <a:t>months</a:t>
            </a:r>
            <a:endParaRPr sz="1900">
              <a:latin typeface="Arial"/>
              <a:cs typeface="Arial"/>
            </a:endParaRPr>
          </a:p>
          <a:p>
            <a:pPr>
              <a:lnSpc>
                <a:spcPct val="100000"/>
              </a:lnSpc>
              <a:spcBef>
                <a:spcPts val="30"/>
              </a:spcBef>
            </a:pPr>
            <a:endParaRPr sz="2850">
              <a:latin typeface="Arial"/>
              <a:cs typeface="Arial"/>
            </a:endParaRPr>
          </a:p>
          <a:p>
            <a:pPr marL="635" algn="ctr">
              <a:lnSpc>
                <a:spcPct val="100000"/>
              </a:lnSpc>
              <a:spcBef>
                <a:spcPts val="5"/>
              </a:spcBef>
            </a:pPr>
            <a:r>
              <a:rPr sz="1900" b="1" dirty="0">
                <a:solidFill>
                  <a:srgbClr val="2B2B2B"/>
                </a:solidFill>
                <a:latin typeface="Arial"/>
                <a:cs typeface="Arial"/>
              </a:rPr>
              <a:t>expense for less than three</a:t>
            </a:r>
            <a:r>
              <a:rPr sz="1900" b="1" spc="-40" dirty="0">
                <a:solidFill>
                  <a:srgbClr val="2B2B2B"/>
                </a:solidFill>
                <a:latin typeface="Arial"/>
                <a:cs typeface="Arial"/>
              </a:rPr>
              <a:t> </a:t>
            </a:r>
            <a:r>
              <a:rPr sz="1900" b="1" spc="-5" dirty="0">
                <a:solidFill>
                  <a:srgbClr val="2B2B2B"/>
                </a:solidFill>
                <a:latin typeface="Arial"/>
                <a:cs typeface="Arial"/>
              </a:rPr>
              <a:t>months</a:t>
            </a:r>
            <a:endParaRPr sz="1900">
              <a:latin typeface="Arial"/>
              <a:cs typeface="Arial"/>
            </a:endParaRPr>
          </a:p>
          <a:p>
            <a:pPr>
              <a:lnSpc>
                <a:spcPct val="100000"/>
              </a:lnSpc>
            </a:pPr>
            <a:endParaRPr sz="2100">
              <a:latin typeface="Arial"/>
              <a:cs typeface="Arial"/>
            </a:endParaRPr>
          </a:p>
          <a:p>
            <a:pPr>
              <a:lnSpc>
                <a:spcPct val="100000"/>
              </a:lnSpc>
              <a:spcBef>
                <a:spcPts val="35"/>
              </a:spcBef>
            </a:pPr>
            <a:endParaRPr sz="2750">
              <a:latin typeface="Arial"/>
              <a:cs typeface="Arial"/>
            </a:endParaRPr>
          </a:p>
          <a:p>
            <a:pPr algn="ctr">
              <a:lnSpc>
                <a:spcPct val="100000"/>
              </a:lnSpc>
            </a:pPr>
            <a:r>
              <a:rPr sz="1900" b="1" dirty="0">
                <a:solidFill>
                  <a:srgbClr val="191919"/>
                </a:solidFill>
                <a:latin typeface="Arial"/>
                <a:cs typeface="Arial"/>
              </a:rPr>
              <a:t>of sickness, </a:t>
            </a:r>
            <a:r>
              <a:rPr sz="1900" b="1" spc="-5" dirty="0">
                <a:solidFill>
                  <a:srgbClr val="191919"/>
                </a:solidFill>
                <a:latin typeface="Arial"/>
                <a:cs typeface="Arial"/>
              </a:rPr>
              <a:t>job </a:t>
            </a:r>
            <a:r>
              <a:rPr sz="1900" b="1" dirty="0">
                <a:solidFill>
                  <a:srgbClr val="191919"/>
                </a:solidFill>
                <a:latin typeface="Arial"/>
                <a:cs typeface="Arial"/>
              </a:rPr>
              <a:t>loss, economic</a:t>
            </a:r>
            <a:r>
              <a:rPr sz="1900" b="1" spc="-45" dirty="0">
                <a:solidFill>
                  <a:srgbClr val="191919"/>
                </a:solidFill>
                <a:latin typeface="Arial"/>
                <a:cs typeface="Arial"/>
              </a:rPr>
              <a:t> </a:t>
            </a:r>
            <a:r>
              <a:rPr sz="1900" b="1" spc="-5" dirty="0">
                <a:solidFill>
                  <a:srgbClr val="191919"/>
                </a:solidFill>
                <a:latin typeface="Arial"/>
                <a:cs typeface="Arial"/>
              </a:rPr>
              <a:t>downturn</a:t>
            </a:r>
            <a:endParaRPr sz="19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0921" y="1712963"/>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1060921" y="1712963"/>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1060921" y="1712963"/>
            <a:ext cx="0" cy="12700"/>
          </a:xfrm>
          <a:custGeom>
            <a:avLst/>
            <a:gdLst/>
            <a:ahLst/>
            <a:cxnLst/>
            <a:rect l="l" t="t" r="r" b="b"/>
            <a:pathLst>
              <a:path h="12700">
                <a:moveTo>
                  <a:pt x="0" y="0"/>
                </a:moveTo>
                <a:lnTo>
                  <a:pt x="0" y="12693"/>
                </a:lnTo>
                <a:lnTo>
                  <a:pt x="0" y="0"/>
                </a:lnTo>
                <a:close/>
              </a:path>
            </a:pathLst>
          </a:custGeom>
          <a:solidFill>
            <a:srgbClr val="000000"/>
          </a:solidFill>
        </p:spPr>
        <p:txBody>
          <a:bodyPr wrap="square" lIns="0" tIns="0" rIns="0" bIns="0" rtlCol="0"/>
          <a:lstStyle/>
          <a:p>
            <a:endParaRPr/>
          </a:p>
        </p:txBody>
      </p:sp>
      <p:sp>
        <p:nvSpPr>
          <p:cNvPr id="5" name="object 5"/>
          <p:cNvSpPr/>
          <p:nvPr/>
        </p:nvSpPr>
        <p:spPr>
          <a:xfrm>
            <a:off x="1021823" y="1712963"/>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6" name="object 6"/>
          <p:cNvSpPr/>
          <p:nvPr/>
        </p:nvSpPr>
        <p:spPr>
          <a:xfrm>
            <a:off x="1021823" y="1712963"/>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7" name="object 7"/>
          <p:cNvSpPr/>
          <p:nvPr/>
        </p:nvSpPr>
        <p:spPr>
          <a:xfrm>
            <a:off x="1021823" y="1712963"/>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1021823" y="1712963"/>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1028169" y="1719309"/>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0" name="object 10"/>
          <p:cNvSpPr/>
          <p:nvPr/>
        </p:nvSpPr>
        <p:spPr>
          <a:xfrm>
            <a:off x="1060921" y="1680211"/>
            <a:ext cx="0" cy="39370"/>
          </a:xfrm>
          <a:custGeom>
            <a:avLst/>
            <a:gdLst/>
            <a:ahLst/>
            <a:cxnLst/>
            <a:rect l="l" t="t" r="r" b="b"/>
            <a:pathLst>
              <a:path h="39369">
                <a:moveTo>
                  <a:pt x="0" y="0"/>
                </a:moveTo>
                <a:lnTo>
                  <a:pt x="0" y="39098"/>
                </a:lnTo>
              </a:path>
            </a:pathLst>
          </a:custGeom>
          <a:ln w="12693">
            <a:solidFill>
              <a:srgbClr val="000000"/>
            </a:solidFill>
          </a:ln>
        </p:spPr>
        <p:txBody>
          <a:bodyPr wrap="square" lIns="0" tIns="0" rIns="0" bIns="0" rtlCol="0"/>
          <a:lstStyle/>
          <a:p>
            <a:endParaRPr/>
          </a:p>
        </p:txBody>
      </p:sp>
      <p:sp>
        <p:nvSpPr>
          <p:cNvPr id="11" name="object 11"/>
          <p:cNvSpPr/>
          <p:nvPr/>
        </p:nvSpPr>
        <p:spPr>
          <a:xfrm>
            <a:off x="1060921" y="168655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2" name="object 12"/>
          <p:cNvSpPr/>
          <p:nvPr/>
        </p:nvSpPr>
        <p:spPr>
          <a:xfrm>
            <a:off x="1021823" y="1712963"/>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9615982" y="5133708"/>
            <a:ext cx="1560195" cy="666750"/>
          </a:xfrm>
          <a:custGeom>
            <a:avLst/>
            <a:gdLst/>
            <a:ahLst/>
            <a:cxnLst/>
            <a:rect l="l" t="t" r="r" b="b"/>
            <a:pathLst>
              <a:path w="1560195" h="666750">
                <a:moveTo>
                  <a:pt x="0" y="666610"/>
                </a:moveTo>
                <a:lnTo>
                  <a:pt x="1560017" y="666610"/>
                </a:lnTo>
                <a:lnTo>
                  <a:pt x="1560017" y="0"/>
                </a:lnTo>
                <a:lnTo>
                  <a:pt x="0" y="0"/>
                </a:lnTo>
                <a:lnTo>
                  <a:pt x="0" y="666610"/>
                </a:lnTo>
                <a:close/>
              </a:path>
            </a:pathLst>
          </a:custGeom>
          <a:solidFill>
            <a:srgbClr val="F76366"/>
          </a:solidFill>
        </p:spPr>
        <p:txBody>
          <a:bodyPr wrap="square" lIns="0" tIns="0" rIns="0" bIns="0" rtlCol="0"/>
          <a:lstStyle/>
          <a:p>
            <a:endParaRPr/>
          </a:p>
        </p:txBody>
      </p:sp>
      <p:sp>
        <p:nvSpPr>
          <p:cNvPr id="14" name="object 14"/>
          <p:cNvSpPr/>
          <p:nvPr/>
        </p:nvSpPr>
        <p:spPr>
          <a:xfrm>
            <a:off x="8168640" y="5133708"/>
            <a:ext cx="1447800" cy="666750"/>
          </a:xfrm>
          <a:custGeom>
            <a:avLst/>
            <a:gdLst/>
            <a:ahLst/>
            <a:cxnLst/>
            <a:rect l="l" t="t" r="r" b="b"/>
            <a:pathLst>
              <a:path w="1447800" h="666750">
                <a:moveTo>
                  <a:pt x="0" y="666610"/>
                </a:moveTo>
                <a:lnTo>
                  <a:pt x="1447342" y="666610"/>
                </a:lnTo>
                <a:lnTo>
                  <a:pt x="1447342" y="0"/>
                </a:lnTo>
                <a:lnTo>
                  <a:pt x="0" y="0"/>
                </a:lnTo>
                <a:lnTo>
                  <a:pt x="0" y="666610"/>
                </a:lnTo>
                <a:close/>
              </a:path>
            </a:pathLst>
          </a:custGeom>
          <a:solidFill>
            <a:srgbClr val="F76366"/>
          </a:solidFill>
        </p:spPr>
        <p:txBody>
          <a:bodyPr wrap="square" lIns="0" tIns="0" rIns="0" bIns="0" rtlCol="0"/>
          <a:lstStyle/>
          <a:p>
            <a:endParaRPr/>
          </a:p>
        </p:txBody>
      </p:sp>
      <p:sp>
        <p:nvSpPr>
          <p:cNvPr id="15" name="object 15"/>
          <p:cNvSpPr/>
          <p:nvPr/>
        </p:nvSpPr>
        <p:spPr>
          <a:xfrm>
            <a:off x="6695440" y="5133708"/>
            <a:ext cx="1473200" cy="666750"/>
          </a:xfrm>
          <a:custGeom>
            <a:avLst/>
            <a:gdLst/>
            <a:ahLst/>
            <a:cxnLst/>
            <a:rect l="l" t="t" r="r" b="b"/>
            <a:pathLst>
              <a:path w="1473200" h="666750">
                <a:moveTo>
                  <a:pt x="0" y="666610"/>
                </a:moveTo>
                <a:lnTo>
                  <a:pt x="1473200" y="666610"/>
                </a:lnTo>
                <a:lnTo>
                  <a:pt x="1473200" y="0"/>
                </a:lnTo>
                <a:lnTo>
                  <a:pt x="0" y="0"/>
                </a:lnTo>
                <a:lnTo>
                  <a:pt x="0" y="666610"/>
                </a:lnTo>
                <a:close/>
              </a:path>
            </a:pathLst>
          </a:custGeom>
          <a:solidFill>
            <a:srgbClr val="F76366"/>
          </a:solidFill>
        </p:spPr>
        <p:txBody>
          <a:bodyPr wrap="square" lIns="0" tIns="0" rIns="0" bIns="0" rtlCol="0"/>
          <a:lstStyle/>
          <a:p>
            <a:endParaRPr/>
          </a:p>
        </p:txBody>
      </p:sp>
      <p:sp>
        <p:nvSpPr>
          <p:cNvPr id="16" name="object 16"/>
          <p:cNvSpPr/>
          <p:nvPr/>
        </p:nvSpPr>
        <p:spPr>
          <a:xfrm>
            <a:off x="1028166" y="5133708"/>
            <a:ext cx="5667375" cy="666750"/>
          </a:xfrm>
          <a:custGeom>
            <a:avLst/>
            <a:gdLst/>
            <a:ahLst/>
            <a:cxnLst/>
            <a:rect l="l" t="t" r="r" b="b"/>
            <a:pathLst>
              <a:path w="5667375" h="666750">
                <a:moveTo>
                  <a:pt x="0" y="666610"/>
                </a:moveTo>
                <a:lnTo>
                  <a:pt x="5667273" y="666610"/>
                </a:lnTo>
                <a:lnTo>
                  <a:pt x="5667273" y="0"/>
                </a:lnTo>
                <a:lnTo>
                  <a:pt x="0" y="0"/>
                </a:lnTo>
                <a:lnTo>
                  <a:pt x="0" y="666610"/>
                </a:lnTo>
                <a:close/>
              </a:path>
            </a:pathLst>
          </a:custGeom>
          <a:solidFill>
            <a:srgbClr val="F76366"/>
          </a:solidFill>
        </p:spPr>
        <p:txBody>
          <a:bodyPr wrap="square" lIns="0" tIns="0" rIns="0" bIns="0" rtlCol="0"/>
          <a:lstStyle/>
          <a:p>
            <a:endParaRPr/>
          </a:p>
        </p:txBody>
      </p:sp>
      <p:sp>
        <p:nvSpPr>
          <p:cNvPr id="17" name="object 17"/>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9" name="object 19"/>
          <p:cNvSpPr/>
          <p:nvPr/>
        </p:nvSpPr>
        <p:spPr>
          <a:xfrm>
            <a:off x="0" y="298899"/>
            <a:ext cx="369570" cy="739140"/>
          </a:xfrm>
          <a:custGeom>
            <a:avLst/>
            <a:gdLst/>
            <a:ahLst/>
            <a:cxnLst/>
            <a:rect l="l" t="t" r="r" b="b"/>
            <a:pathLst>
              <a:path w="369570" h="739140">
                <a:moveTo>
                  <a:pt x="0" y="0"/>
                </a:moveTo>
                <a:lnTo>
                  <a:pt x="0" y="738593"/>
                </a:lnTo>
                <a:lnTo>
                  <a:pt x="46324" y="735716"/>
                </a:lnTo>
                <a:lnTo>
                  <a:pt x="90931" y="727315"/>
                </a:lnTo>
                <a:lnTo>
                  <a:pt x="133475" y="713735"/>
                </a:lnTo>
                <a:lnTo>
                  <a:pt x="173609" y="695324"/>
                </a:lnTo>
                <a:lnTo>
                  <a:pt x="210987" y="672428"/>
                </a:lnTo>
                <a:lnTo>
                  <a:pt x="245263" y="645391"/>
                </a:lnTo>
                <a:lnTo>
                  <a:pt x="276092" y="614562"/>
                </a:lnTo>
                <a:lnTo>
                  <a:pt x="303128" y="580285"/>
                </a:lnTo>
                <a:lnTo>
                  <a:pt x="326024" y="542906"/>
                </a:lnTo>
                <a:lnTo>
                  <a:pt x="344434" y="502773"/>
                </a:lnTo>
                <a:lnTo>
                  <a:pt x="358012" y="460230"/>
                </a:lnTo>
                <a:lnTo>
                  <a:pt x="366413" y="415625"/>
                </a:lnTo>
                <a:lnTo>
                  <a:pt x="369290" y="369303"/>
                </a:lnTo>
                <a:lnTo>
                  <a:pt x="366413" y="322978"/>
                </a:lnTo>
                <a:lnTo>
                  <a:pt x="358012" y="278370"/>
                </a:lnTo>
                <a:lnTo>
                  <a:pt x="344434" y="235826"/>
                </a:lnTo>
                <a:lnTo>
                  <a:pt x="326024" y="195691"/>
                </a:lnTo>
                <a:lnTo>
                  <a:pt x="303128" y="158311"/>
                </a:lnTo>
                <a:lnTo>
                  <a:pt x="276092" y="124033"/>
                </a:lnTo>
                <a:lnTo>
                  <a:pt x="245263" y="93203"/>
                </a:lnTo>
                <a:lnTo>
                  <a:pt x="210987" y="66166"/>
                </a:lnTo>
                <a:lnTo>
                  <a:pt x="173609" y="43269"/>
                </a:lnTo>
                <a:lnTo>
                  <a:pt x="133475" y="24858"/>
                </a:lnTo>
                <a:lnTo>
                  <a:pt x="90931" y="11278"/>
                </a:lnTo>
                <a:lnTo>
                  <a:pt x="46324" y="2877"/>
                </a:lnTo>
                <a:lnTo>
                  <a:pt x="0" y="0"/>
                </a:lnTo>
                <a:close/>
              </a:path>
            </a:pathLst>
          </a:custGeom>
          <a:solidFill>
            <a:srgbClr val="F16366"/>
          </a:solidFill>
        </p:spPr>
        <p:txBody>
          <a:bodyPr wrap="square" lIns="0" tIns="0" rIns="0" bIns="0" rtlCol="0"/>
          <a:lstStyle/>
          <a:p>
            <a:endParaRPr/>
          </a:p>
        </p:txBody>
      </p:sp>
      <p:sp>
        <p:nvSpPr>
          <p:cNvPr id="20" name="object 20"/>
          <p:cNvSpPr txBox="1">
            <a:spLocks noGrp="1"/>
          </p:cNvSpPr>
          <p:nvPr>
            <p:ph type="title"/>
          </p:nvPr>
        </p:nvSpPr>
        <p:spPr>
          <a:xfrm>
            <a:off x="690353" y="434742"/>
            <a:ext cx="10152375" cy="1132205"/>
          </a:xfrm>
          <a:prstGeom prst="rect">
            <a:avLst/>
          </a:prstGeom>
        </p:spPr>
        <p:txBody>
          <a:bodyPr vert="horz" wrap="square" lIns="0" tIns="53975" rIns="0" bIns="0" rtlCol="0">
            <a:spAutoFit/>
          </a:bodyPr>
          <a:lstStyle/>
          <a:p>
            <a:pPr marL="12700" marR="5080">
              <a:lnSpc>
                <a:spcPct val="89600"/>
              </a:lnSpc>
              <a:spcBef>
                <a:spcPts val="425"/>
              </a:spcBef>
            </a:pPr>
            <a:r>
              <a:rPr sz="2600" spc="-270" dirty="0">
                <a:solidFill>
                  <a:srgbClr val="253271"/>
                </a:solidFill>
                <a:latin typeface="HelveticaNeueLT Std Cn" panose="020B0706030502030204" pitchFamily="34" charset="0"/>
              </a:rPr>
              <a:t>A</a:t>
            </a:r>
            <a:r>
              <a:rPr sz="2600" spc="-95" dirty="0">
                <a:solidFill>
                  <a:srgbClr val="253271"/>
                </a:solidFill>
                <a:latin typeface="HelveticaNeueLT Std Cn" panose="020B0706030502030204" pitchFamily="34" charset="0"/>
              </a:rPr>
              <a:t> </a:t>
            </a:r>
            <a:r>
              <a:rPr lang="en-US" sz="2600" spc="-95"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plurality</a:t>
            </a:r>
            <a:r>
              <a:rPr sz="2600" spc="-85" dirty="0">
                <a:solidFill>
                  <a:srgbClr val="253271"/>
                </a:solidFill>
                <a:latin typeface="HelveticaNeueLT Std Cn" panose="020B0706030502030204" pitchFamily="34" charset="0"/>
              </a:rPr>
              <a:t> </a:t>
            </a:r>
            <a:r>
              <a:rPr sz="2600" spc="-25" dirty="0">
                <a:solidFill>
                  <a:srgbClr val="253271"/>
                </a:solidFill>
                <a:latin typeface="HelveticaNeueLT Std Cn" panose="020B0706030502030204" pitchFamily="34" charset="0"/>
              </a:rPr>
              <a:t>of</a:t>
            </a:r>
            <a:r>
              <a:rPr sz="2600" spc="-90"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low-income</a:t>
            </a:r>
            <a:r>
              <a:rPr sz="2600" spc="-95" dirty="0">
                <a:solidFill>
                  <a:srgbClr val="253271"/>
                </a:solidFill>
                <a:latin typeface="HelveticaNeueLT Std Cn" panose="020B0706030502030204" pitchFamily="34" charset="0"/>
              </a:rPr>
              <a:t> </a:t>
            </a:r>
            <a:r>
              <a:rPr sz="2600" dirty="0">
                <a:solidFill>
                  <a:srgbClr val="253271"/>
                </a:solidFill>
                <a:latin typeface="HelveticaNeueLT Std Cn" panose="020B0706030502030204" pitchFamily="34" charset="0"/>
              </a:rPr>
              <a:t>women</a:t>
            </a:r>
            <a:r>
              <a:rPr sz="2600" spc="-85" dirty="0">
                <a:solidFill>
                  <a:srgbClr val="253271"/>
                </a:solidFill>
                <a:latin typeface="HelveticaNeueLT Std Cn" panose="020B0706030502030204" pitchFamily="34" charset="0"/>
              </a:rPr>
              <a:t> </a:t>
            </a:r>
            <a:r>
              <a:rPr sz="2600" spc="25" dirty="0">
                <a:solidFill>
                  <a:srgbClr val="253271"/>
                </a:solidFill>
                <a:latin typeface="HelveticaNeueLT Std Cn" panose="020B0706030502030204" pitchFamily="34" charset="0"/>
              </a:rPr>
              <a:t>ages</a:t>
            </a:r>
            <a:r>
              <a:rPr sz="2600" spc="-80" dirty="0">
                <a:solidFill>
                  <a:srgbClr val="253271"/>
                </a:solidFill>
                <a:latin typeface="HelveticaNeueLT Std Cn" panose="020B0706030502030204" pitchFamily="34" charset="0"/>
              </a:rPr>
              <a:t> </a:t>
            </a:r>
            <a:r>
              <a:rPr sz="2600" spc="15" dirty="0">
                <a:solidFill>
                  <a:srgbClr val="253271"/>
                </a:solidFill>
                <a:latin typeface="HelveticaNeueLT Std Cn" panose="020B0706030502030204" pitchFamily="34" charset="0"/>
              </a:rPr>
              <a:t>25+</a:t>
            </a:r>
            <a:r>
              <a:rPr sz="2600" spc="-85" dirty="0">
                <a:solidFill>
                  <a:srgbClr val="253271"/>
                </a:solidFill>
                <a:latin typeface="HelveticaNeueLT Std Cn" panose="020B0706030502030204" pitchFamily="34" charset="0"/>
              </a:rPr>
              <a:t> </a:t>
            </a:r>
            <a:r>
              <a:rPr sz="2600" spc="-30" dirty="0">
                <a:solidFill>
                  <a:srgbClr val="253271"/>
                </a:solidFill>
                <a:latin typeface="HelveticaNeueLT Std Cn" panose="020B0706030502030204" pitchFamily="34" charset="0"/>
              </a:rPr>
              <a:t>by</a:t>
            </a:r>
            <a:r>
              <a:rPr sz="2600" spc="-90" dirty="0">
                <a:solidFill>
                  <a:srgbClr val="253271"/>
                </a:solidFill>
                <a:latin typeface="HelveticaNeueLT Std Cn" panose="020B0706030502030204" pitchFamily="34" charset="0"/>
              </a:rPr>
              <a:t> </a:t>
            </a:r>
            <a:r>
              <a:rPr sz="2600" spc="20" dirty="0">
                <a:solidFill>
                  <a:srgbClr val="253271"/>
                </a:solidFill>
                <a:latin typeface="HelveticaNeueLT Std Cn" panose="020B0706030502030204" pitchFamily="34" charset="0"/>
              </a:rPr>
              <a:t>ethnicity</a:t>
            </a:r>
            <a:r>
              <a:rPr sz="2600" spc="-85" dirty="0">
                <a:solidFill>
                  <a:srgbClr val="253271"/>
                </a:solidFill>
                <a:latin typeface="HelveticaNeueLT Std Cn" panose="020B0706030502030204" pitchFamily="34" charset="0"/>
              </a:rPr>
              <a:t> </a:t>
            </a:r>
            <a:r>
              <a:rPr sz="2600" dirty="0">
                <a:solidFill>
                  <a:srgbClr val="253271"/>
                </a:solidFill>
                <a:latin typeface="HelveticaNeueLT Std Cn" panose="020B0706030502030204" pitchFamily="34" charset="0"/>
              </a:rPr>
              <a:t>believe </a:t>
            </a:r>
            <a:r>
              <a:rPr sz="2600" spc="50" dirty="0">
                <a:solidFill>
                  <a:srgbClr val="253271"/>
                </a:solidFill>
                <a:latin typeface="HelveticaNeueLT Std Cn" panose="020B0706030502030204" pitchFamily="34" charset="0"/>
              </a:rPr>
              <a:t>their</a:t>
            </a:r>
            <a:r>
              <a:rPr sz="2600" spc="-85" dirty="0">
                <a:solidFill>
                  <a:srgbClr val="253271"/>
                </a:solidFill>
                <a:latin typeface="HelveticaNeueLT Std Cn" panose="020B0706030502030204" pitchFamily="34" charset="0"/>
              </a:rPr>
              <a:t> </a:t>
            </a:r>
            <a:r>
              <a:rPr sz="2600" spc="65" dirty="0">
                <a:solidFill>
                  <a:srgbClr val="253271"/>
                </a:solidFill>
                <a:latin typeface="HelveticaNeueLT Std Cn" panose="020B0706030502030204" pitchFamily="34" charset="0"/>
              </a:rPr>
              <a:t>retirement</a:t>
            </a:r>
            <a:r>
              <a:rPr sz="2600" spc="-95" dirty="0">
                <a:solidFill>
                  <a:srgbClr val="253271"/>
                </a:solidFill>
                <a:latin typeface="HelveticaNeueLT Std Cn" panose="020B0706030502030204" pitchFamily="34" charset="0"/>
              </a:rPr>
              <a:t> </a:t>
            </a:r>
            <a:r>
              <a:rPr sz="2600" spc="45" dirty="0">
                <a:solidFill>
                  <a:srgbClr val="253271"/>
                </a:solidFill>
                <a:latin typeface="HelveticaNeueLT Std Cn" panose="020B0706030502030204" pitchFamily="34" charset="0"/>
              </a:rPr>
              <a:t>income</a:t>
            </a:r>
            <a:r>
              <a:rPr sz="2600" spc="-90" dirty="0">
                <a:solidFill>
                  <a:srgbClr val="253271"/>
                </a:solidFill>
                <a:latin typeface="HelveticaNeueLT Std Cn" panose="020B0706030502030204" pitchFamily="34" charset="0"/>
              </a:rPr>
              <a:t> </a:t>
            </a:r>
            <a:r>
              <a:rPr sz="2600" spc="110" dirty="0">
                <a:solidFill>
                  <a:srgbClr val="253271"/>
                </a:solidFill>
                <a:latin typeface="HelveticaNeueLT Std Cn" panose="020B0706030502030204" pitchFamily="34" charset="0"/>
              </a:rPr>
              <a:t>or</a:t>
            </a:r>
            <a:r>
              <a:rPr sz="2600" spc="-85" dirty="0">
                <a:solidFill>
                  <a:srgbClr val="253271"/>
                </a:solidFill>
                <a:latin typeface="HelveticaNeueLT Std Cn" panose="020B0706030502030204" pitchFamily="34" charset="0"/>
              </a:rPr>
              <a:t> </a:t>
            </a:r>
            <a:r>
              <a:rPr sz="2600" spc="-5" dirty="0">
                <a:solidFill>
                  <a:srgbClr val="253271"/>
                </a:solidFill>
                <a:latin typeface="HelveticaNeueLT Std Cn" panose="020B0706030502030204" pitchFamily="34" charset="0"/>
              </a:rPr>
              <a:t>savings</a:t>
            </a:r>
            <a:r>
              <a:rPr sz="2600" spc="-80" dirty="0">
                <a:solidFill>
                  <a:srgbClr val="253271"/>
                </a:solidFill>
                <a:latin typeface="HelveticaNeueLT Std Cn" panose="020B0706030502030204" pitchFamily="34" charset="0"/>
              </a:rPr>
              <a:t> </a:t>
            </a:r>
            <a:r>
              <a:rPr sz="2600" spc="-60" dirty="0">
                <a:solidFill>
                  <a:srgbClr val="253271"/>
                </a:solidFill>
                <a:latin typeface="HelveticaNeueLT Std Cn" panose="020B0706030502030204" pitchFamily="34" charset="0"/>
              </a:rPr>
              <a:t>will</a:t>
            </a:r>
            <a:r>
              <a:rPr sz="2600" spc="-90" dirty="0">
                <a:solidFill>
                  <a:srgbClr val="253271"/>
                </a:solidFill>
                <a:latin typeface="HelveticaNeueLT Std Cn" panose="020B0706030502030204" pitchFamily="34" charset="0"/>
              </a:rPr>
              <a:t> </a:t>
            </a:r>
            <a:r>
              <a:rPr sz="2600" spc="30" dirty="0">
                <a:solidFill>
                  <a:srgbClr val="253271"/>
                </a:solidFill>
                <a:latin typeface="HelveticaNeueLT Std Cn" panose="020B0706030502030204" pitchFamily="34" charset="0"/>
              </a:rPr>
              <a:t>not</a:t>
            </a:r>
            <a:r>
              <a:rPr sz="2600" spc="-95" dirty="0">
                <a:solidFill>
                  <a:srgbClr val="253271"/>
                </a:solidFill>
                <a:latin typeface="HelveticaNeueLT Std Cn" panose="020B0706030502030204" pitchFamily="34" charset="0"/>
              </a:rPr>
              <a:t> </a:t>
            </a:r>
            <a:r>
              <a:rPr sz="2600" spc="25" dirty="0">
                <a:solidFill>
                  <a:srgbClr val="253271"/>
                </a:solidFill>
                <a:latin typeface="HelveticaNeueLT Std Cn" panose="020B0706030502030204" pitchFamily="34" charset="0"/>
              </a:rPr>
              <a:t>be</a:t>
            </a:r>
            <a:r>
              <a:rPr sz="2600" spc="-90" dirty="0">
                <a:solidFill>
                  <a:srgbClr val="253271"/>
                </a:solidFill>
                <a:latin typeface="HelveticaNeueLT Std Cn" panose="020B0706030502030204" pitchFamily="34" charset="0"/>
              </a:rPr>
              <a:t> </a:t>
            </a:r>
            <a:r>
              <a:rPr sz="2600" spc="5" dirty="0">
                <a:solidFill>
                  <a:srgbClr val="253271"/>
                </a:solidFill>
                <a:latin typeface="HelveticaNeueLT Std Cn" panose="020B0706030502030204" pitchFamily="34" charset="0"/>
              </a:rPr>
              <a:t>enough</a:t>
            </a:r>
            <a:r>
              <a:rPr sz="2600" spc="-90" dirty="0">
                <a:solidFill>
                  <a:srgbClr val="253271"/>
                </a:solidFill>
                <a:latin typeface="HelveticaNeueLT Std Cn" panose="020B0706030502030204" pitchFamily="34" charset="0"/>
              </a:rPr>
              <a:t> </a:t>
            </a:r>
            <a:r>
              <a:rPr sz="2600" spc="35" dirty="0">
                <a:solidFill>
                  <a:srgbClr val="253271"/>
                </a:solidFill>
                <a:latin typeface="HelveticaNeueLT Std Cn" panose="020B0706030502030204" pitchFamily="34" charset="0"/>
              </a:rPr>
              <a:t>to</a:t>
            </a:r>
            <a:r>
              <a:rPr sz="2600" spc="-75" dirty="0">
                <a:solidFill>
                  <a:srgbClr val="253271"/>
                </a:solidFill>
                <a:latin typeface="HelveticaNeueLT Std Cn" panose="020B0706030502030204" pitchFamily="34" charset="0"/>
              </a:rPr>
              <a:t> </a:t>
            </a:r>
            <a:r>
              <a:rPr sz="2600" dirty="0">
                <a:solidFill>
                  <a:srgbClr val="253271"/>
                </a:solidFill>
                <a:latin typeface="HelveticaNeueLT Std Cn" panose="020B0706030502030204" pitchFamily="34" charset="0"/>
              </a:rPr>
              <a:t>even pay </a:t>
            </a:r>
            <a:r>
              <a:rPr sz="2600" spc="50" dirty="0">
                <a:solidFill>
                  <a:srgbClr val="253271"/>
                </a:solidFill>
                <a:latin typeface="HelveticaNeueLT Std Cn" panose="020B0706030502030204" pitchFamily="34" charset="0"/>
              </a:rPr>
              <a:t>their </a:t>
            </a:r>
            <a:r>
              <a:rPr sz="2600" spc="5" dirty="0">
                <a:solidFill>
                  <a:srgbClr val="253271"/>
                </a:solidFill>
                <a:latin typeface="HelveticaNeueLT Std Cn" panose="020B0706030502030204" pitchFamily="34" charset="0"/>
              </a:rPr>
              <a:t>monthly </a:t>
            </a:r>
            <a:r>
              <a:rPr sz="2600" spc="-20" dirty="0">
                <a:solidFill>
                  <a:srgbClr val="253271"/>
                </a:solidFill>
                <a:latin typeface="HelveticaNeueLT Std Cn" panose="020B0706030502030204" pitchFamily="34" charset="0"/>
              </a:rPr>
              <a:t>bills </a:t>
            </a:r>
            <a:r>
              <a:rPr sz="2600" spc="10" dirty="0">
                <a:solidFill>
                  <a:srgbClr val="253271"/>
                </a:solidFill>
                <a:latin typeface="HelveticaNeueLT Std Cn" panose="020B0706030502030204" pitchFamily="34" charset="0"/>
              </a:rPr>
              <a:t>and</a:t>
            </a:r>
            <a:r>
              <a:rPr lang="en-US" sz="2600" spc="10" dirty="0">
                <a:solidFill>
                  <a:srgbClr val="253271"/>
                </a:solidFill>
                <a:latin typeface="HelveticaNeueLT Std Cn" panose="020B0706030502030204" pitchFamily="34" charset="0"/>
              </a:rPr>
              <a:t> </a:t>
            </a:r>
            <a:r>
              <a:rPr sz="2600" spc="-475" dirty="0">
                <a:solidFill>
                  <a:srgbClr val="253271"/>
                </a:solidFill>
                <a:latin typeface="HelveticaNeueLT Std Cn" panose="020B0706030502030204" pitchFamily="34" charset="0"/>
              </a:rPr>
              <a:t> </a:t>
            </a:r>
            <a:r>
              <a:rPr sz="2600" spc="5" dirty="0">
                <a:solidFill>
                  <a:srgbClr val="253271"/>
                </a:solidFill>
                <a:latin typeface="HelveticaNeueLT Std Cn" panose="020B0706030502030204" pitchFamily="34" charset="0"/>
              </a:rPr>
              <a:t>obligations</a:t>
            </a:r>
            <a:r>
              <a:rPr lang="en-US" sz="2600" spc="5" dirty="0">
                <a:solidFill>
                  <a:srgbClr val="253271"/>
                </a:solidFill>
                <a:latin typeface="HelveticaNeueLT Std Cn" panose="020B0706030502030204" pitchFamily="34" charset="0"/>
              </a:rPr>
              <a:t>.</a:t>
            </a:r>
            <a:endParaRPr sz="2600" dirty="0">
              <a:solidFill>
                <a:srgbClr val="253271"/>
              </a:solidFill>
              <a:latin typeface="HelveticaNeueLT Std Cn" panose="020B0706030502030204" pitchFamily="34" charset="0"/>
            </a:endParaRPr>
          </a:p>
        </p:txBody>
      </p:sp>
      <p:sp>
        <p:nvSpPr>
          <p:cNvPr id="21" name="object 21"/>
          <p:cNvSpPr/>
          <p:nvPr/>
        </p:nvSpPr>
        <p:spPr>
          <a:xfrm>
            <a:off x="11381351" y="186978"/>
            <a:ext cx="214656" cy="247764"/>
          </a:xfrm>
          <a:prstGeom prst="rect">
            <a:avLst/>
          </a:prstGeom>
          <a:blipFill>
            <a:blip r:embed="rId2" cstate="print"/>
            <a:stretch>
              <a:fillRect/>
            </a:stretch>
          </a:blipFill>
        </p:spPr>
        <p:txBody>
          <a:bodyPr wrap="square" lIns="0" tIns="0" rIns="0" bIns="0" rtlCol="0"/>
          <a:lstStyle/>
          <a:p>
            <a:endParaRPr/>
          </a:p>
        </p:txBody>
      </p:sp>
      <p:graphicFrame>
        <p:nvGraphicFramePr>
          <p:cNvPr id="22" name="object 22"/>
          <p:cNvGraphicFramePr>
            <a:graphicFrameLocks noGrp="1"/>
          </p:cNvGraphicFramePr>
          <p:nvPr/>
        </p:nvGraphicFramePr>
        <p:xfrm>
          <a:off x="1021823" y="1686560"/>
          <a:ext cx="10152378" cy="4784269"/>
        </p:xfrm>
        <a:graphic>
          <a:graphicData uri="http://schemas.openxmlformats.org/drawingml/2006/table">
            <a:tbl>
              <a:tblPr firstRow="1" bandRow="1">
                <a:tableStyleId>{2D5ABB26-0587-4C30-8999-92F81FD0307C}</a:tableStyleId>
              </a:tblPr>
              <a:tblGrid>
                <a:gridCol w="5670550">
                  <a:extLst>
                    <a:ext uri="{9D8B030D-6E8A-4147-A177-3AD203B41FA5}">
                      <a16:colId xmlns:a16="http://schemas.microsoft.com/office/drawing/2014/main" val="20000"/>
                    </a:ext>
                  </a:extLst>
                </a:gridCol>
                <a:gridCol w="1469390">
                  <a:extLst>
                    <a:ext uri="{9D8B030D-6E8A-4147-A177-3AD203B41FA5}">
                      <a16:colId xmlns:a16="http://schemas.microsoft.com/office/drawing/2014/main" val="20001"/>
                    </a:ext>
                  </a:extLst>
                </a:gridCol>
                <a:gridCol w="1440179">
                  <a:extLst>
                    <a:ext uri="{9D8B030D-6E8A-4147-A177-3AD203B41FA5}">
                      <a16:colId xmlns:a16="http://schemas.microsoft.com/office/drawing/2014/main" val="20002"/>
                    </a:ext>
                  </a:extLst>
                </a:gridCol>
                <a:gridCol w="1572259">
                  <a:extLst>
                    <a:ext uri="{9D8B030D-6E8A-4147-A177-3AD203B41FA5}">
                      <a16:colId xmlns:a16="http://schemas.microsoft.com/office/drawing/2014/main" val="20003"/>
                    </a:ext>
                  </a:extLst>
                </a:gridCol>
              </a:tblGrid>
              <a:tr h="436791">
                <a:tc>
                  <a:txBody>
                    <a:bodyPr/>
                    <a:lstStyle/>
                    <a:p>
                      <a:pPr>
                        <a:lnSpc>
                          <a:spcPct val="100000"/>
                        </a:lnSpc>
                      </a:pPr>
                      <a:endParaRPr sz="2200">
                        <a:latin typeface="Times New Roman"/>
                        <a:cs typeface="Times New Roman"/>
                      </a:endParaRPr>
                    </a:p>
                  </a:txBody>
                  <a:tcPr marL="0" marR="0" marT="0" marB="0">
                    <a:lnR w="12700">
                      <a:solidFill>
                        <a:srgbClr val="000000"/>
                      </a:solidFill>
                      <a:prstDash val="solid"/>
                    </a:lnR>
                  </a:tcPr>
                </a:tc>
                <a:tc gridSpan="3">
                  <a:txBody>
                    <a:bodyPr/>
                    <a:lstStyle/>
                    <a:p>
                      <a:pPr marL="149225">
                        <a:lnSpc>
                          <a:spcPct val="100000"/>
                        </a:lnSpc>
                        <a:spcBef>
                          <a:spcPts val="235"/>
                        </a:spcBef>
                      </a:pPr>
                      <a:r>
                        <a:rPr sz="2300" b="1" spc="-5" dirty="0">
                          <a:solidFill>
                            <a:srgbClr val="191919"/>
                          </a:solidFill>
                          <a:latin typeface="Arial"/>
                          <a:cs typeface="Arial"/>
                        </a:rPr>
                        <a:t>Low-Income </a:t>
                      </a:r>
                      <a:r>
                        <a:rPr sz="2300" b="1" spc="-10" dirty="0">
                          <a:solidFill>
                            <a:srgbClr val="191919"/>
                          </a:solidFill>
                          <a:latin typeface="Arial"/>
                          <a:cs typeface="Arial"/>
                        </a:rPr>
                        <a:t>Women </a:t>
                      </a:r>
                      <a:r>
                        <a:rPr sz="2300" b="1" spc="-5" dirty="0">
                          <a:solidFill>
                            <a:srgbClr val="191919"/>
                          </a:solidFill>
                          <a:latin typeface="Arial"/>
                          <a:cs typeface="Arial"/>
                        </a:rPr>
                        <a:t>Ages</a:t>
                      </a:r>
                      <a:r>
                        <a:rPr sz="2300" b="1" spc="-145" dirty="0">
                          <a:solidFill>
                            <a:srgbClr val="191919"/>
                          </a:solidFill>
                          <a:latin typeface="Arial"/>
                          <a:cs typeface="Arial"/>
                        </a:rPr>
                        <a:t> </a:t>
                      </a:r>
                      <a:r>
                        <a:rPr sz="2300" b="1" spc="-5" dirty="0">
                          <a:solidFill>
                            <a:srgbClr val="191919"/>
                          </a:solidFill>
                          <a:latin typeface="Arial"/>
                          <a:cs typeface="Arial"/>
                        </a:rPr>
                        <a:t>25+</a:t>
                      </a:r>
                      <a:endParaRPr sz="2300">
                        <a:latin typeface="Arial"/>
                        <a:cs typeface="Arial"/>
                      </a:endParaRPr>
                    </a:p>
                  </a:txBody>
                  <a:tcPr marL="0" marR="0" marT="29845" marB="0">
                    <a:lnL w="12700">
                      <a:solidFill>
                        <a:srgbClr val="000000"/>
                      </a:solidFill>
                      <a:prstDash val="solid"/>
                    </a:lnL>
                    <a:solidFill>
                      <a:srgbClr val="E2E2D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87311">
                <a:tc>
                  <a:txBody>
                    <a:bodyPr/>
                    <a:lstStyle/>
                    <a:p>
                      <a:pPr>
                        <a:lnSpc>
                          <a:spcPct val="100000"/>
                        </a:lnSpc>
                      </a:pPr>
                      <a:endParaRPr sz="2200" dirty="0">
                        <a:latin typeface="Times New Roman"/>
                        <a:cs typeface="Times New Roman"/>
                      </a:endParaRPr>
                    </a:p>
                  </a:txBody>
                  <a:tcPr marL="0" marR="0" marT="0" marB="0">
                    <a:lnR w="12700">
                      <a:solidFill>
                        <a:srgbClr val="000000"/>
                      </a:solidFill>
                      <a:prstDash val="solid"/>
                    </a:lnR>
                  </a:tcPr>
                </a:tc>
                <a:tc>
                  <a:txBody>
                    <a:bodyPr/>
                    <a:lstStyle/>
                    <a:p>
                      <a:pPr marL="214629" marR="197485" indent="127635">
                        <a:lnSpc>
                          <a:spcPct val="101699"/>
                        </a:lnSpc>
                        <a:spcBef>
                          <a:spcPts val="180"/>
                        </a:spcBef>
                      </a:pPr>
                      <a:r>
                        <a:rPr sz="2300" b="1" spc="-5" dirty="0">
                          <a:solidFill>
                            <a:srgbClr val="FAFAFA"/>
                          </a:solidFill>
                          <a:latin typeface="Arial"/>
                          <a:cs typeface="Arial"/>
                        </a:rPr>
                        <a:t>White  </a:t>
                      </a:r>
                      <a:r>
                        <a:rPr sz="2300" b="1" spc="-40" dirty="0">
                          <a:solidFill>
                            <a:srgbClr val="FAFAFA"/>
                          </a:solidFill>
                          <a:latin typeface="Arial"/>
                          <a:cs typeface="Arial"/>
                        </a:rPr>
                        <a:t>W</a:t>
                      </a:r>
                      <a:r>
                        <a:rPr sz="2300" b="1" spc="-10" dirty="0">
                          <a:solidFill>
                            <a:srgbClr val="FAFAFA"/>
                          </a:solidFill>
                          <a:latin typeface="Arial"/>
                          <a:cs typeface="Arial"/>
                        </a:rPr>
                        <a:t>o</a:t>
                      </a:r>
                      <a:r>
                        <a:rPr sz="2300" b="1" spc="5" dirty="0">
                          <a:solidFill>
                            <a:srgbClr val="FAFAFA"/>
                          </a:solidFill>
                          <a:latin typeface="Arial"/>
                          <a:cs typeface="Arial"/>
                        </a:rPr>
                        <a:t>m</a:t>
                      </a:r>
                      <a:r>
                        <a:rPr sz="2300" b="1" spc="-5" dirty="0">
                          <a:solidFill>
                            <a:srgbClr val="FAFAFA"/>
                          </a:solidFill>
                          <a:latin typeface="Arial"/>
                          <a:cs typeface="Arial"/>
                        </a:rPr>
                        <a:t>e</a:t>
                      </a:r>
                      <a:r>
                        <a:rPr sz="2300" b="1" dirty="0">
                          <a:solidFill>
                            <a:srgbClr val="FAFAFA"/>
                          </a:solidFill>
                          <a:latin typeface="Arial"/>
                          <a:cs typeface="Arial"/>
                        </a:rPr>
                        <a:t>n</a:t>
                      </a:r>
                      <a:endParaRPr sz="2300">
                        <a:latin typeface="Arial"/>
                        <a:cs typeface="Arial"/>
                      </a:endParaRPr>
                    </a:p>
                  </a:txBody>
                  <a:tcPr marL="0" marR="0" marT="22860" marB="0">
                    <a:lnL w="12700">
                      <a:solidFill>
                        <a:srgbClr val="000000"/>
                      </a:solidFill>
                      <a:prstDash val="solid"/>
                    </a:lnL>
                    <a:solidFill>
                      <a:srgbClr val="0A495D"/>
                    </a:solidFill>
                  </a:tcPr>
                </a:tc>
                <a:tc>
                  <a:txBody>
                    <a:bodyPr/>
                    <a:lstStyle/>
                    <a:p>
                      <a:pPr marL="205104" marR="177800" indent="135255">
                        <a:lnSpc>
                          <a:spcPct val="101699"/>
                        </a:lnSpc>
                        <a:spcBef>
                          <a:spcPts val="180"/>
                        </a:spcBef>
                      </a:pPr>
                      <a:r>
                        <a:rPr sz="2300" b="1" spc="-5" dirty="0">
                          <a:solidFill>
                            <a:srgbClr val="FAFAFA"/>
                          </a:solidFill>
                          <a:latin typeface="Arial"/>
                          <a:cs typeface="Arial"/>
                        </a:rPr>
                        <a:t>Black  </a:t>
                      </a:r>
                      <a:r>
                        <a:rPr sz="2300" b="1" spc="-40" dirty="0">
                          <a:solidFill>
                            <a:srgbClr val="FAFAFA"/>
                          </a:solidFill>
                          <a:latin typeface="Arial"/>
                          <a:cs typeface="Arial"/>
                        </a:rPr>
                        <a:t>W</a:t>
                      </a:r>
                      <a:r>
                        <a:rPr sz="2300" b="1" spc="-10" dirty="0">
                          <a:solidFill>
                            <a:srgbClr val="FAFAFA"/>
                          </a:solidFill>
                          <a:latin typeface="Arial"/>
                          <a:cs typeface="Arial"/>
                        </a:rPr>
                        <a:t>o</a:t>
                      </a:r>
                      <a:r>
                        <a:rPr sz="2300" b="1" spc="5" dirty="0">
                          <a:solidFill>
                            <a:srgbClr val="FAFAFA"/>
                          </a:solidFill>
                          <a:latin typeface="Arial"/>
                          <a:cs typeface="Arial"/>
                        </a:rPr>
                        <a:t>m</a:t>
                      </a:r>
                      <a:r>
                        <a:rPr sz="2300" b="1" spc="-5" dirty="0">
                          <a:solidFill>
                            <a:srgbClr val="FAFAFA"/>
                          </a:solidFill>
                          <a:latin typeface="Arial"/>
                          <a:cs typeface="Arial"/>
                        </a:rPr>
                        <a:t>e</a:t>
                      </a:r>
                      <a:r>
                        <a:rPr sz="2300" b="1" dirty="0">
                          <a:solidFill>
                            <a:srgbClr val="FAFAFA"/>
                          </a:solidFill>
                          <a:latin typeface="Arial"/>
                          <a:cs typeface="Arial"/>
                        </a:rPr>
                        <a:t>n</a:t>
                      </a:r>
                      <a:endParaRPr sz="2300">
                        <a:latin typeface="Arial"/>
                        <a:cs typeface="Arial"/>
                      </a:endParaRPr>
                    </a:p>
                  </a:txBody>
                  <a:tcPr marL="0" marR="0" marT="22860" marB="0">
                    <a:solidFill>
                      <a:srgbClr val="0A495D"/>
                    </a:solidFill>
                  </a:tcPr>
                </a:tc>
                <a:tc>
                  <a:txBody>
                    <a:bodyPr/>
                    <a:lstStyle/>
                    <a:p>
                      <a:pPr marL="267970" marR="165100" indent="-83185">
                        <a:lnSpc>
                          <a:spcPct val="101699"/>
                        </a:lnSpc>
                        <a:spcBef>
                          <a:spcPts val="180"/>
                        </a:spcBef>
                      </a:pPr>
                      <a:r>
                        <a:rPr sz="2300" b="1" dirty="0">
                          <a:solidFill>
                            <a:srgbClr val="FAFAFA"/>
                          </a:solidFill>
                          <a:latin typeface="Arial"/>
                          <a:cs typeface="Arial"/>
                        </a:rPr>
                        <a:t>H</a:t>
                      </a:r>
                      <a:r>
                        <a:rPr sz="2300" b="1" spc="-5" dirty="0">
                          <a:solidFill>
                            <a:srgbClr val="FAFAFA"/>
                          </a:solidFill>
                          <a:latin typeface="Arial"/>
                          <a:cs typeface="Arial"/>
                        </a:rPr>
                        <a:t>i</a:t>
                      </a:r>
                      <a:r>
                        <a:rPr sz="2300" b="1" spc="-10" dirty="0">
                          <a:solidFill>
                            <a:srgbClr val="FAFAFA"/>
                          </a:solidFill>
                          <a:latin typeface="Arial"/>
                          <a:cs typeface="Arial"/>
                        </a:rPr>
                        <a:t>s</a:t>
                      </a:r>
                      <a:r>
                        <a:rPr sz="2300" b="1" spc="-5" dirty="0">
                          <a:solidFill>
                            <a:srgbClr val="FAFAFA"/>
                          </a:solidFill>
                          <a:latin typeface="Arial"/>
                          <a:cs typeface="Arial"/>
                        </a:rPr>
                        <a:t>p</a:t>
                      </a:r>
                      <a:r>
                        <a:rPr sz="2300" b="1" spc="-10" dirty="0">
                          <a:solidFill>
                            <a:srgbClr val="FAFAFA"/>
                          </a:solidFill>
                          <a:latin typeface="Arial"/>
                          <a:cs typeface="Arial"/>
                        </a:rPr>
                        <a:t>a</a:t>
                      </a:r>
                      <a:r>
                        <a:rPr sz="2300" b="1" spc="-5" dirty="0">
                          <a:solidFill>
                            <a:srgbClr val="FAFAFA"/>
                          </a:solidFill>
                          <a:latin typeface="Arial"/>
                          <a:cs typeface="Arial"/>
                        </a:rPr>
                        <a:t>ni</a:t>
                      </a:r>
                      <a:r>
                        <a:rPr sz="2300" b="1" dirty="0">
                          <a:solidFill>
                            <a:srgbClr val="FAFAFA"/>
                          </a:solidFill>
                          <a:latin typeface="Arial"/>
                          <a:cs typeface="Arial"/>
                        </a:rPr>
                        <a:t>c  </a:t>
                      </a:r>
                      <a:r>
                        <a:rPr sz="2300" b="1" spc="-10" dirty="0">
                          <a:solidFill>
                            <a:srgbClr val="FAFAFA"/>
                          </a:solidFill>
                          <a:latin typeface="Arial"/>
                          <a:cs typeface="Arial"/>
                        </a:rPr>
                        <a:t>Women</a:t>
                      </a:r>
                      <a:endParaRPr sz="2300">
                        <a:latin typeface="Arial"/>
                        <a:cs typeface="Arial"/>
                      </a:endParaRPr>
                    </a:p>
                  </a:txBody>
                  <a:tcPr marL="0" marR="0" marT="22860" marB="0">
                    <a:solidFill>
                      <a:srgbClr val="0A495D"/>
                    </a:solidFill>
                  </a:tcPr>
                </a:tc>
                <a:extLst>
                  <a:ext uri="{0D108BD9-81ED-4DB2-BD59-A6C34878D82A}">
                    <a16:rowId xmlns:a16="http://schemas.microsoft.com/office/drawing/2014/main" val="10001"/>
                  </a:ext>
                </a:extLst>
              </a:tr>
              <a:tr h="636938">
                <a:tc>
                  <a:txBody>
                    <a:bodyPr/>
                    <a:lstStyle/>
                    <a:p>
                      <a:pPr marL="92075">
                        <a:lnSpc>
                          <a:spcPct val="100000"/>
                        </a:lnSpc>
                        <a:spcBef>
                          <a:spcPts val="1390"/>
                        </a:spcBef>
                      </a:pPr>
                      <a:r>
                        <a:rPr sz="1900" b="1" spc="-10" dirty="0">
                          <a:latin typeface="Arial"/>
                          <a:cs typeface="Arial"/>
                        </a:rPr>
                        <a:t>Will </a:t>
                      </a:r>
                      <a:r>
                        <a:rPr sz="1900" b="1" dirty="0">
                          <a:latin typeface="Arial"/>
                          <a:cs typeface="Arial"/>
                        </a:rPr>
                        <a:t>be enough to </a:t>
                      </a:r>
                      <a:r>
                        <a:rPr sz="1900" b="1" spc="-5" dirty="0">
                          <a:latin typeface="Arial"/>
                          <a:cs typeface="Arial"/>
                        </a:rPr>
                        <a:t>allow </a:t>
                      </a:r>
                      <a:r>
                        <a:rPr sz="1900" b="1" dirty="0">
                          <a:latin typeface="Arial"/>
                          <a:cs typeface="Arial"/>
                        </a:rPr>
                        <a:t>you to </a:t>
                      </a:r>
                      <a:r>
                        <a:rPr sz="1900" b="1" spc="-5" dirty="0">
                          <a:latin typeface="Arial"/>
                          <a:cs typeface="Arial"/>
                        </a:rPr>
                        <a:t>live</a:t>
                      </a:r>
                      <a:r>
                        <a:rPr sz="1900" b="1" spc="-25" dirty="0">
                          <a:latin typeface="Arial"/>
                          <a:cs typeface="Arial"/>
                        </a:rPr>
                        <a:t> </a:t>
                      </a:r>
                      <a:r>
                        <a:rPr sz="1900" b="1" spc="-5" dirty="0">
                          <a:latin typeface="Arial"/>
                          <a:cs typeface="Arial"/>
                        </a:rPr>
                        <a:t>comfortably</a:t>
                      </a:r>
                      <a:endParaRPr sz="1900">
                        <a:latin typeface="Arial"/>
                        <a:cs typeface="Arial"/>
                      </a:endParaRPr>
                    </a:p>
                  </a:txBody>
                  <a:tcPr marL="0" marR="0" marT="176530" marB="0">
                    <a:lnR w="12700">
                      <a:solidFill>
                        <a:srgbClr val="000000"/>
                      </a:solidFill>
                      <a:prstDash val="solid"/>
                    </a:lnR>
                  </a:tcPr>
                </a:tc>
                <a:tc>
                  <a:txBody>
                    <a:bodyPr/>
                    <a:lstStyle/>
                    <a:p>
                      <a:pPr marL="8890" algn="ctr">
                        <a:lnSpc>
                          <a:spcPct val="100000"/>
                        </a:lnSpc>
                        <a:spcBef>
                          <a:spcPts val="720"/>
                        </a:spcBef>
                      </a:pPr>
                      <a:r>
                        <a:rPr sz="3000" b="1" spc="-10" dirty="0">
                          <a:solidFill>
                            <a:srgbClr val="2B2B2B"/>
                          </a:solidFill>
                          <a:latin typeface="Arial"/>
                          <a:cs typeface="Arial"/>
                        </a:rPr>
                        <a:t>4%</a:t>
                      </a:r>
                      <a:endParaRPr sz="3000">
                        <a:latin typeface="Arial"/>
                        <a:cs typeface="Arial"/>
                      </a:endParaRPr>
                    </a:p>
                  </a:txBody>
                  <a:tcPr marL="0" marR="0" marT="91440" marB="0">
                    <a:lnL w="12700">
                      <a:solidFill>
                        <a:srgbClr val="000000"/>
                      </a:solidFill>
                      <a:prstDash val="solid"/>
                    </a:lnL>
                  </a:tcPr>
                </a:tc>
                <a:tc>
                  <a:txBody>
                    <a:bodyPr/>
                    <a:lstStyle/>
                    <a:p>
                      <a:pPr marR="322580" algn="r">
                        <a:lnSpc>
                          <a:spcPct val="100000"/>
                        </a:lnSpc>
                        <a:spcBef>
                          <a:spcPts val="720"/>
                        </a:spcBef>
                      </a:pPr>
                      <a:r>
                        <a:rPr sz="3000" b="1" spc="-10" dirty="0">
                          <a:solidFill>
                            <a:srgbClr val="2B2B2B"/>
                          </a:solidFill>
                          <a:latin typeface="Arial"/>
                          <a:cs typeface="Arial"/>
                        </a:rPr>
                        <a:t>12%</a:t>
                      </a:r>
                      <a:endParaRPr sz="3000">
                        <a:latin typeface="Arial"/>
                        <a:cs typeface="Arial"/>
                      </a:endParaRPr>
                    </a:p>
                  </a:txBody>
                  <a:tcPr marL="0" marR="0" marT="91440" marB="0"/>
                </a:tc>
                <a:tc>
                  <a:txBody>
                    <a:bodyPr/>
                    <a:lstStyle/>
                    <a:p>
                      <a:pPr marL="12700" algn="ctr">
                        <a:lnSpc>
                          <a:spcPct val="100000"/>
                        </a:lnSpc>
                        <a:spcBef>
                          <a:spcPts val="720"/>
                        </a:spcBef>
                      </a:pPr>
                      <a:r>
                        <a:rPr sz="3000" b="1" spc="-10" dirty="0">
                          <a:solidFill>
                            <a:srgbClr val="2B2B2B"/>
                          </a:solidFill>
                          <a:latin typeface="Arial"/>
                          <a:cs typeface="Arial"/>
                        </a:rPr>
                        <a:t>8%</a:t>
                      </a:r>
                      <a:endParaRPr sz="3000">
                        <a:latin typeface="Arial"/>
                        <a:cs typeface="Arial"/>
                      </a:endParaRPr>
                    </a:p>
                  </a:txBody>
                  <a:tcPr marL="0" marR="0" marT="91440" marB="0"/>
                </a:tc>
                <a:extLst>
                  <a:ext uri="{0D108BD9-81ED-4DB2-BD59-A6C34878D82A}">
                    <a16:rowId xmlns:a16="http://schemas.microsoft.com/office/drawing/2014/main" val="10002"/>
                  </a:ext>
                </a:extLst>
              </a:tr>
              <a:tr h="753293">
                <a:tc>
                  <a:txBody>
                    <a:bodyPr/>
                    <a:lstStyle/>
                    <a:p>
                      <a:pPr marL="92075" marR="916940">
                        <a:lnSpc>
                          <a:spcPct val="101099"/>
                        </a:lnSpc>
                        <a:spcBef>
                          <a:spcPts val="450"/>
                        </a:spcBef>
                      </a:pPr>
                      <a:r>
                        <a:rPr sz="1900" b="1" spc="-10" dirty="0">
                          <a:latin typeface="Arial"/>
                          <a:cs typeface="Arial"/>
                        </a:rPr>
                        <a:t>Will </a:t>
                      </a:r>
                      <a:r>
                        <a:rPr sz="1900" b="1" dirty="0">
                          <a:latin typeface="Arial"/>
                          <a:cs typeface="Arial"/>
                        </a:rPr>
                        <a:t>be enough to </a:t>
                      </a:r>
                      <a:r>
                        <a:rPr sz="1900" b="1" spc="-5" dirty="0">
                          <a:latin typeface="Arial"/>
                          <a:cs typeface="Arial"/>
                        </a:rPr>
                        <a:t>only </a:t>
                      </a:r>
                      <a:r>
                        <a:rPr sz="1900" b="1" dirty="0">
                          <a:latin typeface="Arial"/>
                          <a:cs typeface="Arial"/>
                        </a:rPr>
                        <a:t>pay your </a:t>
                      </a:r>
                      <a:r>
                        <a:rPr sz="1900" b="1" spc="-5" dirty="0">
                          <a:latin typeface="Arial"/>
                          <a:cs typeface="Arial"/>
                        </a:rPr>
                        <a:t>monthly  bills </a:t>
                      </a:r>
                      <a:r>
                        <a:rPr sz="1900" b="1" dirty="0">
                          <a:latin typeface="Arial"/>
                          <a:cs typeface="Arial"/>
                        </a:rPr>
                        <a:t>and</a:t>
                      </a:r>
                      <a:r>
                        <a:rPr sz="1900" b="1" spc="-5" dirty="0">
                          <a:latin typeface="Arial"/>
                          <a:cs typeface="Arial"/>
                        </a:rPr>
                        <a:t> obligations</a:t>
                      </a:r>
                      <a:endParaRPr sz="1900">
                        <a:latin typeface="Arial"/>
                        <a:cs typeface="Arial"/>
                      </a:endParaRPr>
                    </a:p>
                  </a:txBody>
                  <a:tcPr marL="0" marR="0" marT="57150" marB="0">
                    <a:lnR w="12700">
                      <a:solidFill>
                        <a:srgbClr val="000000"/>
                      </a:solidFill>
                      <a:prstDash val="solid"/>
                    </a:lnR>
                  </a:tcPr>
                </a:tc>
                <a:tc>
                  <a:txBody>
                    <a:bodyPr/>
                    <a:lstStyle/>
                    <a:p>
                      <a:pPr marL="8890" algn="ctr">
                        <a:lnSpc>
                          <a:spcPct val="100000"/>
                        </a:lnSpc>
                        <a:spcBef>
                          <a:spcPts val="960"/>
                        </a:spcBef>
                      </a:pPr>
                      <a:r>
                        <a:rPr sz="3000" b="1" spc="-10" dirty="0">
                          <a:solidFill>
                            <a:srgbClr val="2B2B2B"/>
                          </a:solidFill>
                          <a:latin typeface="Arial"/>
                          <a:cs typeface="Arial"/>
                        </a:rPr>
                        <a:t>17%</a:t>
                      </a:r>
                      <a:endParaRPr sz="3000">
                        <a:latin typeface="Arial"/>
                        <a:cs typeface="Arial"/>
                      </a:endParaRPr>
                    </a:p>
                  </a:txBody>
                  <a:tcPr marL="0" marR="0" marT="121920" marB="0">
                    <a:lnL w="12700">
                      <a:solidFill>
                        <a:srgbClr val="000000"/>
                      </a:solidFill>
                      <a:prstDash val="solid"/>
                    </a:lnL>
                  </a:tcPr>
                </a:tc>
                <a:tc>
                  <a:txBody>
                    <a:bodyPr/>
                    <a:lstStyle/>
                    <a:p>
                      <a:pPr marR="322580" algn="r">
                        <a:lnSpc>
                          <a:spcPct val="100000"/>
                        </a:lnSpc>
                        <a:spcBef>
                          <a:spcPts val="960"/>
                        </a:spcBef>
                      </a:pPr>
                      <a:r>
                        <a:rPr sz="3000" b="1" spc="-10" dirty="0">
                          <a:solidFill>
                            <a:srgbClr val="2B2B2B"/>
                          </a:solidFill>
                          <a:latin typeface="Arial"/>
                          <a:cs typeface="Arial"/>
                        </a:rPr>
                        <a:t>20%</a:t>
                      </a:r>
                      <a:endParaRPr sz="3000">
                        <a:latin typeface="Arial"/>
                        <a:cs typeface="Arial"/>
                      </a:endParaRPr>
                    </a:p>
                  </a:txBody>
                  <a:tcPr marL="0" marR="0" marT="121920" marB="0"/>
                </a:tc>
                <a:tc>
                  <a:txBody>
                    <a:bodyPr/>
                    <a:lstStyle/>
                    <a:p>
                      <a:pPr marL="12700" algn="ctr">
                        <a:lnSpc>
                          <a:spcPct val="100000"/>
                        </a:lnSpc>
                        <a:spcBef>
                          <a:spcPts val="960"/>
                        </a:spcBef>
                      </a:pPr>
                      <a:r>
                        <a:rPr sz="3000" b="1" spc="-10" dirty="0">
                          <a:solidFill>
                            <a:srgbClr val="2B2B2B"/>
                          </a:solidFill>
                          <a:latin typeface="Arial"/>
                          <a:cs typeface="Arial"/>
                        </a:rPr>
                        <a:t>22%</a:t>
                      </a:r>
                      <a:endParaRPr sz="3000">
                        <a:latin typeface="Arial"/>
                        <a:cs typeface="Arial"/>
                      </a:endParaRPr>
                    </a:p>
                  </a:txBody>
                  <a:tcPr marL="0" marR="0" marT="121920" marB="0"/>
                </a:tc>
                <a:extLst>
                  <a:ext uri="{0D108BD9-81ED-4DB2-BD59-A6C34878D82A}">
                    <a16:rowId xmlns:a16="http://schemas.microsoft.com/office/drawing/2014/main" val="10003"/>
                  </a:ext>
                </a:extLst>
              </a:tr>
              <a:tr h="778763">
                <a:tc>
                  <a:txBody>
                    <a:bodyPr/>
                    <a:lstStyle/>
                    <a:p>
                      <a:pPr marL="92075" marR="217804">
                        <a:lnSpc>
                          <a:spcPct val="101099"/>
                        </a:lnSpc>
                        <a:spcBef>
                          <a:spcPts val="640"/>
                        </a:spcBef>
                      </a:pPr>
                      <a:r>
                        <a:rPr sz="1900" b="1" spc="-10" dirty="0">
                          <a:latin typeface="Arial"/>
                          <a:cs typeface="Arial"/>
                        </a:rPr>
                        <a:t>Will </a:t>
                      </a:r>
                      <a:r>
                        <a:rPr sz="1900" b="1" dirty="0">
                          <a:latin typeface="Arial"/>
                          <a:cs typeface="Arial"/>
                        </a:rPr>
                        <a:t>be somewhere between </a:t>
                      </a:r>
                      <a:r>
                        <a:rPr sz="1900" b="1" spc="-5" dirty="0">
                          <a:latin typeface="Arial"/>
                          <a:cs typeface="Arial"/>
                        </a:rPr>
                        <a:t>living comfortably  </a:t>
                      </a:r>
                      <a:r>
                        <a:rPr sz="1900" b="1" dirty="0">
                          <a:latin typeface="Arial"/>
                          <a:cs typeface="Arial"/>
                        </a:rPr>
                        <a:t>and enough to pay your </a:t>
                      </a:r>
                      <a:r>
                        <a:rPr sz="1900" b="1" spc="-5" dirty="0">
                          <a:latin typeface="Arial"/>
                          <a:cs typeface="Arial"/>
                        </a:rPr>
                        <a:t>monthly</a:t>
                      </a:r>
                      <a:r>
                        <a:rPr sz="1900" b="1" spc="-40" dirty="0">
                          <a:latin typeface="Arial"/>
                          <a:cs typeface="Arial"/>
                        </a:rPr>
                        <a:t> </a:t>
                      </a:r>
                      <a:r>
                        <a:rPr sz="1900" b="1" spc="-5" dirty="0">
                          <a:latin typeface="Arial"/>
                          <a:cs typeface="Arial"/>
                        </a:rPr>
                        <a:t>bills</a:t>
                      </a:r>
                      <a:endParaRPr sz="1900">
                        <a:latin typeface="Arial"/>
                        <a:cs typeface="Arial"/>
                      </a:endParaRPr>
                    </a:p>
                  </a:txBody>
                  <a:tcPr marL="0" marR="0" marT="81280" marB="0">
                    <a:lnR w="12700">
                      <a:solidFill>
                        <a:srgbClr val="000000"/>
                      </a:solidFill>
                      <a:prstDash val="solid"/>
                    </a:lnR>
                  </a:tcPr>
                </a:tc>
                <a:tc>
                  <a:txBody>
                    <a:bodyPr/>
                    <a:lstStyle/>
                    <a:p>
                      <a:pPr marL="8890" algn="ctr">
                        <a:lnSpc>
                          <a:spcPct val="100000"/>
                        </a:lnSpc>
                        <a:spcBef>
                          <a:spcPts val="1150"/>
                        </a:spcBef>
                      </a:pPr>
                      <a:r>
                        <a:rPr sz="3000" b="1" spc="-10" dirty="0">
                          <a:solidFill>
                            <a:srgbClr val="2B2B2B"/>
                          </a:solidFill>
                          <a:latin typeface="Arial"/>
                          <a:cs typeface="Arial"/>
                        </a:rPr>
                        <a:t>23%</a:t>
                      </a:r>
                      <a:endParaRPr sz="3000">
                        <a:latin typeface="Arial"/>
                        <a:cs typeface="Arial"/>
                      </a:endParaRPr>
                    </a:p>
                  </a:txBody>
                  <a:tcPr marL="0" marR="0" marT="146050" marB="0">
                    <a:lnL w="12700">
                      <a:solidFill>
                        <a:srgbClr val="000000"/>
                      </a:solidFill>
                      <a:prstDash val="solid"/>
                    </a:lnL>
                  </a:tcPr>
                </a:tc>
                <a:tc>
                  <a:txBody>
                    <a:bodyPr/>
                    <a:lstStyle/>
                    <a:p>
                      <a:pPr marR="322580" algn="r">
                        <a:lnSpc>
                          <a:spcPct val="100000"/>
                        </a:lnSpc>
                        <a:spcBef>
                          <a:spcPts val="1150"/>
                        </a:spcBef>
                      </a:pPr>
                      <a:r>
                        <a:rPr sz="3000" b="1" spc="-10" dirty="0">
                          <a:solidFill>
                            <a:srgbClr val="2B2B2B"/>
                          </a:solidFill>
                          <a:latin typeface="Arial"/>
                          <a:cs typeface="Arial"/>
                        </a:rPr>
                        <a:t>16%</a:t>
                      </a:r>
                      <a:endParaRPr sz="3000">
                        <a:latin typeface="Arial"/>
                        <a:cs typeface="Arial"/>
                      </a:endParaRPr>
                    </a:p>
                  </a:txBody>
                  <a:tcPr marL="0" marR="0" marT="146050" marB="0"/>
                </a:tc>
                <a:tc>
                  <a:txBody>
                    <a:bodyPr/>
                    <a:lstStyle/>
                    <a:p>
                      <a:pPr marL="12700" algn="ctr">
                        <a:lnSpc>
                          <a:spcPct val="100000"/>
                        </a:lnSpc>
                        <a:spcBef>
                          <a:spcPts val="1150"/>
                        </a:spcBef>
                      </a:pPr>
                      <a:r>
                        <a:rPr sz="3000" b="1" spc="-10" dirty="0">
                          <a:solidFill>
                            <a:srgbClr val="2B2B2B"/>
                          </a:solidFill>
                          <a:latin typeface="Arial"/>
                          <a:cs typeface="Arial"/>
                        </a:rPr>
                        <a:t>16%</a:t>
                      </a:r>
                      <a:endParaRPr sz="3000">
                        <a:latin typeface="Arial"/>
                        <a:cs typeface="Arial"/>
                      </a:endParaRPr>
                    </a:p>
                  </a:txBody>
                  <a:tcPr marL="0" marR="0" marT="146050" marB="0"/>
                </a:tc>
                <a:extLst>
                  <a:ext uri="{0D108BD9-81ED-4DB2-BD59-A6C34878D82A}">
                    <a16:rowId xmlns:a16="http://schemas.microsoft.com/office/drawing/2014/main" val="10004"/>
                  </a:ext>
                </a:extLst>
              </a:tr>
              <a:tr h="718561">
                <a:tc>
                  <a:txBody>
                    <a:bodyPr/>
                    <a:lstStyle/>
                    <a:p>
                      <a:pPr marL="92075" marR="1423670">
                        <a:lnSpc>
                          <a:spcPct val="100000"/>
                        </a:lnSpc>
                        <a:spcBef>
                          <a:spcPts val="675"/>
                        </a:spcBef>
                      </a:pPr>
                      <a:r>
                        <a:rPr sz="1900" b="1" spc="-10" dirty="0">
                          <a:latin typeface="Arial"/>
                          <a:cs typeface="Arial"/>
                        </a:rPr>
                        <a:t>Will </a:t>
                      </a:r>
                      <a:r>
                        <a:rPr sz="1900" b="1" dirty="0">
                          <a:latin typeface="Arial"/>
                          <a:cs typeface="Arial"/>
                        </a:rPr>
                        <a:t>not be enough to even pay</a:t>
                      </a:r>
                      <a:r>
                        <a:rPr sz="1900" b="1" spc="-80" dirty="0">
                          <a:latin typeface="Arial"/>
                          <a:cs typeface="Arial"/>
                        </a:rPr>
                        <a:t> </a:t>
                      </a:r>
                      <a:r>
                        <a:rPr sz="1900" b="1" dirty="0">
                          <a:latin typeface="Arial"/>
                          <a:cs typeface="Arial"/>
                        </a:rPr>
                        <a:t>your  </a:t>
                      </a:r>
                      <a:r>
                        <a:rPr sz="1900" b="1" spc="-5" dirty="0">
                          <a:latin typeface="Arial"/>
                          <a:cs typeface="Arial"/>
                        </a:rPr>
                        <a:t>monthly bills </a:t>
                      </a:r>
                      <a:r>
                        <a:rPr sz="1900" b="1" dirty="0">
                          <a:latin typeface="Arial"/>
                          <a:cs typeface="Arial"/>
                        </a:rPr>
                        <a:t>and </a:t>
                      </a:r>
                      <a:r>
                        <a:rPr sz="1900" b="1" spc="-5" dirty="0">
                          <a:latin typeface="Arial"/>
                          <a:cs typeface="Arial"/>
                        </a:rPr>
                        <a:t>obligations</a:t>
                      </a:r>
                      <a:endParaRPr sz="1900">
                        <a:latin typeface="Arial"/>
                        <a:cs typeface="Arial"/>
                      </a:endParaRPr>
                    </a:p>
                  </a:txBody>
                  <a:tcPr marL="0" marR="0" marT="85725" marB="0">
                    <a:lnR w="12700">
                      <a:solidFill>
                        <a:srgbClr val="000000"/>
                      </a:solidFill>
                      <a:prstDash val="solid"/>
                    </a:lnR>
                    <a:lnB w="9525">
                      <a:solidFill>
                        <a:srgbClr val="2B2B2B"/>
                      </a:solidFill>
                      <a:prstDash val="solid"/>
                    </a:lnB>
                  </a:tcPr>
                </a:tc>
                <a:tc>
                  <a:txBody>
                    <a:bodyPr/>
                    <a:lstStyle/>
                    <a:p>
                      <a:pPr marL="8890" algn="ctr">
                        <a:lnSpc>
                          <a:spcPct val="100000"/>
                        </a:lnSpc>
                        <a:spcBef>
                          <a:spcPts val="1135"/>
                        </a:spcBef>
                      </a:pPr>
                      <a:r>
                        <a:rPr sz="3000" b="1" spc="-10" dirty="0">
                          <a:solidFill>
                            <a:srgbClr val="2B2B2B"/>
                          </a:solidFill>
                          <a:latin typeface="Arial"/>
                          <a:cs typeface="Arial"/>
                        </a:rPr>
                        <a:t>40%</a:t>
                      </a:r>
                      <a:endParaRPr sz="3000">
                        <a:latin typeface="Arial"/>
                        <a:cs typeface="Arial"/>
                      </a:endParaRPr>
                    </a:p>
                  </a:txBody>
                  <a:tcPr marL="0" marR="0" marT="144145" marB="0">
                    <a:lnL w="12700">
                      <a:solidFill>
                        <a:srgbClr val="000000"/>
                      </a:solidFill>
                      <a:prstDash val="solid"/>
                    </a:lnL>
                    <a:lnB w="38100">
                      <a:solidFill>
                        <a:srgbClr val="000000"/>
                      </a:solidFill>
                      <a:prstDash val="solid"/>
                    </a:lnB>
                  </a:tcPr>
                </a:tc>
                <a:tc>
                  <a:txBody>
                    <a:bodyPr/>
                    <a:lstStyle/>
                    <a:p>
                      <a:pPr marR="322580" algn="r">
                        <a:lnSpc>
                          <a:spcPct val="100000"/>
                        </a:lnSpc>
                        <a:spcBef>
                          <a:spcPts val="1135"/>
                        </a:spcBef>
                      </a:pPr>
                      <a:r>
                        <a:rPr sz="3000" b="1" spc="-10" dirty="0">
                          <a:solidFill>
                            <a:srgbClr val="2B2B2B"/>
                          </a:solidFill>
                          <a:latin typeface="Arial"/>
                          <a:cs typeface="Arial"/>
                        </a:rPr>
                        <a:t>30%</a:t>
                      </a:r>
                      <a:endParaRPr sz="3000">
                        <a:latin typeface="Arial"/>
                        <a:cs typeface="Arial"/>
                      </a:endParaRPr>
                    </a:p>
                  </a:txBody>
                  <a:tcPr marL="0" marR="0" marT="144145" marB="0">
                    <a:lnB w="38100">
                      <a:solidFill>
                        <a:srgbClr val="000000"/>
                      </a:solidFill>
                      <a:prstDash val="solid"/>
                    </a:lnB>
                  </a:tcPr>
                </a:tc>
                <a:tc>
                  <a:txBody>
                    <a:bodyPr/>
                    <a:lstStyle/>
                    <a:p>
                      <a:pPr marL="12700" algn="ctr">
                        <a:lnSpc>
                          <a:spcPct val="100000"/>
                        </a:lnSpc>
                        <a:spcBef>
                          <a:spcPts val="1135"/>
                        </a:spcBef>
                      </a:pPr>
                      <a:r>
                        <a:rPr sz="3000" b="1" spc="-10" dirty="0">
                          <a:solidFill>
                            <a:srgbClr val="2B2B2B"/>
                          </a:solidFill>
                          <a:latin typeface="Arial"/>
                          <a:cs typeface="Arial"/>
                        </a:rPr>
                        <a:t>36%</a:t>
                      </a:r>
                      <a:endParaRPr sz="3000">
                        <a:latin typeface="Arial"/>
                        <a:cs typeface="Arial"/>
                      </a:endParaRPr>
                    </a:p>
                  </a:txBody>
                  <a:tcPr marL="0" marR="0" marT="144145" marB="0">
                    <a:lnB w="38100">
                      <a:solidFill>
                        <a:srgbClr val="000000"/>
                      </a:solidFill>
                      <a:prstDash val="solid"/>
                    </a:lnB>
                  </a:tcPr>
                </a:tc>
                <a:extLst>
                  <a:ext uri="{0D108BD9-81ED-4DB2-BD59-A6C34878D82A}">
                    <a16:rowId xmlns:a16="http://schemas.microsoft.com/office/drawing/2014/main" val="10005"/>
                  </a:ext>
                </a:extLst>
              </a:tr>
              <a:tr h="672612">
                <a:tc>
                  <a:txBody>
                    <a:bodyPr/>
                    <a:lstStyle/>
                    <a:p>
                      <a:pPr marL="92075">
                        <a:lnSpc>
                          <a:spcPct val="100000"/>
                        </a:lnSpc>
                        <a:spcBef>
                          <a:spcPts val="1405"/>
                        </a:spcBef>
                      </a:pPr>
                      <a:r>
                        <a:rPr sz="1900" b="1" spc="-5" dirty="0">
                          <a:latin typeface="Arial"/>
                          <a:cs typeface="Arial"/>
                        </a:rPr>
                        <a:t>Don’t </a:t>
                      </a:r>
                      <a:r>
                        <a:rPr sz="1900" b="1" dirty="0">
                          <a:latin typeface="Arial"/>
                          <a:cs typeface="Arial"/>
                        </a:rPr>
                        <a:t>Know</a:t>
                      </a:r>
                      <a:endParaRPr sz="1900">
                        <a:latin typeface="Arial"/>
                        <a:cs typeface="Arial"/>
                      </a:endParaRPr>
                    </a:p>
                  </a:txBody>
                  <a:tcPr marL="0" marR="0" marT="178435" marB="0">
                    <a:lnR w="12700">
                      <a:solidFill>
                        <a:srgbClr val="000000"/>
                      </a:solidFill>
                      <a:prstDash val="solid"/>
                    </a:lnR>
                    <a:lnT w="9525">
                      <a:solidFill>
                        <a:srgbClr val="2B2B2B"/>
                      </a:solidFill>
                      <a:prstDash val="solid"/>
                    </a:lnT>
                  </a:tcPr>
                </a:tc>
                <a:tc>
                  <a:txBody>
                    <a:bodyPr/>
                    <a:lstStyle/>
                    <a:p>
                      <a:pPr marL="8890" algn="ctr">
                        <a:lnSpc>
                          <a:spcPct val="100000"/>
                        </a:lnSpc>
                        <a:spcBef>
                          <a:spcPts val="735"/>
                        </a:spcBef>
                      </a:pPr>
                      <a:r>
                        <a:rPr sz="3000" b="1" spc="-10" dirty="0">
                          <a:solidFill>
                            <a:srgbClr val="2B2B2B"/>
                          </a:solidFill>
                          <a:latin typeface="Arial"/>
                          <a:cs typeface="Arial"/>
                        </a:rPr>
                        <a:t>16%</a:t>
                      </a:r>
                      <a:endParaRPr sz="3000">
                        <a:latin typeface="Arial"/>
                        <a:cs typeface="Arial"/>
                      </a:endParaRPr>
                    </a:p>
                  </a:txBody>
                  <a:tcPr marL="0" marR="0" marT="93345" marB="0">
                    <a:lnL w="12700">
                      <a:solidFill>
                        <a:srgbClr val="000000"/>
                      </a:solidFill>
                      <a:prstDash val="solid"/>
                    </a:lnL>
                    <a:lnT w="38100">
                      <a:solidFill>
                        <a:srgbClr val="000000"/>
                      </a:solidFill>
                      <a:prstDash val="solid"/>
                    </a:lnT>
                  </a:tcPr>
                </a:tc>
                <a:tc>
                  <a:txBody>
                    <a:bodyPr/>
                    <a:lstStyle/>
                    <a:p>
                      <a:pPr marR="322580" algn="r">
                        <a:lnSpc>
                          <a:spcPct val="100000"/>
                        </a:lnSpc>
                        <a:spcBef>
                          <a:spcPts val="735"/>
                        </a:spcBef>
                      </a:pPr>
                      <a:r>
                        <a:rPr sz="3000" b="1" spc="-10" dirty="0">
                          <a:solidFill>
                            <a:srgbClr val="2B2B2B"/>
                          </a:solidFill>
                          <a:latin typeface="Arial"/>
                          <a:cs typeface="Arial"/>
                        </a:rPr>
                        <a:t>22%</a:t>
                      </a:r>
                      <a:endParaRPr sz="3000">
                        <a:latin typeface="Arial"/>
                        <a:cs typeface="Arial"/>
                      </a:endParaRPr>
                    </a:p>
                  </a:txBody>
                  <a:tcPr marL="0" marR="0" marT="93345" marB="0">
                    <a:lnT w="38100">
                      <a:solidFill>
                        <a:srgbClr val="000000"/>
                      </a:solidFill>
                      <a:prstDash val="solid"/>
                    </a:lnT>
                  </a:tcPr>
                </a:tc>
                <a:tc>
                  <a:txBody>
                    <a:bodyPr/>
                    <a:lstStyle/>
                    <a:p>
                      <a:pPr marL="12700" algn="ctr">
                        <a:lnSpc>
                          <a:spcPct val="100000"/>
                        </a:lnSpc>
                        <a:spcBef>
                          <a:spcPts val="735"/>
                        </a:spcBef>
                      </a:pPr>
                      <a:r>
                        <a:rPr sz="3000" b="1" spc="-10" dirty="0">
                          <a:solidFill>
                            <a:srgbClr val="2B2B2B"/>
                          </a:solidFill>
                          <a:latin typeface="Arial"/>
                          <a:cs typeface="Arial"/>
                        </a:rPr>
                        <a:t>18%</a:t>
                      </a:r>
                      <a:endParaRPr sz="3000" dirty="0">
                        <a:latin typeface="Arial"/>
                        <a:cs typeface="Arial"/>
                      </a:endParaRPr>
                    </a:p>
                  </a:txBody>
                  <a:tcPr marL="0" marR="0" marT="93345" marB="0">
                    <a:lnT w="38100">
                      <a:solidFill>
                        <a:srgbClr val="000000"/>
                      </a:solidFill>
                      <a:prstDash val="solid"/>
                    </a:lnT>
                  </a:tcPr>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298899"/>
            <a:ext cx="369570" cy="739140"/>
          </a:xfrm>
          <a:custGeom>
            <a:avLst/>
            <a:gdLst/>
            <a:ahLst/>
            <a:cxnLst/>
            <a:rect l="l" t="t" r="r" b="b"/>
            <a:pathLst>
              <a:path w="369570" h="739140">
                <a:moveTo>
                  <a:pt x="0" y="0"/>
                </a:moveTo>
                <a:lnTo>
                  <a:pt x="0" y="738593"/>
                </a:lnTo>
                <a:lnTo>
                  <a:pt x="46324" y="735716"/>
                </a:lnTo>
                <a:lnTo>
                  <a:pt x="90931" y="727315"/>
                </a:lnTo>
                <a:lnTo>
                  <a:pt x="133475" y="713735"/>
                </a:lnTo>
                <a:lnTo>
                  <a:pt x="173609" y="695324"/>
                </a:lnTo>
                <a:lnTo>
                  <a:pt x="210987" y="672428"/>
                </a:lnTo>
                <a:lnTo>
                  <a:pt x="245263" y="645391"/>
                </a:lnTo>
                <a:lnTo>
                  <a:pt x="276092" y="614562"/>
                </a:lnTo>
                <a:lnTo>
                  <a:pt x="303128" y="580285"/>
                </a:lnTo>
                <a:lnTo>
                  <a:pt x="326024" y="542906"/>
                </a:lnTo>
                <a:lnTo>
                  <a:pt x="344434" y="502773"/>
                </a:lnTo>
                <a:lnTo>
                  <a:pt x="358012" y="460230"/>
                </a:lnTo>
                <a:lnTo>
                  <a:pt x="366413" y="415625"/>
                </a:lnTo>
                <a:lnTo>
                  <a:pt x="369290" y="369303"/>
                </a:lnTo>
                <a:lnTo>
                  <a:pt x="366413" y="322978"/>
                </a:lnTo>
                <a:lnTo>
                  <a:pt x="358012" y="278370"/>
                </a:lnTo>
                <a:lnTo>
                  <a:pt x="344434" y="235826"/>
                </a:lnTo>
                <a:lnTo>
                  <a:pt x="326024" y="195691"/>
                </a:lnTo>
                <a:lnTo>
                  <a:pt x="303128" y="158311"/>
                </a:lnTo>
                <a:lnTo>
                  <a:pt x="276092" y="124033"/>
                </a:lnTo>
                <a:lnTo>
                  <a:pt x="245263" y="93203"/>
                </a:lnTo>
                <a:lnTo>
                  <a:pt x="210987" y="66166"/>
                </a:lnTo>
                <a:lnTo>
                  <a:pt x="173609" y="43269"/>
                </a:lnTo>
                <a:lnTo>
                  <a:pt x="133475" y="24858"/>
                </a:lnTo>
                <a:lnTo>
                  <a:pt x="90931" y="11278"/>
                </a:lnTo>
                <a:lnTo>
                  <a:pt x="46324" y="2877"/>
                </a:lnTo>
                <a:lnTo>
                  <a:pt x="0" y="0"/>
                </a:lnTo>
                <a:close/>
              </a:path>
            </a:pathLst>
          </a:custGeom>
          <a:solidFill>
            <a:srgbClr val="F16366"/>
          </a:solidFill>
        </p:spPr>
        <p:txBody>
          <a:bodyPr wrap="square" lIns="0" tIns="0" rIns="0" bIns="0" rtlCol="0"/>
          <a:lstStyle/>
          <a:p>
            <a:endParaRPr/>
          </a:p>
        </p:txBody>
      </p:sp>
      <p:sp>
        <p:nvSpPr>
          <p:cNvPr id="4" name="object 4"/>
          <p:cNvSpPr txBox="1">
            <a:spLocks noGrp="1"/>
          </p:cNvSpPr>
          <p:nvPr>
            <p:ph type="title"/>
          </p:nvPr>
        </p:nvSpPr>
        <p:spPr>
          <a:xfrm>
            <a:off x="677170" y="434742"/>
            <a:ext cx="10515600" cy="1054776"/>
          </a:xfrm>
          <a:prstGeom prst="rect">
            <a:avLst/>
          </a:prstGeom>
        </p:spPr>
        <p:txBody>
          <a:bodyPr vert="horz" wrap="square" lIns="0" tIns="53975" rIns="0" bIns="0" rtlCol="0">
            <a:spAutoFit/>
          </a:bodyPr>
          <a:lstStyle/>
          <a:p>
            <a:pPr marL="12700" marR="5080">
              <a:lnSpc>
                <a:spcPts val="2590"/>
              </a:lnSpc>
              <a:spcBef>
                <a:spcPts val="425"/>
              </a:spcBef>
            </a:pPr>
            <a:r>
              <a:rPr sz="2400" spc="70" dirty="0">
                <a:solidFill>
                  <a:srgbClr val="253271"/>
                </a:solidFill>
                <a:latin typeface="HelveticaNeueLT Std Cn" panose="020B0706030502030204" pitchFamily="34" charset="0"/>
              </a:rPr>
              <a:t>From</a:t>
            </a:r>
            <a:r>
              <a:rPr sz="2400" spc="-90" dirty="0">
                <a:solidFill>
                  <a:srgbClr val="253271"/>
                </a:solidFill>
                <a:latin typeface="HelveticaNeueLT Std Cn" panose="020B0706030502030204" pitchFamily="34" charset="0"/>
              </a:rPr>
              <a:t> </a:t>
            </a:r>
            <a:r>
              <a:rPr sz="2400" spc="70" dirty="0">
                <a:solidFill>
                  <a:srgbClr val="253271"/>
                </a:solidFill>
                <a:latin typeface="HelveticaNeueLT Std Cn" panose="020B0706030502030204" pitchFamily="34" charset="0"/>
              </a:rPr>
              <a:t>a</a:t>
            </a:r>
            <a:r>
              <a:rPr sz="2400" spc="-85" dirty="0">
                <a:solidFill>
                  <a:srgbClr val="253271"/>
                </a:solidFill>
                <a:latin typeface="HelveticaNeueLT Std Cn" panose="020B0706030502030204" pitchFamily="34" charset="0"/>
              </a:rPr>
              <a:t> </a:t>
            </a:r>
            <a:r>
              <a:rPr sz="2400" spc="5" dirty="0">
                <a:solidFill>
                  <a:srgbClr val="253271"/>
                </a:solidFill>
                <a:latin typeface="HelveticaNeueLT Std Cn" panose="020B0706030502030204" pitchFamily="34" charset="0"/>
              </a:rPr>
              <a:t>list</a:t>
            </a:r>
            <a:r>
              <a:rPr sz="2400" spc="-85" dirty="0">
                <a:solidFill>
                  <a:srgbClr val="253271"/>
                </a:solidFill>
                <a:latin typeface="HelveticaNeueLT Std Cn" panose="020B0706030502030204" pitchFamily="34" charset="0"/>
              </a:rPr>
              <a:t> </a:t>
            </a:r>
            <a:r>
              <a:rPr sz="2400" spc="-30" dirty="0">
                <a:solidFill>
                  <a:srgbClr val="253271"/>
                </a:solidFill>
                <a:latin typeface="HelveticaNeueLT Std Cn" panose="020B0706030502030204" pitchFamily="34" charset="0"/>
              </a:rPr>
              <a:t>of</a:t>
            </a:r>
            <a:r>
              <a:rPr sz="2400" spc="-80" dirty="0">
                <a:solidFill>
                  <a:srgbClr val="253271"/>
                </a:solidFill>
                <a:latin typeface="HelveticaNeueLT Std Cn" panose="020B0706030502030204" pitchFamily="34" charset="0"/>
              </a:rPr>
              <a:t> </a:t>
            </a:r>
            <a:r>
              <a:rPr sz="2400" spc="25" dirty="0">
                <a:solidFill>
                  <a:srgbClr val="253271"/>
                </a:solidFill>
                <a:latin typeface="HelveticaNeueLT Std Cn" panose="020B0706030502030204" pitchFamily="34" charset="0"/>
              </a:rPr>
              <a:t>words,</a:t>
            </a:r>
            <a:r>
              <a:rPr sz="2400" spc="-80" dirty="0">
                <a:solidFill>
                  <a:srgbClr val="253271"/>
                </a:solidFill>
                <a:latin typeface="HelveticaNeueLT Std Cn" panose="020B0706030502030204" pitchFamily="34" charset="0"/>
              </a:rPr>
              <a:t> </a:t>
            </a:r>
            <a:r>
              <a:rPr sz="2400" spc="-15" dirty="0">
                <a:solidFill>
                  <a:srgbClr val="253271"/>
                </a:solidFill>
                <a:latin typeface="HelveticaNeueLT Std Cn" panose="020B0706030502030204" pitchFamily="34" charset="0"/>
              </a:rPr>
              <a:t>“worried”</a:t>
            </a:r>
            <a:r>
              <a:rPr sz="2400" spc="-80" dirty="0">
                <a:solidFill>
                  <a:srgbClr val="253271"/>
                </a:solidFill>
                <a:latin typeface="HelveticaNeueLT Std Cn" panose="020B0706030502030204" pitchFamily="34" charset="0"/>
              </a:rPr>
              <a:t> </a:t>
            </a:r>
            <a:r>
              <a:rPr sz="2400" spc="10" dirty="0">
                <a:solidFill>
                  <a:srgbClr val="253271"/>
                </a:solidFill>
                <a:latin typeface="HelveticaNeueLT Std Cn" panose="020B0706030502030204" pitchFamily="34" charset="0"/>
              </a:rPr>
              <a:t>and</a:t>
            </a:r>
            <a:r>
              <a:rPr sz="2400" spc="-85" dirty="0">
                <a:solidFill>
                  <a:srgbClr val="253271"/>
                </a:solidFill>
                <a:latin typeface="HelveticaNeueLT Std Cn" panose="020B0706030502030204" pitchFamily="34" charset="0"/>
              </a:rPr>
              <a:t> </a:t>
            </a:r>
            <a:r>
              <a:rPr sz="2400" spc="10" dirty="0">
                <a:solidFill>
                  <a:srgbClr val="253271"/>
                </a:solidFill>
                <a:latin typeface="HelveticaNeueLT Std Cn" panose="020B0706030502030204" pitchFamily="34" charset="0"/>
              </a:rPr>
              <a:t>“uncertain”</a:t>
            </a:r>
            <a:r>
              <a:rPr sz="2400" spc="-75" dirty="0">
                <a:solidFill>
                  <a:srgbClr val="253271"/>
                </a:solidFill>
                <a:latin typeface="HelveticaNeueLT Std Cn" panose="020B0706030502030204" pitchFamily="34" charset="0"/>
              </a:rPr>
              <a:t> </a:t>
            </a:r>
            <a:r>
              <a:rPr sz="2400" spc="100" dirty="0">
                <a:solidFill>
                  <a:srgbClr val="253271"/>
                </a:solidFill>
                <a:latin typeface="HelveticaNeueLT Std Cn" panose="020B0706030502030204" pitchFamily="34" charset="0"/>
              </a:rPr>
              <a:t>are</a:t>
            </a:r>
            <a:r>
              <a:rPr sz="2400" spc="-85" dirty="0">
                <a:solidFill>
                  <a:srgbClr val="253271"/>
                </a:solidFill>
                <a:latin typeface="HelveticaNeueLT Std Cn" panose="020B0706030502030204" pitchFamily="34" charset="0"/>
              </a:rPr>
              <a:t> </a:t>
            </a:r>
            <a:r>
              <a:rPr sz="2400" spc="40" dirty="0">
                <a:solidFill>
                  <a:srgbClr val="253271"/>
                </a:solidFill>
                <a:latin typeface="HelveticaNeueLT Std Cn" panose="020B0706030502030204" pitchFamily="34" charset="0"/>
              </a:rPr>
              <a:t>selected</a:t>
            </a:r>
            <a:r>
              <a:rPr sz="2400" spc="-85" dirty="0">
                <a:solidFill>
                  <a:srgbClr val="253271"/>
                </a:solidFill>
                <a:latin typeface="HelveticaNeueLT Std Cn" panose="020B0706030502030204" pitchFamily="34" charset="0"/>
              </a:rPr>
              <a:t> </a:t>
            </a:r>
            <a:r>
              <a:rPr sz="2400" spc="35" dirty="0">
                <a:solidFill>
                  <a:srgbClr val="253271"/>
                </a:solidFill>
                <a:latin typeface="HelveticaNeueLT Std Cn" panose="020B0706030502030204" pitchFamily="34" charset="0"/>
              </a:rPr>
              <a:t>the</a:t>
            </a:r>
            <a:r>
              <a:rPr sz="2400" spc="-85" dirty="0">
                <a:solidFill>
                  <a:srgbClr val="253271"/>
                </a:solidFill>
                <a:latin typeface="HelveticaNeueLT Std Cn" panose="020B0706030502030204" pitchFamily="34" charset="0"/>
              </a:rPr>
              <a:t> </a:t>
            </a:r>
            <a:r>
              <a:rPr sz="2400" spc="30" dirty="0">
                <a:solidFill>
                  <a:srgbClr val="253271"/>
                </a:solidFill>
                <a:latin typeface="HelveticaNeueLT Std Cn" panose="020B0706030502030204" pitchFamily="34" charset="0"/>
              </a:rPr>
              <a:t>most</a:t>
            </a:r>
            <a:r>
              <a:rPr sz="2400" spc="-85" dirty="0">
                <a:solidFill>
                  <a:srgbClr val="253271"/>
                </a:solidFill>
                <a:latin typeface="HelveticaNeueLT Std Cn" panose="020B0706030502030204" pitchFamily="34" charset="0"/>
              </a:rPr>
              <a:t> </a:t>
            </a:r>
            <a:r>
              <a:rPr sz="2400" spc="-15" dirty="0">
                <a:solidFill>
                  <a:srgbClr val="253271"/>
                </a:solidFill>
                <a:latin typeface="HelveticaNeueLT Std Cn" panose="020B0706030502030204" pitchFamily="34" charset="0"/>
              </a:rPr>
              <a:t>when </a:t>
            </a:r>
            <a:r>
              <a:rPr sz="2400" spc="15" dirty="0">
                <a:solidFill>
                  <a:srgbClr val="253271"/>
                </a:solidFill>
                <a:latin typeface="HelveticaNeueLT Std Cn" panose="020B0706030502030204" pitchFamily="34" charset="0"/>
              </a:rPr>
              <a:t>asked </a:t>
            </a:r>
            <a:r>
              <a:rPr sz="2400" spc="5" dirty="0">
                <a:solidFill>
                  <a:srgbClr val="253271"/>
                </a:solidFill>
                <a:latin typeface="HelveticaNeueLT Std Cn" panose="020B0706030502030204" pitchFamily="34" charset="0"/>
              </a:rPr>
              <a:t>what </a:t>
            </a:r>
            <a:r>
              <a:rPr sz="2400" spc="100" dirty="0">
                <a:solidFill>
                  <a:srgbClr val="253271"/>
                </a:solidFill>
                <a:latin typeface="HelveticaNeueLT Std Cn" panose="020B0706030502030204" pitchFamily="34" charset="0"/>
              </a:rPr>
              <a:t>are </a:t>
            </a:r>
            <a:r>
              <a:rPr sz="2400" spc="35" dirty="0">
                <a:solidFill>
                  <a:srgbClr val="253271"/>
                </a:solidFill>
                <a:latin typeface="HelveticaNeueLT Std Cn" panose="020B0706030502030204" pitchFamily="34" charset="0"/>
              </a:rPr>
              <a:t>the </a:t>
            </a:r>
            <a:r>
              <a:rPr sz="2400" spc="-15" dirty="0">
                <a:solidFill>
                  <a:srgbClr val="253271"/>
                </a:solidFill>
                <a:latin typeface="HelveticaNeueLT Std Cn" panose="020B0706030502030204" pitchFamily="34" charset="0"/>
              </a:rPr>
              <a:t>two </a:t>
            </a:r>
            <a:r>
              <a:rPr sz="2400" spc="95" dirty="0">
                <a:solidFill>
                  <a:srgbClr val="253271"/>
                </a:solidFill>
                <a:latin typeface="HelveticaNeueLT Std Cn" panose="020B0706030502030204" pitchFamily="34" charset="0"/>
              </a:rPr>
              <a:t>or </a:t>
            </a:r>
            <a:r>
              <a:rPr sz="2400" spc="65" dirty="0">
                <a:solidFill>
                  <a:srgbClr val="253271"/>
                </a:solidFill>
                <a:latin typeface="HelveticaNeueLT Std Cn" panose="020B0706030502030204" pitchFamily="34" charset="0"/>
              </a:rPr>
              <a:t>three </a:t>
            </a:r>
            <a:r>
              <a:rPr sz="2400" spc="20" dirty="0">
                <a:solidFill>
                  <a:srgbClr val="253271"/>
                </a:solidFill>
                <a:latin typeface="HelveticaNeueLT Std Cn" panose="020B0706030502030204" pitchFamily="34" charset="0"/>
              </a:rPr>
              <a:t>emotions </a:t>
            </a:r>
            <a:r>
              <a:rPr sz="2400" spc="45" dirty="0">
                <a:solidFill>
                  <a:srgbClr val="253271"/>
                </a:solidFill>
                <a:latin typeface="HelveticaNeueLT Std Cn" panose="020B0706030502030204" pitchFamily="34" charset="0"/>
              </a:rPr>
              <a:t>that </a:t>
            </a:r>
            <a:r>
              <a:rPr sz="2400" spc="30" dirty="0">
                <a:solidFill>
                  <a:srgbClr val="253271"/>
                </a:solidFill>
                <a:latin typeface="HelveticaNeueLT Std Cn" panose="020B0706030502030204" pitchFamily="34" charset="0"/>
              </a:rPr>
              <a:t>best </a:t>
            </a:r>
            <a:r>
              <a:rPr sz="2400" spc="70" dirty="0">
                <a:solidFill>
                  <a:srgbClr val="253271"/>
                </a:solidFill>
                <a:latin typeface="HelveticaNeueLT Std Cn" panose="020B0706030502030204" pitchFamily="34" charset="0"/>
              </a:rPr>
              <a:t>capture </a:t>
            </a:r>
            <a:r>
              <a:rPr sz="2400" spc="-30" dirty="0">
                <a:solidFill>
                  <a:srgbClr val="253271"/>
                </a:solidFill>
                <a:latin typeface="HelveticaNeueLT Std Cn" panose="020B0706030502030204" pitchFamily="34" charset="0"/>
              </a:rPr>
              <a:t>how </a:t>
            </a:r>
            <a:r>
              <a:rPr sz="2400" spc="-20" dirty="0">
                <a:solidFill>
                  <a:srgbClr val="253271"/>
                </a:solidFill>
                <a:latin typeface="HelveticaNeueLT Std Cn" panose="020B0706030502030204" pitchFamily="34" charset="0"/>
              </a:rPr>
              <a:t>you </a:t>
            </a:r>
            <a:r>
              <a:rPr sz="2400" dirty="0">
                <a:solidFill>
                  <a:srgbClr val="253271"/>
                </a:solidFill>
                <a:latin typeface="HelveticaNeueLT Std Cn" panose="020B0706030502030204" pitchFamily="34" charset="0"/>
              </a:rPr>
              <a:t>feel </a:t>
            </a:r>
            <a:r>
              <a:rPr sz="2400" spc="-15" dirty="0">
                <a:solidFill>
                  <a:srgbClr val="253271"/>
                </a:solidFill>
                <a:latin typeface="HelveticaNeueLT Std Cn" panose="020B0706030502030204" pitchFamily="34" charset="0"/>
              </a:rPr>
              <a:t>when</a:t>
            </a:r>
            <a:r>
              <a:rPr sz="2400" spc="-95" dirty="0">
                <a:solidFill>
                  <a:srgbClr val="253271"/>
                </a:solidFill>
                <a:latin typeface="HelveticaNeueLT Std Cn" panose="020B0706030502030204" pitchFamily="34" charset="0"/>
              </a:rPr>
              <a:t> </a:t>
            </a:r>
            <a:r>
              <a:rPr sz="2400" spc="-10" dirty="0">
                <a:solidFill>
                  <a:srgbClr val="253271"/>
                </a:solidFill>
                <a:latin typeface="HelveticaNeueLT Std Cn" panose="020B0706030502030204" pitchFamily="34" charset="0"/>
              </a:rPr>
              <a:t>thinking</a:t>
            </a:r>
            <a:r>
              <a:rPr sz="2400" spc="-95" dirty="0">
                <a:solidFill>
                  <a:srgbClr val="253271"/>
                </a:solidFill>
                <a:latin typeface="HelveticaNeueLT Std Cn" panose="020B0706030502030204" pitchFamily="34" charset="0"/>
              </a:rPr>
              <a:t> </a:t>
            </a:r>
            <a:r>
              <a:rPr sz="2400" spc="25" dirty="0">
                <a:solidFill>
                  <a:srgbClr val="253271"/>
                </a:solidFill>
                <a:latin typeface="HelveticaNeueLT Std Cn" panose="020B0706030502030204" pitchFamily="34" charset="0"/>
              </a:rPr>
              <a:t>about</a:t>
            </a:r>
            <a:r>
              <a:rPr sz="2400" spc="-85" dirty="0">
                <a:solidFill>
                  <a:srgbClr val="253271"/>
                </a:solidFill>
                <a:latin typeface="HelveticaNeueLT Std Cn" panose="020B0706030502030204" pitchFamily="34" charset="0"/>
              </a:rPr>
              <a:t> </a:t>
            </a:r>
            <a:r>
              <a:rPr sz="2400" spc="-30" dirty="0">
                <a:solidFill>
                  <a:srgbClr val="253271"/>
                </a:solidFill>
                <a:latin typeface="HelveticaNeueLT Std Cn" panose="020B0706030502030204" pitchFamily="34" charset="0"/>
              </a:rPr>
              <a:t>how</a:t>
            </a:r>
            <a:r>
              <a:rPr sz="2400" spc="-95" dirty="0">
                <a:solidFill>
                  <a:srgbClr val="253271"/>
                </a:solidFill>
                <a:latin typeface="HelveticaNeueLT Std Cn" panose="020B0706030502030204" pitchFamily="34" charset="0"/>
              </a:rPr>
              <a:t> </a:t>
            </a:r>
            <a:r>
              <a:rPr sz="2400" spc="5" dirty="0">
                <a:solidFill>
                  <a:srgbClr val="253271"/>
                </a:solidFill>
                <a:latin typeface="HelveticaNeueLT Std Cn" panose="020B0706030502030204" pitchFamily="34" charset="0"/>
              </a:rPr>
              <a:t>financially</a:t>
            </a:r>
            <a:r>
              <a:rPr sz="2400" spc="-85" dirty="0">
                <a:solidFill>
                  <a:srgbClr val="253271"/>
                </a:solidFill>
                <a:latin typeface="HelveticaNeueLT Std Cn" panose="020B0706030502030204" pitchFamily="34" charset="0"/>
              </a:rPr>
              <a:t> </a:t>
            </a:r>
            <a:r>
              <a:rPr sz="2400" spc="55" dirty="0">
                <a:solidFill>
                  <a:srgbClr val="253271"/>
                </a:solidFill>
                <a:latin typeface="HelveticaNeueLT Std Cn" panose="020B0706030502030204" pitchFamily="34" charset="0"/>
              </a:rPr>
              <a:t>prepared</a:t>
            </a:r>
            <a:r>
              <a:rPr sz="2400" spc="-90" dirty="0">
                <a:solidFill>
                  <a:srgbClr val="253271"/>
                </a:solidFill>
                <a:latin typeface="HelveticaNeueLT Std Cn" panose="020B0706030502030204" pitchFamily="34" charset="0"/>
              </a:rPr>
              <a:t> </a:t>
            </a:r>
            <a:r>
              <a:rPr sz="2400" spc="-20" dirty="0">
                <a:solidFill>
                  <a:srgbClr val="253271"/>
                </a:solidFill>
                <a:latin typeface="HelveticaNeueLT Std Cn" panose="020B0706030502030204" pitchFamily="34" charset="0"/>
              </a:rPr>
              <a:t>you</a:t>
            </a:r>
            <a:r>
              <a:rPr sz="2400" spc="-80" dirty="0">
                <a:solidFill>
                  <a:srgbClr val="253271"/>
                </a:solidFill>
                <a:latin typeface="HelveticaNeueLT Std Cn" panose="020B0706030502030204" pitchFamily="34" charset="0"/>
              </a:rPr>
              <a:t> </a:t>
            </a:r>
            <a:r>
              <a:rPr sz="2400" spc="100" dirty="0">
                <a:solidFill>
                  <a:srgbClr val="253271"/>
                </a:solidFill>
                <a:latin typeface="HelveticaNeueLT Std Cn" panose="020B0706030502030204" pitchFamily="34" charset="0"/>
              </a:rPr>
              <a:t>are</a:t>
            </a:r>
            <a:r>
              <a:rPr sz="2400" spc="-90" dirty="0">
                <a:solidFill>
                  <a:srgbClr val="253271"/>
                </a:solidFill>
                <a:latin typeface="HelveticaNeueLT Std Cn" panose="020B0706030502030204" pitchFamily="34" charset="0"/>
              </a:rPr>
              <a:t> </a:t>
            </a:r>
            <a:r>
              <a:rPr sz="2400" spc="40" dirty="0">
                <a:solidFill>
                  <a:srgbClr val="253271"/>
                </a:solidFill>
                <a:latin typeface="HelveticaNeueLT Std Cn" panose="020B0706030502030204" pitchFamily="34" charset="0"/>
              </a:rPr>
              <a:t>for</a:t>
            </a:r>
            <a:r>
              <a:rPr sz="2400" spc="-95" dirty="0">
                <a:solidFill>
                  <a:srgbClr val="253271"/>
                </a:solidFill>
                <a:latin typeface="HelveticaNeueLT Std Cn" panose="020B0706030502030204" pitchFamily="34" charset="0"/>
              </a:rPr>
              <a:t> </a:t>
            </a:r>
            <a:r>
              <a:rPr sz="2400" spc="60" dirty="0">
                <a:solidFill>
                  <a:srgbClr val="253271"/>
                </a:solidFill>
                <a:latin typeface="HelveticaNeueLT Std Cn" panose="020B0706030502030204" pitchFamily="34" charset="0"/>
              </a:rPr>
              <a:t>retirement</a:t>
            </a:r>
            <a:r>
              <a:rPr lang="en-US" sz="2400" spc="60" dirty="0">
                <a:solidFill>
                  <a:srgbClr val="253271"/>
                </a:solidFill>
                <a:latin typeface="HelveticaNeueLT Std Cn" panose="020B0706030502030204" pitchFamily="34" charset="0"/>
              </a:rPr>
              <a:t>.</a:t>
            </a:r>
            <a:endParaRPr sz="2400" dirty="0">
              <a:solidFill>
                <a:srgbClr val="253271"/>
              </a:solidFill>
              <a:latin typeface="HelveticaNeueLT Std Cn" panose="020B0706030502030204" pitchFamily="34" charset="0"/>
            </a:endParaRPr>
          </a:p>
        </p:txBody>
      </p:sp>
      <p:sp>
        <p:nvSpPr>
          <p:cNvPr id="5" name="object 5"/>
          <p:cNvSpPr/>
          <p:nvPr/>
        </p:nvSpPr>
        <p:spPr>
          <a:xfrm>
            <a:off x="11381351" y="186978"/>
            <a:ext cx="214656" cy="24776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3152394" y="1638795"/>
            <a:ext cx="1280160" cy="822960"/>
          </a:xfrm>
          <a:prstGeom prst="rect">
            <a:avLst/>
          </a:prstGeom>
          <a:solidFill>
            <a:srgbClr val="0A495D"/>
          </a:solidFill>
        </p:spPr>
        <p:txBody>
          <a:bodyPr vert="horz" wrap="square" lIns="0" tIns="0" rIns="0" bIns="0" rtlCol="0">
            <a:spAutoFit/>
          </a:bodyPr>
          <a:lstStyle/>
          <a:p>
            <a:pPr>
              <a:lnSpc>
                <a:spcPct val="100000"/>
              </a:lnSpc>
            </a:pPr>
            <a:endParaRPr sz="1450">
              <a:latin typeface="Times New Roman"/>
              <a:cs typeface="Times New Roman"/>
            </a:endParaRPr>
          </a:p>
          <a:p>
            <a:pPr marL="248285" marR="173990" indent="-66040">
              <a:lnSpc>
                <a:spcPts val="1610"/>
              </a:lnSpc>
              <a:spcBef>
                <a:spcPts val="5"/>
              </a:spcBef>
            </a:pPr>
            <a:r>
              <a:rPr sz="1400" b="1" spc="-5" dirty="0">
                <a:solidFill>
                  <a:srgbClr val="FAFAFA"/>
                </a:solidFill>
                <a:latin typeface="Arial"/>
                <a:cs typeface="Arial"/>
              </a:rPr>
              <a:t>All</a:t>
            </a:r>
            <a:r>
              <a:rPr sz="1400" b="1" spc="-75" dirty="0">
                <a:solidFill>
                  <a:srgbClr val="FAFAFA"/>
                </a:solidFill>
                <a:latin typeface="Arial"/>
                <a:cs typeface="Arial"/>
              </a:rPr>
              <a:t> </a:t>
            </a:r>
            <a:r>
              <a:rPr sz="1400" b="1" spc="-10" dirty="0">
                <a:solidFill>
                  <a:srgbClr val="FAFAFA"/>
                </a:solidFill>
                <a:latin typeface="Arial"/>
                <a:cs typeface="Arial"/>
              </a:rPr>
              <a:t>Women  </a:t>
            </a:r>
            <a:r>
              <a:rPr sz="1400" b="1" spc="-5" dirty="0">
                <a:solidFill>
                  <a:srgbClr val="FAFAFA"/>
                </a:solidFill>
                <a:latin typeface="Arial"/>
                <a:cs typeface="Arial"/>
              </a:rPr>
              <a:t>Ages</a:t>
            </a:r>
            <a:r>
              <a:rPr sz="1400" b="1" spc="-50" dirty="0">
                <a:solidFill>
                  <a:srgbClr val="FAFAFA"/>
                </a:solidFill>
                <a:latin typeface="Arial"/>
                <a:cs typeface="Arial"/>
              </a:rPr>
              <a:t> </a:t>
            </a:r>
            <a:r>
              <a:rPr sz="1400" b="1" spc="-5" dirty="0">
                <a:solidFill>
                  <a:srgbClr val="FAFAFA"/>
                </a:solidFill>
                <a:latin typeface="Arial"/>
                <a:cs typeface="Arial"/>
              </a:rPr>
              <a:t>25+</a:t>
            </a:r>
            <a:endParaRPr sz="1400">
              <a:latin typeface="Arial"/>
              <a:cs typeface="Arial"/>
            </a:endParaRPr>
          </a:p>
        </p:txBody>
      </p:sp>
      <p:sp>
        <p:nvSpPr>
          <p:cNvPr id="7" name="object 7"/>
          <p:cNvSpPr/>
          <p:nvPr/>
        </p:nvSpPr>
        <p:spPr>
          <a:xfrm>
            <a:off x="709921" y="1632442"/>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709921" y="1632442"/>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1" name="object 11"/>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2" name="object 12"/>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4" name="object 14"/>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5" name="object 15"/>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709921" y="1632442"/>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17" name="object 17"/>
          <p:cNvSpPr/>
          <p:nvPr/>
        </p:nvSpPr>
        <p:spPr>
          <a:xfrm>
            <a:off x="67717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8" name="object 18"/>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9" name="object 19"/>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0" name="object 20"/>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1" name="object 21"/>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2" name="object 22"/>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3" name="object 23"/>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6361180" y="1665193"/>
            <a:ext cx="39370" cy="12700"/>
          </a:xfrm>
          <a:custGeom>
            <a:avLst/>
            <a:gdLst/>
            <a:ahLst/>
            <a:cxnLst/>
            <a:rect l="l" t="t" r="r" b="b"/>
            <a:pathLst>
              <a:path w="39370"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graphicFrame>
        <p:nvGraphicFramePr>
          <p:cNvPr id="26" name="object 26"/>
          <p:cNvGraphicFramePr>
            <a:graphicFrameLocks noGrp="1"/>
          </p:cNvGraphicFramePr>
          <p:nvPr/>
        </p:nvGraphicFramePr>
        <p:xfrm>
          <a:off x="6361180" y="1632442"/>
          <a:ext cx="5161279" cy="4410508"/>
        </p:xfrm>
        <a:graphic>
          <a:graphicData uri="http://schemas.openxmlformats.org/drawingml/2006/table">
            <a:tbl>
              <a:tblPr firstRow="1" bandRow="1">
                <a:tableStyleId>{2D5ABB26-0587-4C30-8999-92F81FD0307C}</a:tableStyleId>
              </a:tblPr>
              <a:tblGrid>
                <a:gridCol w="33020">
                  <a:extLst>
                    <a:ext uri="{9D8B030D-6E8A-4147-A177-3AD203B41FA5}">
                      <a16:colId xmlns:a16="http://schemas.microsoft.com/office/drawing/2014/main" val="20000"/>
                    </a:ext>
                  </a:extLst>
                </a:gridCol>
                <a:gridCol w="2436495">
                  <a:extLst>
                    <a:ext uri="{9D8B030D-6E8A-4147-A177-3AD203B41FA5}">
                      <a16:colId xmlns:a16="http://schemas.microsoft.com/office/drawing/2014/main" val="20001"/>
                    </a:ext>
                  </a:extLst>
                </a:gridCol>
                <a:gridCol w="1280794">
                  <a:extLst>
                    <a:ext uri="{9D8B030D-6E8A-4147-A177-3AD203B41FA5}">
                      <a16:colId xmlns:a16="http://schemas.microsoft.com/office/drawing/2014/main" val="20002"/>
                    </a:ext>
                  </a:extLst>
                </a:gridCol>
                <a:gridCol w="1410970">
                  <a:extLst>
                    <a:ext uri="{9D8B030D-6E8A-4147-A177-3AD203B41FA5}">
                      <a16:colId xmlns:a16="http://schemas.microsoft.com/office/drawing/2014/main" val="20003"/>
                    </a:ext>
                  </a:extLst>
                </a:gridCol>
              </a:tblGrid>
              <a:tr h="822966">
                <a:tc>
                  <a:txBody>
                    <a:bodyPr/>
                    <a:lstStyle/>
                    <a:p>
                      <a:pPr>
                        <a:lnSpc>
                          <a:spcPct val="100000"/>
                        </a:lnSpc>
                      </a:pPr>
                      <a:endParaRPr sz="2000">
                        <a:latin typeface="Times New Roman"/>
                        <a:cs typeface="Times New Roman"/>
                      </a:endParaRPr>
                    </a:p>
                  </a:txBody>
                  <a:tcPr marL="0" marR="0" marT="0" marB="0"/>
                </a:tc>
                <a:tc>
                  <a:txBody>
                    <a:bodyPr/>
                    <a:lstStyle/>
                    <a:p>
                      <a:pPr marL="569595" marR="401955" indent="-192405">
                        <a:lnSpc>
                          <a:spcPct val="99400"/>
                        </a:lnSpc>
                        <a:spcBef>
                          <a:spcPts val="360"/>
                        </a:spcBef>
                      </a:pPr>
                      <a:r>
                        <a:rPr sz="1600" b="1" i="1" spc="-5" dirty="0">
                          <a:solidFill>
                            <a:srgbClr val="F76366"/>
                          </a:solidFill>
                          <a:latin typeface="Arial"/>
                          <a:cs typeface="Arial"/>
                        </a:rPr>
                        <a:t>Negative</a:t>
                      </a:r>
                      <a:r>
                        <a:rPr sz="1600" b="1" i="1" spc="-55" dirty="0">
                          <a:solidFill>
                            <a:srgbClr val="F76366"/>
                          </a:solidFill>
                          <a:latin typeface="Arial"/>
                          <a:cs typeface="Arial"/>
                        </a:rPr>
                        <a:t> </a:t>
                      </a:r>
                      <a:r>
                        <a:rPr sz="1600" i="1" spc="-5" dirty="0">
                          <a:solidFill>
                            <a:srgbClr val="2B2B2B"/>
                          </a:solidFill>
                          <a:latin typeface="Arial"/>
                          <a:cs typeface="Arial"/>
                        </a:rPr>
                        <a:t>Emotion  Words Shown  </a:t>
                      </a:r>
                      <a:r>
                        <a:rPr sz="1600" i="1" dirty="0">
                          <a:solidFill>
                            <a:srgbClr val="2B2B2B"/>
                          </a:solidFill>
                          <a:latin typeface="Calibri"/>
                          <a:cs typeface="Calibri"/>
                        </a:rPr>
                        <a:t>(3% or</a:t>
                      </a:r>
                      <a:r>
                        <a:rPr sz="1600" i="1" spc="-15" dirty="0">
                          <a:solidFill>
                            <a:srgbClr val="2B2B2B"/>
                          </a:solidFill>
                          <a:latin typeface="Calibri"/>
                          <a:cs typeface="Calibri"/>
                        </a:rPr>
                        <a:t> </a:t>
                      </a:r>
                      <a:r>
                        <a:rPr sz="1600" i="1" spc="-5" dirty="0">
                          <a:solidFill>
                            <a:srgbClr val="2B2B2B"/>
                          </a:solidFill>
                          <a:latin typeface="Calibri"/>
                          <a:cs typeface="Calibri"/>
                        </a:rPr>
                        <a:t>Higher)</a:t>
                      </a:r>
                      <a:endParaRPr sz="1600">
                        <a:latin typeface="Calibri"/>
                        <a:cs typeface="Calibri"/>
                      </a:endParaRPr>
                    </a:p>
                  </a:txBody>
                  <a:tcPr marL="0" marR="0" marB="0"/>
                </a:tc>
                <a:tc>
                  <a:txBody>
                    <a:bodyPr/>
                    <a:lstStyle/>
                    <a:p>
                      <a:pPr marL="191135" marR="107950" indent="-75565">
                        <a:lnSpc>
                          <a:spcPts val="1900"/>
                        </a:lnSpc>
                        <a:spcBef>
                          <a:spcPts val="1390"/>
                        </a:spcBef>
                      </a:pPr>
                      <a:r>
                        <a:rPr sz="1600" b="1" spc="-5" dirty="0">
                          <a:solidFill>
                            <a:srgbClr val="FAFAFA"/>
                          </a:solidFill>
                          <a:latin typeface="Arial"/>
                          <a:cs typeface="Arial"/>
                        </a:rPr>
                        <a:t>All</a:t>
                      </a:r>
                      <a:r>
                        <a:rPr sz="1600" b="1" spc="-65" dirty="0">
                          <a:solidFill>
                            <a:srgbClr val="FAFAFA"/>
                          </a:solidFill>
                          <a:latin typeface="Arial"/>
                          <a:cs typeface="Arial"/>
                        </a:rPr>
                        <a:t> </a:t>
                      </a:r>
                      <a:r>
                        <a:rPr sz="1600" b="1" spc="-10" dirty="0">
                          <a:solidFill>
                            <a:srgbClr val="FAFAFA"/>
                          </a:solidFill>
                          <a:latin typeface="Arial"/>
                          <a:cs typeface="Arial"/>
                        </a:rPr>
                        <a:t>Women  </a:t>
                      </a:r>
                      <a:r>
                        <a:rPr sz="1600" b="1" spc="-5" dirty="0">
                          <a:solidFill>
                            <a:srgbClr val="FAFAFA"/>
                          </a:solidFill>
                          <a:latin typeface="Arial"/>
                          <a:cs typeface="Arial"/>
                        </a:rPr>
                        <a:t>Ages</a:t>
                      </a:r>
                      <a:r>
                        <a:rPr sz="1600" b="1" spc="-40" dirty="0">
                          <a:solidFill>
                            <a:srgbClr val="FAFAFA"/>
                          </a:solidFill>
                          <a:latin typeface="Arial"/>
                          <a:cs typeface="Arial"/>
                        </a:rPr>
                        <a:t> </a:t>
                      </a:r>
                      <a:r>
                        <a:rPr sz="1600" b="1" spc="-5" dirty="0">
                          <a:solidFill>
                            <a:srgbClr val="FAFAFA"/>
                          </a:solidFill>
                          <a:latin typeface="Arial"/>
                          <a:cs typeface="Arial"/>
                        </a:rPr>
                        <a:t>25+</a:t>
                      </a:r>
                      <a:endParaRPr sz="1600">
                        <a:latin typeface="Arial"/>
                        <a:cs typeface="Arial"/>
                      </a:endParaRPr>
                    </a:p>
                  </a:txBody>
                  <a:tcPr marL="0" marR="0" marT="176530" marB="0">
                    <a:lnT w="12700">
                      <a:solidFill>
                        <a:srgbClr val="000000"/>
                      </a:solidFill>
                      <a:prstDash val="solid"/>
                    </a:lnT>
                    <a:solidFill>
                      <a:srgbClr val="0A495D"/>
                    </a:solidFill>
                  </a:tcPr>
                </a:tc>
                <a:tc>
                  <a:txBody>
                    <a:bodyPr/>
                    <a:lstStyle/>
                    <a:p>
                      <a:pPr marL="67310" marR="59690" indent="-635" algn="ctr">
                        <a:lnSpc>
                          <a:spcPct val="99400"/>
                        </a:lnSpc>
                        <a:spcBef>
                          <a:spcPts val="360"/>
                        </a:spcBef>
                      </a:pPr>
                      <a:r>
                        <a:rPr sz="1600" b="1" spc="-5" dirty="0">
                          <a:solidFill>
                            <a:srgbClr val="191919"/>
                          </a:solidFill>
                          <a:latin typeface="Arial"/>
                          <a:cs typeface="Arial"/>
                        </a:rPr>
                        <a:t>Low-Income  </a:t>
                      </a:r>
                      <a:r>
                        <a:rPr sz="1600" b="1" spc="-10" dirty="0">
                          <a:solidFill>
                            <a:srgbClr val="191919"/>
                          </a:solidFill>
                          <a:latin typeface="Arial"/>
                          <a:cs typeface="Arial"/>
                        </a:rPr>
                        <a:t>Women</a:t>
                      </a:r>
                      <a:r>
                        <a:rPr sz="1600" b="1" spc="-145" dirty="0">
                          <a:solidFill>
                            <a:srgbClr val="191919"/>
                          </a:solidFill>
                          <a:latin typeface="Arial"/>
                          <a:cs typeface="Arial"/>
                        </a:rPr>
                        <a:t> </a:t>
                      </a:r>
                      <a:r>
                        <a:rPr sz="1600" b="1" spc="-5" dirty="0">
                          <a:solidFill>
                            <a:srgbClr val="191919"/>
                          </a:solidFill>
                          <a:latin typeface="Arial"/>
                          <a:cs typeface="Arial"/>
                        </a:rPr>
                        <a:t>Ages  25+</a:t>
                      </a:r>
                      <a:r>
                        <a:rPr sz="1600" b="1" spc="-20" dirty="0">
                          <a:solidFill>
                            <a:srgbClr val="191919"/>
                          </a:solidFill>
                          <a:latin typeface="Arial"/>
                          <a:cs typeface="Arial"/>
                        </a:rPr>
                        <a:t> </a:t>
                      </a:r>
                      <a:r>
                        <a:rPr sz="1600" b="1" spc="-5" dirty="0">
                          <a:solidFill>
                            <a:srgbClr val="191919"/>
                          </a:solidFill>
                          <a:latin typeface="Arial"/>
                          <a:cs typeface="Arial"/>
                        </a:rPr>
                        <a:t>(31%)</a:t>
                      </a:r>
                      <a:endParaRPr sz="1600">
                        <a:latin typeface="Arial"/>
                        <a:cs typeface="Arial"/>
                      </a:endParaRPr>
                    </a:p>
                  </a:txBody>
                  <a:tcPr marL="0" marR="0" marB="0">
                    <a:lnT w="12700">
                      <a:solidFill>
                        <a:srgbClr val="000000"/>
                      </a:solidFill>
                      <a:prstDash val="solid"/>
                    </a:lnT>
                    <a:solidFill>
                      <a:srgbClr val="E2E2DE"/>
                    </a:solidFill>
                  </a:tcPr>
                </a:tc>
                <a:extLst>
                  <a:ext uri="{0D108BD9-81ED-4DB2-BD59-A6C34878D82A}">
                    <a16:rowId xmlns:a16="http://schemas.microsoft.com/office/drawing/2014/main" val="10000"/>
                  </a:ext>
                </a:extLst>
              </a:tr>
              <a:tr h="83939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B w="38100">
                      <a:solidFill>
                        <a:srgbClr val="2B2B2B"/>
                      </a:solidFill>
                      <a:prstDash val="solid"/>
                    </a:lnB>
                    <a:solidFill>
                      <a:srgbClr val="DAE4E7"/>
                    </a:solidFill>
                  </a:tcPr>
                </a:tc>
                <a:tc>
                  <a:txBody>
                    <a:bodyPr/>
                    <a:lstStyle/>
                    <a:p>
                      <a:pPr marL="241300" marR="522605">
                        <a:lnSpc>
                          <a:spcPts val="2110"/>
                        </a:lnSpc>
                        <a:spcBef>
                          <a:spcPts val="1245"/>
                        </a:spcBef>
                      </a:pPr>
                      <a:r>
                        <a:rPr sz="1800" b="1" spc="-30" dirty="0">
                          <a:solidFill>
                            <a:srgbClr val="191919"/>
                          </a:solidFill>
                          <a:latin typeface="Arial"/>
                          <a:cs typeface="Arial"/>
                        </a:rPr>
                        <a:t>Total </a:t>
                      </a:r>
                      <a:r>
                        <a:rPr sz="1800" b="1" spc="-5" dirty="0">
                          <a:solidFill>
                            <a:srgbClr val="191919"/>
                          </a:solidFill>
                          <a:latin typeface="Arial"/>
                          <a:cs typeface="Arial"/>
                        </a:rPr>
                        <a:t>selecting  negative</a:t>
                      </a:r>
                      <a:r>
                        <a:rPr sz="1800" b="1" spc="-75" dirty="0">
                          <a:solidFill>
                            <a:srgbClr val="191919"/>
                          </a:solidFill>
                          <a:latin typeface="Arial"/>
                          <a:cs typeface="Arial"/>
                        </a:rPr>
                        <a:t> </a:t>
                      </a:r>
                      <a:r>
                        <a:rPr sz="1800" b="1" dirty="0">
                          <a:solidFill>
                            <a:srgbClr val="191919"/>
                          </a:solidFill>
                          <a:latin typeface="Arial"/>
                          <a:cs typeface="Arial"/>
                        </a:rPr>
                        <a:t>words</a:t>
                      </a:r>
                      <a:endParaRPr sz="1800">
                        <a:latin typeface="Arial"/>
                        <a:cs typeface="Arial"/>
                      </a:endParaRPr>
                    </a:p>
                  </a:txBody>
                  <a:tcPr marL="0" marR="0" marT="158115" marB="0">
                    <a:lnB w="38100">
                      <a:solidFill>
                        <a:srgbClr val="2B2B2B"/>
                      </a:solidFill>
                      <a:prstDash val="solid"/>
                    </a:lnB>
                    <a:solidFill>
                      <a:srgbClr val="DAE4E7"/>
                    </a:solidFill>
                  </a:tcPr>
                </a:tc>
                <a:tc>
                  <a:txBody>
                    <a:bodyPr/>
                    <a:lstStyle/>
                    <a:p>
                      <a:pPr marR="327025" algn="r">
                        <a:lnSpc>
                          <a:spcPct val="100000"/>
                        </a:lnSpc>
                        <a:spcBef>
                          <a:spcPts val="1760"/>
                        </a:spcBef>
                      </a:pPr>
                      <a:r>
                        <a:rPr sz="2400" b="1" dirty="0">
                          <a:solidFill>
                            <a:srgbClr val="F76366"/>
                          </a:solidFill>
                          <a:latin typeface="Arial"/>
                          <a:cs typeface="Arial"/>
                        </a:rPr>
                        <a:t>67%</a:t>
                      </a:r>
                      <a:endParaRPr sz="2400">
                        <a:latin typeface="Arial"/>
                        <a:cs typeface="Arial"/>
                      </a:endParaRPr>
                    </a:p>
                  </a:txBody>
                  <a:tcPr marL="0" marR="0" marT="223520" marB="0">
                    <a:lnB w="38100">
                      <a:solidFill>
                        <a:srgbClr val="2B2B2B"/>
                      </a:solidFill>
                      <a:prstDash val="solid"/>
                    </a:lnB>
                    <a:solidFill>
                      <a:srgbClr val="DAE4E7"/>
                    </a:solidFill>
                  </a:tcPr>
                </a:tc>
                <a:tc>
                  <a:txBody>
                    <a:bodyPr/>
                    <a:lstStyle/>
                    <a:p>
                      <a:pPr algn="ctr">
                        <a:lnSpc>
                          <a:spcPct val="100000"/>
                        </a:lnSpc>
                        <a:spcBef>
                          <a:spcPts val="1760"/>
                        </a:spcBef>
                      </a:pPr>
                      <a:r>
                        <a:rPr sz="2400" b="1" dirty="0">
                          <a:solidFill>
                            <a:srgbClr val="F76366"/>
                          </a:solidFill>
                          <a:latin typeface="Arial"/>
                          <a:cs typeface="Arial"/>
                        </a:rPr>
                        <a:t>80%</a:t>
                      </a:r>
                      <a:endParaRPr sz="2400">
                        <a:latin typeface="Arial"/>
                        <a:cs typeface="Arial"/>
                      </a:endParaRPr>
                    </a:p>
                  </a:txBody>
                  <a:tcPr marL="0" marR="0" marT="223520" marB="0">
                    <a:lnB w="38100">
                      <a:solidFill>
                        <a:srgbClr val="2B2B2B"/>
                      </a:solidFill>
                      <a:prstDash val="solid"/>
                    </a:lnB>
                    <a:solidFill>
                      <a:srgbClr val="DAE4E7"/>
                    </a:solidFill>
                  </a:tcPr>
                </a:tc>
                <a:extLst>
                  <a:ext uri="{0D108BD9-81ED-4DB2-BD59-A6C34878D82A}">
                    <a16:rowId xmlns:a16="http://schemas.microsoft.com/office/drawing/2014/main" val="10001"/>
                  </a:ext>
                </a:extLst>
              </a:tr>
              <a:tr h="461092">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T w="38100">
                      <a:solidFill>
                        <a:srgbClr val="2B2B2B"/>
                      </a:solidFill>
                      <a:prstDash val="solid"/>
                    </a:lnT>
                    <a:solidFill>
                      <a:srgbClr val="DAE4E7"/>
                    </a:solidFill>
                  </a:tcPr>
                </a:tc>
                <a:tc>
                  <a:txBody>
                    <a:bodyPr/>
                    <a:lstStyle/>
                    <a:p>
                      <a:pPr marL="241300">
                        <a:lnSpc>
                          <a:spcPct val="100000"/>
                        </a:lnSpc>
                        <a:spcBef>
                          <a:spcPts val="495"/>
                        </a:spcBef>
                      </a:pPr>
                      <a:r>
                        <a:rPr sz="2000" b="1" spc="-10" dirty="0">
                          <a:solidFill>
                            <a:srgbClr val="191919"/>
                          </a:solidFill>
                          <a:latin typeface="Arial"/>
                          <a:cs typeface="Arial"/>
                        </a:rPr>
                        <a:t>Worried</a:t>
                      </a:r>
                      <a:endParaRPr sz="2000">
                        <a:latin typeface="Arial"/>
                        <a:cs typeface="Arial"/>
                      </a:endParaRPr>
                    </a:p>
                  </a:txBody>
                  <a:tcPr marL="0" marR="0" marT="62865" marB="0">
                    <a:lnT w="38100">
                      <a:solidFill>
                        <a:srgbClr val="2B2B2B"/>
                      </a:solidFill>
                      <a:prstDash val="solid"/>
                    </a:lnT>
                    <a:solidFill>
                      <a:srgbClr val="DAE4E7"/>
                    </a:solidFill>
                  </a:tcPr>
                </a:tc>
                <a:tc>
                  <a:txBody>
                    <a:bodyPr/>
                    <a:lstStyle/>
                    <a:p>
                      <a:pPr marR="327025" algn="r">
                        <a:lnSpc>
                          <a:spcPct val="100000"/>
                        </a:lnSpc>
                        <a:spcBef>
                          <a:spcPts val="260"/>
                        </a:spcBef>
                      </a:pPr>
                      <a:r>
                        <a:rPr sz="2400" b="1" dirty="0">
                          <a:solidFill>
                            <a:srgbClr val="F76366"/>
                          </a:solidFill>
                          <a:latin typeface="Arial"/>
                          <a:cs typeface="Arial"/>
                        </a:rPr>
                        <a:t>45%</a:t>
                      </a:r>
                      <a:endParaRPr sz="2400">
                        <a:latin typeface="Arial"/>
                        <a:cs typeface="Arial"/>
                      </a:endParaRPr>
                    </a:p>
                  </a:txBody>
                  <a:tcPr marL="0" marR="0" marT="33020" marB="0">
                    <a:lnT w="38100">
                      <a:solidFill>
                        <a:srgbClr val="2B2B2B"/>
                      </a:solidFill>
                      <a:prstDash val="solid"/>
                    </a:lnT>
                    <a:solidFill>
                      <a:srgbClr val="DAE4E7"/>
                    </a:solidFill>
                  </a:tcPr>
                </a:tc>
                <a:tc>
                  <a:txBody>
                    <a:bodyPr/>
                    <a:lstStyle/>
                    <a:p>
                      <a:pPr algn="ctr">
                        <a:lnSpc>
                          <a:spcPct val="100000"/>
                        </a:lnSpc>
                        <a:spcBef>
                          <a:spcPts val="260"/>
                        </a:spcBef>
                      </a:pPr>
                      <a:r>
                        <a:rPr sz="2400" b="1" dirty="0">
                          <a:solidFill>
                            <a:srgbClr val="F76366"/>
                          </a:solidFill>
                          <a:latin typeface="Arial"/>
                          <a:cs typeface="Arial"/>
                        </a:rPr>
                        <a:t>53%</a:t>
                      </a:r>
                      <a:endParaRPr sz="2400">
                        <a:latin typeface="Arial"/>
                        <a:cs typeface="Arial"/>
                      </a:endParaRPr>
                    </a:p>
                  </a:txBody>
                  <a:tcPr marL="0" marR="0" marT="33020" marB="0">
                    <a:lnT w="38100">
                      <a:solidFill>
                        <a:srgbClr val="2B2B2B"/>
                      </a:solidFill>
                      <a:prstDash val="solid"/>
                    </a:lnT>
                    <a:solidFill>
                      <a:srgbClr val="DAE4E7"/>
                    </a:solidFill>
                  </a:tcPr>
                </a:tc>
                <a:extLst>
                  <a:ext uri="{0D108BD9-81ED-4DB2-BD59-A6C34878D82A}">
                    <a16:rowId xmlns:a16="http://schemas.microsoft.com/office/drawing/2014/main" val="10002"/>
                  </a:ext>
                </a:extLst>
              </a:tr>
              <a:tr h="454155">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solidFill>
                      <a:srgbClr val="DAE4E7"/>
                    </a:solidFill>
                  </a:tcPr>
                </a:tc>
                <a:tc>
                  <a:txBody>
                    <a:bodyPr/>
                    <a:lstStyle/>
                    <a:p>
                      <a:pPr marL="241300">
                        <a:lnSpc>
                          <a:spcPct val="100000"/>
                        </a:lnSpc>
                        <a:spcBef>
                          <a:spcPts val="464"/>
                        </a:spcBef>
                      </a:pPr>
                      <a:r>
                        <a:rPr sz="2000" b="1" spc="-5" dirty="0">
                          <a:solidFill>
                            <a:srgbClr val="191919"/>
                          </a:solidFill>
                          <a:latin typeface="Arial"/>
                          <a:cs typeface="Arial"/>
                        </a:rPr>
                        <a:t>Uncertain</a:t>
                      </a:r>
                      <a:endParaRPr sz="2000">
                        <a:latin typeface="Arial"/>
                        <a:cs typeface="Arial"/>
                      </a:endParaRPr>
                    </a:p>
                  </a:txBody>
                  <a:tcPr marL="0" marR="0" marT="59054" marB="0">
                    <a:solidFill>
                      <a:srgbClr val="DAE4E7"/>
                    </a:solidFill>
                  </a:tcPr>
                </a:tc>
                <a:tc>
                  <a:txBody>
                    <a:bodyPr/>
                    <a:lstStyle/>
                    <a:p>
                      <a:pPr marR="327025" algn="r">
                        <a:lnSpc>
                          <a:spcPct val="100000"/>
                        </a:lnSpc>
                        <a:spcBef>
                          <a:spcPts val="229"/>
                        </a:spcBef>
                      </a:pPr>
                      <a:r>
                        <a:rPr sz="2400" b="1" dirty="0">
                          <a:solidFill>
                            <a:srgbClr val="F76366"/>
                          </a:solidFill>
                          <a:latin typeface="Arial"/>
                          <a:cs typeface="Arial"/>
                        </a:rPr>
                        <a:t>44%</a:t>
                      </a:r>
                      <a:endParaRPr sz="2400">
                        <a:latin typeface="Arial"/>
                        <a:cs typeface="Arial"/>
                      </a:endParaRPr>
                    </a:p>
                  </a:txBody>
                  <a:tcPr marL="0" marR="0" marT="29209" marB="0">
                    <a:solidFill>
                      <a:srgbClr val="DAE4E7"/>
                    </a:solidFill>
                  </a:tcPr>
                </a:tc>
                <a:tc>
                  <a:txBody>
                    <a:bodyPr/>
                    <a:lstStyle/>
                    <a:p>
                      <a:pPr algn="ctr">
                        <a:lnSpc>
                          <a:spcPct val="100000"/>
                        </a:lnSpc>
                        <a:spcBef>
                          <a:spcPts val="229"/>
                        </a:spcBef>
                      </a:pPr>
                      <a:r>
                        <a:rPr sz="2400" b="1" dirty="0">
                          <a:solidFill>
                            <a:srgbClr val="F76366"/>
                          </a:solidFill>
                          <a:latin typeface="Arial"/>
                          <a:cs typeface="Arial"/>
                        </a:rPr>
                        <a:t>45%</a:t>
                      </a:r>
                      <a:endParaRPr sz="2400">
                        <a:latin typeface="Arial"/>
                        <a:cs typeface="Arial"/>
                      </a:endParaRPr>
                    </a:p>
                  </a:txBody>
                  <a:tcPr marL="0" marR="0" marT="29209" marB="0">
                    <a:solidFill>
                      <a:srgbClr val="DAE4E7"/>
                    </a:solidFill>
                  </a:tcPr>
                </a:tc>
                <a:extLst>
                  <a:ext uri="{0D108BD9-81ED-4DB2-BD59-A6C34878D82A}">
                    <a16:rowId xmlns:a16="http://schemas.microsoft.com/office/drawing/2014/main" val="10003"/>
                  </a:ext>
                </a:extLst>
              </a:tr>
              <a:tr h="1832899">
                <a:tc gridSpan="4">
                  <a:txBody>
                    <a:bodyPr/>
                    <a:lstStyle/>
                    <a:p>
                      <a:pPr marL="273685">
                        <a:lnSpc>
                          <a:spcPct val="100000"/>
                        </a:lnSpc>
                        <a:spcBef>
                          <a:spcPts val="85"/>
                        </a:spcBef>
                        <a:tabLst>
                          <a:tab pos="2802890" algn="l"/>
                          <a:tab pos="4148454" algn="l"/>
                        </a:tabLst>
                      </a:pPr>
                      <a:r>
                        <a:rPr sz="2000" b="1" spc="-25" dirty="0">
                          <a:solidFill>
                            <a:srgbClr val="191919"/>
                          </a:solidFill>
                          <a:latin typeface="Arial"/>
                          <a:cs typeface="Arial"/>
                        </a:rPr>
                        <a:t>Terrified	</a:t>
                      </a:r>
                      <a:r>
                        <a:rPr sz="3600" b="1" baseline="-3472" dirty="0">
                          <a:solidFill>
                            <a:srgbClr val="F76366"/>
                          </a:solidFill>
                          <a:latin typeface="Arial"/>
                          <a:cs typeface="Arial"/>
                        </a:rPr>
                        <a:t>18%	30%</a:t>
                      </a:r>
                      <a:endParaRPr sz="3600" baseline="-3472">
                        <a:latin typeface="Arial"/>
                        <a:cs typeface="Arial"/>
                      </a:endParaRPr>
                    </a:p>
                    <a:p>
                      <a:pPr marL="273685">
                        <a:lnSpc>
                          <a:spcPct val="100000"/>
                        </a:lnSpc>
                        <a:spcBef>
                          <a:spcPts val="720"/>
                        </a:spcBef>
                        <a:tabLst>
                          <a:tab pos="2802890" algn="l"/>
                          <a:tab pos="4148454" algn="l"/>
                        </a:tabLst>
                      </a:pPr>
                      <a:r>
                        <a:rPr sz="2000" b="1" spc="-5" dirty="0">
                          <a:solidFill>
                            <a:srgbClr val="191919"/>
                          </a:solidFill>
                          <a:latin typeface="Arial"/>
                          <a:cs typeface="Arial"/>
                        </a:rPr>
                        <a:t>Frustrated	</a:t>
                      </a:r>
                      <a:r>
                        <a:rPr sz="3600" b="1" baseline="-3472" dirty="0">
                          <a:solidFill>
                            <a:srgbClr val="F76366"/>
                          </a:solidFill>
                          <a:latin typeface="Arial"/>
                          <a:cs typeface="Arial"/>
                        </a:rPr>
                        <a:t>15%	20%</a:t>
                      </a:r>
                      <a:endParaRPr sz="3600" baseline="-3472">
                        <a:latin typeface="Arial"/>
                        <a:cs typeface="Arial"/>
                      </a:endParaRPr>
                    </a:p>
                    <a:p>
                      <a:pPr marL="273685">
                        <a:lnSpc>
                          <a:spcPct val="100000"/>
                        </a:lnSpc>
                        <a:spcBef>
                          <a:spcPts val="720"/>
                        </a:spcBef>
                        <a:tabLst>
                          <a:tab pos="2802890" algn="l"/>
                          <a:tab pos="4148454" algn="l"/>
                        </a:tabLst>
                      </a:pPr>
                      <a:r>
                        <a:rPr sz="2000" b="1" spc="-5" dirty="0">
                          <a:solidFill>
                            <a:srgbClr val="191919"/>
                          </a:solidFill>
                          <a:latin typeface="Arial"/>
                          <a:cs typeface="Arial"/>
                        </a:rPr>
                        <a:t>Helpless	</a:t>
                      </a:r>
                      <a:r>
                        <a:rPr sz="3600" b="1" baseline="-3472" dirty="0">
                          <a:solidFill>
                            <a:srgbClr val="F76366"/>
                          </a:solidFill>
                          <a:latin typeface="Arial"/>
                          <a:cs typeface="Arial"/>
                        </a:rPr>
                        <a:t>13%	20%</a:t>
                      </a:r>
                      <a:endParaRPr sz="3600" baseline="-3472">
                        <a:latin typeface="Arial"/>
                        <a:cs typeface="Arial"/>
                      </a:endParaRPr>
                    </a:p>
                    <a:p>
                      <a:pPr marL="273685">
                        <a:lnSpc>
                          <a:spcPct val="100000"/>
                        </a:lnSpc>
                        <a:spcBef>
                          <a:spcPts val="720"/>
                        </a:spcBef>
                        <a:tabLst>
                          <a:tab pos="2887980" algn="l"/>
                          <a:tab pos="4232910" algn="l"/>
                        </a:tabLst>
                      </a:pPr>
                      <a:r>
                        <a:rPr sz="2000" b="1" spc="-5" dirty="0">
                          <a:solidFill>
                            <a:srgbClr val="191919"/>
                          </a:solidFill>
                          <a:latin typeface="Arial"/>
                          <a:cs typeface="Arial"/>
                        </a:rPr>
                        <a:t>Embarrassed	</a:t>
                      </a:r>
                      <a:r>
                        <a:rPr sz="3600" b="1" baseline="-3472" dirty="0">
                          <a:solidFill>
                            <a:srgbClr val="F76366"/>
                          </a:solidFill>
                          <a:latin typeface="Arial"/>
                          <a:cs typeface="Arial"/>
                        </a:rPr>
                        <a:t>6%	9%</a:t>
                      </a:r>
                      <a:endParaRPr sz="3600" baseline="-3472">
                        <a:latin typeface="Arial"/>
                        <a:cs typeface="Arial"/>
                      </a:endParaRPr>
                    </a:p>
                  </a:txBody>
                  <a:tcPr marL="0" marR="0" marT="10795" marB="0">
                    <a:lnL w="12700">
                      <a:solidFill>
                        <a:srgbClr val="000000"/>
                      </a:solidFill>
                      <a:prstDash val="solid"/>
                    </a:ln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27" name="object 27"/>
          <p:cNvSpPr txBox="1"/>
          <p:nvPr/>
        </p:nvSpPr>
        <p:spPr>
          <a:xfrm>
            <a:off x="4432553" y="1638795"/>
            <a:ext cx="1414145" cy="822960"/>
          </a:xfrm>
          <a:prstGeom prst="rect">
            <a:avLst/>
          </a:prstGeom>
          <a:solidFill>
            <a:srgbClr val="E2E2DE"/>
          </a:solidFill>
        </p:spPr>
        <p:txBody>
          <a:bodyPr vert="horz" wrap="square" lIns="0" tIns="95885" rIns="0" bIns="0" rtlCol="0">
            <a:spAutoFit/>
          </a:bodyPr>
          <a:lstStyle/>
          <a:p>
            <a:pPr marL="149860" marR="141605" indent="-635" algn="ctr">
              <a:lnSpc>
                <a:spcPct val="97900"/>
              </a:lnSpc>
              <a:spcBef>
                <a:spcPts val="755"/>
              </a:spcBef>
            </a:pPr>
            <a:r>
              <a:rPr sz="1400" b="1" spc="-10" dirty="0">
                <a:solidFill>
                  <a:srgbClr val="191919"/>
                </a:solidFill>
                <a:latin typeface="Arial"/>
                <a:cs typeface="Arial"/>
              </a:rPr>
              <a:t>Low-Income  Women</a:t>
            </a:r>
            <a:r>
              <a:rPr sz="1400" b="1" spc="-140" dirty="0">
                <a:solidFill>
                  <a:srgbClr val="191919"/>
                </a:solidFill>
                <a:latin typeface="Arial"/>
                <a:cs typeface="Arial"/>
              </a:rPr>
              <a:t> </a:t>
            </a:r>
            <a:r>
              <a:rPr sz="1400" b="1" spc="-5" dirty="0">
                <a:solidFill>
                  <a:srgbClr val="191919"/>
                </a:solidFill>
                <a:latin typeface="Arial"/>
                <a:cs typeface="Arial"/>
              </a:rPr>
              <a:t>Ages  25+</a:t>
            </a:r>
            <a:r>
              <a:rPr sz="1400" b="1" spc="-30" dirty="0">
                <a:solidFill>
                  <a:srgbClr val="191919"/>
                </a:solidFill>
                <a:latin typeface="Arial"/>
                <a:cs typeface="Arial"/>
              </a:rPr>
              <a:t> </a:t>
            </a:r>
            <a:r>
              <a:rPr sz="1400" b="1" spc="-5" dirty="0">
                <a:solidFill>
                  <a:srgbClr val="191919"/>
                </a:solidFill>
                <a:latin typeface="Arial"/>
                <a:cs typeface="Arial"/>
              </a:rPr>
              <a:t>(31%)</a:t>
            </a:r>
            <a:endParaRPr sz="1400">
              <a:latin typeface="Arial"/>
              <a:cs typeface="Arial"/>
            </a:endParaRPr>
          </a:p>
        </p:txBody>
      </p:sp>
      <p:graphicFrame>
        <p:nvGraphicFramePr>
          <p:cNvPr id="28" name="object 28"/>
          <p:cNvGraphicFramePr>
            <a:graphicFrameLocks noGrp="1"/>
          </p:cNvGraphicFramePr>
          <p:nvPr/>
        </p:nvGraphicFramePr>
        <p:xfrm>
          <a:off x="677170" y="2807526"/>
          <a:ext cx="5173980" cy="3557277"/>
        </p:xfrm>
        <a:graphic>
          <a:graphicData uri="http://schemas.openxmlformats.org/drawingml/2006/table">
            <a:tbl>
              <a:tblPr firstRow="1" bandRow="1">
                <a:tableStyleId>{2D5ABB26-0587-4C30-8999-92F81FD0307C}</a:tableStyleId>
              </a:tblPr>
              <a:tblGrid>
                <a:gridCol w="2345690">
                  <a:extLst>
                    <a:ext uri="{9D8B030D-6E8A-4147-A177-3AD203B41FA5}">
                      <a16:colId xmlns:a16="http://schemas.microsoft.com/office/drawing/2014/main" val="20000"/>
                    </a:ext>
                  </a:extLst>
                </a:gridCol>
                <a:gridCol w="1443355">
                  <a:extLst>
                    <a:ext uri="{9D8B030D-6E8A-4147-A177-3AD203B41FA5}">
                      <a16:colId xmlns:a16="http://schemas.microsoft.com/office/drawing/2014/main" val="20001"/>
                    </a:ext>
                  </a:extLst>
                </a:gridCol>
                <a:gridCol w="1384935">
                  <a:extLst>
                    <a:ext uri="{9D8B030D-6E8A-4147-A177-3AD203B41FA5}">
                      <a16:colId xmlns:a16="http://schemas.microsoft.com/office/drawing/2014/main" val="20002"/>
                    </a:ext>
                  </a:extLst>
                </a:gridCol>
              </a:tblGrid>
              <a:tr h="318693">
                <a:tc>
                  <a:txBody>
                    <a:bodyPr/>
                    <a:lstStyle/>
                    <a:p>
                      <a:pPr marL="280035">
                        <a:lnSpc>
                          <a:spcPts val="1989"/>
                        </a:lnSpc>
                      </a:pPr>
                      <a:r>
                        <a:rPr sz="1800" b="1" spc="-5" dirty="0">
                          <a:solidFill>
                            <a:srgbClr val="191919"/>
                          </a:solidFill>
                          <a:latin typeface="Arial"/>
                          <a:cs typeface="Arial"/>
                        </a:rPr>
                        <a:t>positive</a:t>
                      </a:r>
                      <a:r>
                        <a:rPr sz="1800" b="1" spc="-15" dirty="0">
                          <a:solidFill>
                            <a:srgbClr val="191919"/>
                          </a:solidFill>
                          <a:latin typeface="Arial"/>
                          <a:cs typeface="Arial"/>
                        </a:rPr>
                        <a:t> </a:t>
                      </a:r>
                      <a:r>
                        <a:rPr sz="1800" b="1" dirty="0">
                          <a:solidFill>
                            <a:srgbClr val="191919"/>
                          </a:solidFill>
                          <a:latin typeface="Arial"/>
                          <a:cs typeface="Arial"/>
                        </a:rPr>
                        <a:t>words</a:t>
                      </a:r>
                      <a:endParaRPr sz="1800">
                        <a:latin typeface="Arial"/>
                        <a:cs typeface="Arial"/>
                      </a:endParaRPr>
                    </a:p>
                  </a:txBody>
                  <a:tcPr marL="0" marR="0" marT="0" marB="0">
                    <a:lnB w="38100">
                      <a:solidFill>
                        <a:srgbClr val="2B2B2B"/>
                      </a:solidFill>
                      <a:prstDash val="solid"/>
                    </a:lnB>
                  </a:tcPr>
                </a:tc>
                <a:tc gridSpan="2">
                  <a:txBody>
                    <a:bodyPr/>
                    <a:lstStyle/>
                    <a:p>
                      <a:pPr>
                        <a:lnSpc>
                          <a:spcPct val="100000"/>
                        </a:lnSpc>
                      </a:pPr>
                      <a:endParaRPr sz="2000">
                        <a:latin typeface="Times New Roman"/>
                        <a:cs typeface="Times New Roman"/>
                      </a:endParaRPr>
                    </a:p>
                  </a:txBody>
                  <a:tcPr marL="0" marR="0" marT="0" marB="0">
                    <a:lnB w="38100">
                      <a:solidFill>
                        <a:srgbClr val="2B2B2B"/>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76004">
                <a:tc>
                  <a:txBody>
                    <a:bodyPr/>
                    <a:lstStyle/>
                    <a:p>
                      <a:pPr marL="280035">
                        <a:lnSpc>
                          <a:spcPct val="100000"/>
                        </a:lnSpc>
                        <a:spcBef>
                          <a:spcPts val="575"/>
                        </a:spcBef>
                      </a:pPr>
                      <a:r>
                        <a:rPr sz="2000" b="1" spc="-5" dirty="0">
                          <a:solidFill>
                            <a:srgbClr val="191919"/>
                          </a:solidFill>
                          <a:latin typeface="Arial"/>
                          <a:cs typeface="Arial"/>
                        </a:rPr>
                        <a:t>Satisfied</a:t>
                      </a:r>
                      <a:endParaRPr sz="2000">
                        <a:latin typeface="Arial"/>
                        <a:cs typeface="Arial"/>
                      </a:endParaRPr>
                    </a:p>
                  </a:txBody>
                  <a:tcPr marL="0" marR="0" marT="73025" marB="0">
                    <a:lnT w="38100">
                      <a:solidFill>
                        <a:srgbClr val="2B2B2B"/>
                      </a:solidFill>
                      <a:prstDash val="solid"/>
                    </a:lnT>
                  </a:tcPr>
                </a:tc>
                <a:tc>
                  <a:txBody>
                    <a:bodyPr/>
                    <a:lstStyle/>
                    <a:p>
                      <a:pPr marL="95885" algn="ctr">
                        <a:lnSpc>
                          <a:spcPct val="100000"/>
                        </a:lnSpc>
                        <a:spcBef>
                          <a:spcPts val="320"/>
                        </a:spcBef>
                      </a:pPr>
                      <a:r>
                        <a:rPr sz="2400" b="1" dirty="0">
                          <a:solidFill>
                            <a:srgbClr val="191919"/>
                          </a:solidFill>
                          <a:latin typeface="Arial"/>
                          <a:cs typeface="Arial"/>
                        </a:rPr>
                        <a:t>17%</a:t>
                      </a:r>
                      <a:endParaRPr sz="2400">
                        <a:latin typeface="Arial"/>
                        <a:cs typeface="Arial"/>
                      </a:endParaRPr>
                    </a:p>
                  </a:txBody>
                  <a:tcPr marL="0" marR="0" marT="40640" marB="0">
                    <a:lnT w="38100">
                      <a:solidFill>
                        <a:srgbClr val="2B2B2B"/>
                      </a:solidFill>
                      <a:prstDash val="solid"/>
                    </a:lnT>
                  </a:tcPr>
                </a:tc>
                <a:tc>
                  <a:txBody>
                    <a:bodyPr/>
                    <a:lstStyle/>
                    <a:p>
                      <a:pPr marR="29845" algn="ctr">
                        <a:lnSpc>
                          <a:spcPct val="100000"/>
                        </a:lnSpc>
                        <a:spcBef>
                          <a:spcPts val="320"/>
                        </a:spcBef>
                      </a:pPr>
                      <a:r>
                        <a:rPr sz="2400" b="1" dirty="0">
                          <a:solidFill>
                            <a:srgbClr val="191919"/>
                          </a:solidFill>
                          <a:latin typeface="Arial"/>
                          <a:cs typeface="Arial"/>
                        </a:rPr>
                        <a:t>7%</a:t>
                      </a:r>
                      <a:endParaRPr sz="2400">
                        <a:latin typeface="Arial"/>
                        <a:cs typeface="Arial"/>
                      </a:endParaRPr>
                    </a:p>
                  </a:txBody>
                  <a:tcPr marL="0" marR="0" marT="40640" marB="0">
                    <a:lnT w="38100">
                      <a:solidFill>
                        <a:srgbClr val="2B2B2B"/>
                      </a:solidFill>
                      <a:prstDash val="solid"/>
                    </a:lnT>
                  </a:tcPr>
                </a:tc>
                <a:extLst>
                  <a:ext uri="{0D108BD9-81ED-4DB2-BD59-A6C34878D82A}">
                    <a16:rowId xmlns:a16="http://schemas.microsoft.com/office/drawing/2014/main" val="10001"/>
                  </a:ext>
                </a:extLst>
              </a:tr>
              <a:tr h="472439">
                <a:tc>
                  <a:txBody>
                    <a:bodyPr/>
                    <a:lstStyle/>
                    <a:p>
                      <a:pPr marL="280035">
                        <a:lnSpc>
                          <a:spcPct val="100000"/>
                        </a:lnSpc>
                        <a:spcBef>
                          <a:spcPts val="545"/>
                        </a:spcBef>
                      </a:pPr>
                      <a:r>
                        <a:rPr sz="2000" b="1" spc="-5" dirty="0">
                          <a:solidFill>
                            <a:srgbClr val="191919"/>
                          </a:solidFill>
                          <a:latin typeface="Arial"/>
                          <a:cs typeface="Arial"/>
                        </a:rPr>
                        <a:t>Accepting</a:t>
                      </a:r>
                      <a:endParaRPr sz="2000">
                        <a:latin typeface="Arial"/>
                        <a:cs typeface="Arial"/>
                      </a:endParaRPr>
                    </a:p>
                  </a:txBody>
                  <a:tcPr marL="0" marR="0" marT="69215" marB="0"/>
                </a:tc>
                <a:tc>
                  <a:txBody>
                    <a:bodyPr/>
                    <a:lstStyle/>
                    <a:p>
                      <a:pPr marL="95885" algn="ctr">
                        <a:lnSpc>
                          <a:spcPct val="100000"/>
                        </a:lnSpc>
                        <a:spcBef>
                          <a:spcPts val="290"/>
                        </a:spcBef>
                      </a:pPr>
                      <a:r>
                        <a:rPr sz="2400" b="1" dirty="0">
                          <a:solidFill>
                            <a:srgbClr val="191919"/>
                          </a:solidFill>
                          <a:latin typeface="Arial"/>
                          <a:cs typeface="Arial"/>
                        </a:rPr>
                        <a:t>16%</a:t>
                      </a:r>
                      <a:endParaRPr sz="2400">
                        <a:latin typeface="Arial"/>
                        <a:cs typeface="Arial"/>
                      </a:endParaRPr>
                    </a:p>
                  </a:txBody>
                  <a:tcPr marL="0" marR="0" marT="36830" marB="0"/>
                </a:tc>
                <a:tc>
                  <a:txBody>
                    <a:bodyPr/>
                    <a:lstStyle/>
                    <a:p>
                      <a:pPr marR="29845" algn="ctr">
                        <a:lnSpc>
                          <a:spcPct val="100000"/>
                        </a:lnSpc>
                        <a:spcBef>
                          <a:spcPts val="290"/>
                        </a:spcBef>
                      </a:pPr>
                      <a:r>
                        <a:rPr sz="2400" b="1" dirty="0">
                          <a:solidFill>
                            <a:srgbClr val="191919"/>
                          </a:solidFill>
                          <a:latin typeface="Arial"/>
                          <a:cs typeface="Arial"/>
                        </a:rPr>
                        <a:t>13%</a:t>
                      </a:r>
                      <a:endParaRPr sz="2400">
                        <a:latin typeface="Arial"/>
                        <a:cs typeface="Arial"/>
                      </a:endParaRPr>
                    </a:p>
                  </a:txBody>
                  <a:tcPr marL="0" marR="0" marT="36830" marB="0"/>
                </a:tc>
                <a:extLst>
                  <a:ext uri="{0D108BD9-81ED-4DB2-BD59-A6C34878D82A}">
                    <a16:rowId xmlns:a16="http://schemas.microsoft.com/office/drawing/2014/main" val="10002"/>
                  </a:ext>
                </a:extLst>
              </a:tr>
              <a:tr h="473963">
                <a:tc>
                  <a:txBody>
                    <a:bodyPr/>
                    <a:lstStyle/>
                    <a:p>
                      <a:pPr marL="280035">
                        <a:lnSpc>
                          <a:spcPct val="100000"/>
                        </a:lnSpc>
                        <a:spcBef>
                          <a:spcPts val="545"/>
                        </a:spcBef>
                      </a:pPr>
                      <a:r>
                        <a:rPr sz="2000" b="1" spc="-5" dirty="0">
                          <a:solidFill>
                            <a:srgbClr val="191919"/>
                          </a:solidFill>
                          <a:latin typeface="Arial"/>
                          <a:cs typeface="Arial"/>
                        </a:rPr>
                        <a:t>Confident</a:t>
                      </a:r>
                      <a:endParaRPr sz="2000">
                        <a:latin typeface="Arial"/>
                        <a:cs typeface="Arial"/>
                      </a:endParaRPr>
                    </a:p>
                  </a:txBody>
                  <a:tcPr marL="0" marR="0" marT="69215" marB="0"/>
                </a:tc>
                <a:tc>
                  <a:txBody>
                    <a:bodyPr/>
                    <a:lstStyle/>
                    <a:p>
                      <a:pPr marL="95885" algn="ctr">
                        <a:lnSpc>
                          <a:spcPct val="100000"/>
                        </a:lnSpc>
                        <a:spcBef>
                          <a:spcPts val="290"/>
                        </a:spcBef>
                      </a:pPr>
                      <a:r>
                        <a:rPr sz="2400" b="1" dirty="0">
                          <a:solidFill>
                            <a:srgbClr val="191919"/>
                          </a:solidFill>
                          <a:latin typeface="Arial"/>
                          <a:cs typeface="Arial"/>
                        </a:rPr>
                        <a:t>15%</a:t>
                      </a:r>
                      <a:endParaRPr sz="2400">
                        <a:latin typeface="Arial"/>
                        <a:cs typeface="Arial"/>
                      </a:endParaRPr>
                    </a:p>
                  </a:txBody>
                  <a:tcPr marL="0" marR="0" marT="36830" marB="0"/>
                </a:tc>
                <a:tc>
                  <a:txBody>
                    <a:bodyPr/>
                    <a:lstStyle/>
                    <a:p>
                      <a:pPr marR="29845" algn="ctr">
                        <a:lnSpc>
                          <a:spcPct val="100000"/>
                        </a:lnSpc>
                        <a:spcBef>
                          <a:spcPts val="290"/>
                        </a:spcBef>
                      </a:pPr>
                      <a:r>
                        <a:rPr sz="2400" b="1" dirty="0">
                          <a:solidFill>
                            <a:srgbClr val="191919"/>
                          </a:solidFill>
                          <a:latin typeface="Arial"/>
                          <a:cs typeface="Arial"/>
                        </a:rPr>
                        <a:t>6%</a:t>
                      </a:r>
                      <a:endParaRPr sz="2400">
                        <a:latin typeface="Arial"/>
                        <a:cs typeface="Arial"/>
                      </a:endParaRPr>
                    </a:p>
                  </a:txBody>
                  <a:tcPr marL="0" marR="0" marT="36830" marB="0"/>
                </a:tc>
                <a:extLst>
                  <a:ext uri="{0D108BD9-81ED-4DB2-BD59-A6C34878D82A}">
                    <a16:rowId xmlns:a16="http://schemas.microsoft.com/office/drawing/2014/main" val="10003"/>
                  </a:ext>
                </a:extLst>
              </a:tr>
              <a:tr h="473964">
                <a:tc>
                  <a:txBody>
                    <a:bodyPr/>
                    <a:lstStyle/>
                    <a:p>
                      <a:pPr marL="280035">
                        <a:lnSpc>
                          <a:spcPct val="100000"/>
                        </a:lnSpc>
                        <a:spcBef>
                          <a:spcPts val="535"/>
                        </a:spcBef>
                      </a:pPr>
                      <a:r>
                        <a:rPr sz="2000" b="1" spc="-5" dirty="0">
                          <a:solidFill>
                            <a:srgbClr val="191919"/>
                          </a:solidFill>
                          <a:latin typeface="Arial"/>
                          <a:cs typeface="Arial"/>
                        </a:rPr>
                        <a:t>Pleased</a:t>
                      </a:r>
                      <a:endParaRPr sz="2000">
                        <a:latin typeface="Arial"/>
                        <a:cs typeface="Arial"/>
                      </a:endParaRPr>
                    </a:p>
                  </a:txBody>
                  <a:tcPr marL="0" marR="0" marT="67945" marB="0"/>
                </a:tc>
                <a:tc>
                  <a:txBody>
                    <a:bodyPr/>
                    <a:lstStyle/>
                    <a:p>
                      <a:pPr marL="95885" algn="ctr">
                        <a:lnSpc>
                          <a:spcPct val="100000"/>
                        </a:lnSpc>
                        <a:spcBef>
                          <a:spcPts val="305"/>
                        </a:spcBef>
                      </a:pPr>
                      <a:r>
                        <a:rPr sz="2400" b="1" dirty="0">
                          <a:solidFill>
                            <a:srgbClr val="191919"/>
                          </a:solidFill>
                          <a:latin typeface="Arial"/>
                          <a:cs typeface="Arial"/>
                        </a:rPr>
                        <a:t>10%</a:t>
                      </a:r>
                      <a:endParaRPr sz="2400">
                        <a:latin typeface="Arial"/>
                        <a:cs typeface="Arial"/>
                      </a:endParaRPr>
                    </a:p>
                  </a:txBody>
                  <a:tcPr marL="0" marR="0" marT="38735" marB="0"/>
                </a:tc>
                <a:tc>
                  <a:txBody>
                    <a:bodyPr/>
                    <a:lstStyle/>
                    <a:p>
                      <a:pPr marR="29845" algn="ctr">
                        <a:lnSpc>
                          <a:spcPct val="100000"/>
                        </a:lnSpc>
                        <a:spcBef>
                          <a:spcPts val="305"/>
                        </a:spcBef>
                      </a:pPr>
                      <a:r>
                        <a:rPr sz="2400" b="1" dirty="0">
                          <a:solidFill>
                            <a:srgbClr val="191919"/>
                          </a:solidFill>
                          <a:latin typeface="Arial"/>
                          <a:cs typeface="Arial"/>
                        </a:rPr>
                        <a:t>3%</a:t>
                      </a:r>
                      <a:endParaRPr sz="2400">
                        <a:latin typeface="Arial"/>
                        <a:cs typeface="Arial"/>
                      </a:endParaRPr>
                    </a:p>
                  </a:txBody>
                  <a:tcPr marL="0" marR="0" marT="38735" marB="0"/>
                </a:tc>
                <a:extLst>
                  <a:ext uri="{0D108BD9-81ED-4DB2-BD59-A6C34878D82A}">
                    <a16:rowId xmlns:a16="http://schemas.microsoft.com/office/drawing/2014/main" val="10004"/>
                  </a:ext>
                </a:extLst>
              </a:tr>
              <a:tr h="472439">
                <a:tc>
                  <a:txBody>
                    <a:bodyPr/>
                    <a:lstStyle/>
                    <a:p>
                      <a:pPr marL="280035">
                        <a:lnSpc>
                          <a:spcPct val="100000"/>
                        </a:lnSpc>
                        <a:spcBef>
                          <a:spcPts val="525"/>
                        </a:spcBef>
                      </a:pPr>
                      <a:r>
                        <a:rPr sz="2000" b="1" spc="-5" dirty="0">
                          <a:solidFill>
                            <a:srgbClr val="191919"/>
                          </a:solidFill>
                          <a:latin typeface="Arial"/>
                          <a:cs typeface="Arial"/>
                        </a:rPr>
                        <a:t>Proud</a:t>
                      </a:r>
                      <a:endParaRPr sz="2000">
                        <a:latin typeface="Arial"/>
                        <a:cs typeface="Arial"/>
                      </a:endParaRPr>
                    </a:p>
                  </a:txBody>
                  <a:tcPr marL="0" marR="0" marT="66675" marB="0"/>
                </a:tc>
                <a:tc>
                  <a:txBody>
                    <a:bodyPr/>
                    <a:lstStyle/>
                    <a:p>
                      <a:pPr marL="95885" algn="ctr">
                        <a:lnSpc>
                          <a:spcPct val="100000"/>
                        </a:lnSpc>
                        <a:spcBef>
                          <a:spcPts val="290"/>
                        </a:spcBef>
                      </a:pPr>
                      <a:r>
                        <a:rPr sz="2400" b="1" dirty="0">
                          <a:solidFill>
                            <a:srgbClr val="191919"/>
                          </a:solidFill>
                          <a:latin typeface="Arial"/>
                          <a:cs typeface="Arial"/>
                        </a:rPr>
                        <a:t>9%</a:t>
                      </a:r>
                      <a:endParaRPr sz="2400">
                        <a:latin typeface="Arial"/>
                        <a:cs typeface="Arial"/>
                      </a:endParaRPr>
                    </a:p>
                  </a:txBody>
                  <a:tcPr marL="0" marR="0" marT="36830" marB="0"/>
                </a:tc>
                <a:tc>
                  <a:txBody>
                    <a:bodyPr/>
                    <a:lstStyle/>
                    <a:p>
                      <a:pPr marR="29209" algn="ctr">
                        <a:lnSpc>
                          <a:spcPct val="100000"/>
                        </a:lnSpc>
                        <a:spcBef>
                          <a:spcPts val="290"/>
                        </a:spcBef>
                      </a:pPr>
                      <a:r>
                        <a:rPr sz="2400" b="1" dirty="0">
                          <a:solidFill>
                            <a:srgbClr val="191919"/>
                          </a:solidFill>
                          <a:latin typeface="Arial"/>
                          <a:cs typeface="Arial"/>
                        </a:rPr>
                        <a:t>3%</a:t>
                      </a:r>
                      <a:endParaRPr sz="2400">
                        <a:latin typeface="Arial"/>
                        <a:cs typeface="Arial"/>
                      </a:endParaRPr>
                    </a:p>
                  </a:txBody>
                  <a:tcPr marL="0" marR="0" marT="36830" marB="0"/>
                </a:tc>
                <a:extLst>
                  <a:ext uri="{0D108BD9-81ED-4DB2-BD59-A6C34878D82A}">
                    <a16:rowId xmlns:a16="http://schemas.microsoft.com/office/drawing/2014/main" val="10005"/>
                  </a:ext>
                </a:extLst>
              </a:tr>
              <a:tr h="467868">
                <a:tc>
                  <a:txBody>
                    <a:bodyPr/>
                    <a:lstStyle/>
                    <a:p>
                      <a:pPr marL="280035">
                        <a:lnSpc>
                          <a:spcPct val="100000"/>
                        </a:lnSpc>
                        <a:spcBef>
                          <a:spcPts val="525"/>
                        </a:spcBef>
                      </a:pPr>
                      <a:r>
                        <a:rPr sz="2000" b="1" spc="-5" dirty="0">
                          <a:solidFill>
                            <a:srgbClr val="191919"/>
                          </a:solidFill>
                          <a:latin typeface="Arial"/>
                          <a:cs typeface="Arial"/>
                        </a:rPr>
                        <a:t>Curious</a:t>
                      </a:r>
                      <a:endParaRPr sz="2000">
                        <a:latin typeface="Arial"/>
                        <a:cs typeface="Arial"/>
                      </a:endParaRPr>
                    </a:p>
                  </a:txBody>
                  <a:tcPr marL="0" marR="0" marT="66675" marB="0"/>
                </a:tc>
                <a:tc>
                  <a:txBody>
                    <a:bodyPr/>
                    <a:lstStyle/>
                    <a:p>
                      <a:pPr marL="95885" algn="ctr">
                        <a:lnSpc>
                          <a:spcPct val="100000"/>
                        </a:lnSpc>
                        <a:spcBef>
                          <a:spcPts val="290"/>
                        </a:spcBef>
                      </a:pPr>
                      <a:r>
                        <a:rPr sz="2400" b="1" dirty="0">
                          <a:solidFill>
                            <a:srgbClr val="191919"/>
                          </a:solidFill>
                          <a:latin typeface="Arial"/>
                          <a:cs typeface="Arial"/>
                        </a:rPr>
                        <a:t>9%</a:t>
                      </a:r>
                      <a:endParaRPr sz="2400">
                        <a:latin typeface="Arial"/>
                        <a:cs typeface="Arial"/>
                      </a:endParaRPr>
                    </a:p>
                  </a:txBody>
                  <a:tcPr marL="0" marR="0" marT="36830" marB="0"/>
                </a:tc>
                <a:tc>
                  <a:txBody>
                    <a:bodyPr/>
                    <a:lstStyle/>
                    <a:p>
                      <a:pPr marR="29209" algn="ctr">
                        <a:lnSpc>
                          <a:spcPct val="100000"/>
                        </a:lnSpc>
                        <a:spcBef>
                          <a:spcPts val="290"/>
                        </a:spcBef>
                      </a:pPr>
                      <a:r>
                        <a:rPr sz="2400" b="1" dirty="0">
                          <a:solidFill>
                            <a:srgbClr val="191919"/>
                          </a:solidFill>
                          <a:latin typeface="Arial"/>
                          <a:cs typeface="Arial"/>
                        </a:rPr>
                        <a:t>7%</a:t>
                      </a:r>
                      <a:endParaRPr sz="2400">
                        <a:latin typeface="Arial"/>
                        <a:cs typeface="Arial"/>
                      </a:endParaRPr>
                    </a:p>
                  </a:txBody>
                  <a:tcPr marL="0" marR="0" marT="36830" marB="0"/>
                </a:tc>
                <a:extLst>
                  <a:ext uri="{0D108BD9-81ED-4DB2-BD59-A6C34878D82A}">
                    <a16:rowId xmlns:a16="http://schemas.microsoft.com/office/drawing/2014/main" val="10006"/>
                  </a:ext>
                </a:extLst>
              </a:tr>
              <a:tr h="401907">
                <a:tc>
                  <a:txBody>
                    <a:bodyPr/>
                    <a:lstStyle/>
                    <a:p>
                      <a:pPr marL="280035">
                        <a:lnSpc>
                          <a:spcPct val="100000"/>
                        </a:lnSpc>
                        <a:spcBef>
                          <a:spcPts val="509"/>
                        </a:spcBef>
                      </a:pPr>
                      <a:r>
                        <a:rPr sz="2000" b="1" spc="-5" dirty="0">
                          <a:solidFill>
                            <a:srgbClr val="191919"/>
                          </a:solidFill>
                          <a:latin typeface="Arial"/>
                          <a:cs typeface="Arial"/>
                        </a:rPr>
                        <a:t>Delighted</a:t>
                      </a:r>
                      <a:endParaRPr sz="2000">
                        <a:latin typeface="Arial"/>
                        <a:cs typeface="Arial"/>
                      </a:endParaRPr>
                    </a:p>
                  </a:txBody>
                  <a:tcPr marL="0" marR="0" marT="64769" marB="0"/>
                </a:tc>
                <a:tc>
                  <a:txBody>
                    <a:bodyPr/>
                    <a:lstStyle/>
                    <a:p>
                      <a:pPr marL="95885" algn="ctr">
                        <a:lnSpc>
                          <a:spcPts val="2810"/>
                        </a:lnSpc>
                        <a:spcBef>
                          <a:spcPts val="254"/>
                        </a:spcBef>
                      </a:pPr>
                      <a:r>
                        <a:rPr sz="2400" b="1" dirty="0">
                          <a:solidFill>
                            <a:srgbClr val="191919"/>
                          </a:solidFill>
                          <a:latin typeface="Arial"/>
                          <a:cs typeface="Arial"/>
                        </a:rPr>
                        <a:t>7%</a:t>
                      </a:r>
                      <a:endParaRPr sz="2400">
                        <a:latin typeface="Arial"/>
                        <a:cs typeface="Arial"/>
                      </a:endParaRPr>
                    </a:p>
                  </a:txBody>
                  <a:tcPr marL="0" marR="0" marT="32384" marB="0"/>
                </a:tc>
                <a:tc>
                  <a:txBody>
                    <a:bodyPr/>
                    <a:lstStyle/>
                    <a:p>
                      <a:pPr marR="29209" algn="ctr">
                        <a:lnSpc>
                          <a:spcPts val="2810"/>
                        </a:lnSpc>
                        <a:spcBef>
                          <a:spcPts val="254"/>
                        </a:spcBef>
                      </a:pPr>
                      <a:r>
                        <a:rPr sz="2400" b="1" dirty="0">
                          <a:solidFill>
                            <a:srgbClr val="191919"/>
                          </a:solidFill>
                          <a:latin typeface="Arial"/>
                          <a:cs typeface="Arial"/>
                        </a:rPr>
                        <a:t>4%</a:t>
                      </a:r>
                      <a:endParaRPr sz="2400">
                        <a:latin typeface="Arial"/>
                        <a:cs typeface="Arial"/>
                      </a:endParaRPr>
                    </a:p>
                  </a:txBody>
                  <a:tcPr marL="0" marR="0" marT="32384" marB="0"/>
                </a:tc>
                <a:extLst>
                  <a:ext uri="{0D108BD9-81ED-4DB2-BD59-A6C34878D82A}">
                    <a16:rowId xmlns:a16="http://schemas.microsoft.com/office/drawing/2014/main" val="10007"/>
                  </a:ext>
                </a:extLst>
              </a:tr>
            </a:tbl>
          </a:graphicData>
        </a:graphic>
      </p:graphicFrame>
      <p:sp>
        <p:nvSpPr>
          <p:cNvPr id="29" name="object 29"/>
          <p:cNvSpPr txBox="1"/>
          <p:nvPr/>
        </p:nvSpPr>
        <p:spPr>
          <a:xfrm>
            <a:off x="945136" y="1670811"/>
            <a:ext cx="1776730" cy="1137285"/>
          </a:xfrm>
          <a:prstGeom prst="rect">
            <a:avLst/>
          </a:prstGeom>
        </p:spPr>
        <p:txBody>
          <a:bodyPr vert="horz" wrap="square" lIns="0" tIns="13970" rIns="0" bIns="0" rtlCol="0">
            <a:spAutoFit/>
          </a:bodyPr>
          <a:lstStyle/>
          <a:p>
            <a:pPr marL="181610" marR="5080" algn="ctr">
              <a:lnSpc>
                <a:spcPct val="99400"/>
              </a:lnSpc>
              <a:spcBef>
                <a:spcPts val="110"/>
              </a:spcBef>
            </a:pPr>
            <a:r>
              <a:rPr sz="1600" b="1" i="1" spc="-5" dirty="0">
                <a:solidFill>
                  <a:srgbClr val="0A495D"/>
                </a:solidFill>
                <a:latin typeface="Arial"/>
                <a:cs typeface="Arial"/>
              </a:rPr>
              <a:t>Positive</a:t>
            </a:r>
            <a:r>
              <a:rPr sz="1600" b="1" i="1" spc="-45" dirty="0">
                <a:solidFill>
                  <a:srgbClr val="0A495D"/>
                </a:solidFill>
                <a:latin typeface="Arial"/>
                <a:cs typeface="Arial"/>
              </a:rPr>
              <a:t> </a:t>
            </a:r>
            <a:r>
              <a:rPr sz="1600" i="1" spc="-5" dirty="0">
                <a:solidFill>
                  <a:srgbClr val="2B2B2B"/>
                </a:solidFill>
                <a:latin typeface="Arial"/>
                <a:cs typeface="Arial"/>
              </a:rPr>
              <a:t>Emotion  Words Shown  </a:t>
            </a:r>
            <a:r>
              <a:rPr sz="1600" i="1" dirty="0">
                <a:solidFill>
                  <a:srgbClr val="2B2B2B"/>
                </a:solidFill>
                <a:latin typeface="Calibri"/>
                <a:cs typeface="Calibri"/>
              </a:rPr>
              <a:t>(3% or</a:t>
            </a:r>
            <a:r>
              <a:rPr sz="1600" i="1" spc="-20" dirty="0">
                <a:solidFill>
                  <a:srgbClr val="2B2B2B"/>
                </a:solidFill>
                <a:latin typeface="Calibri"/>
                <a:cs typeface="Calibri"/>
              </a:rPr>
              <a:t> </a:t>
            </a:r>
            <a:r>
              <a:rPr sz="1600" i="1" spc="-5" dirty="0">
                <a:solidFill>
                  <a:srgbClr val="2B2B2B"/>
                </a:solidFill>
                <a:latin typeface="Calibri"/>
                <a:cs typeface="Calibri"/>
              </a:rPr>
              <a:t>Higher)</a:t>
            </a:r>
            <a:endParaRPr sz="1600">
              <a:latin typeface="Calibri"/>
              <a:cs typeface="Calibri"/>
            </a:endParaRPr>
          </a:p>
          <a:p>
            <a:pPr marR="160020" algn="ctr">
              <a:lnSpc>
                <a:spcPct val="100000"/>
              </a:lnSpc>
              <a:spcBef>
                <a:spcPts val="855"/>
              </a:spcBef>
            </a:pPr>
            <a:r>
              <a:rPr sz="1800" b="1" spc="-30" dirty="0">
                <a:solidFill>
                  <a:srgbClr val="191919"/>
                </a:solidFill>
                <a:latin typeface="Arial"/>
                <a:cs typeface="Arial"/>
              </a:rPr>
              <a:t>Total</a:t>
            </a:r>
            <a:r>
              <a:rPr sz="1800" b="1" spc="-65" dirty="0">
                <a:solidFill>
                  <a:srgbClr val="191919"/>
                </a:solidFill>
                <a:latin typeface="Arial"/>
                <a:cs typeface="Arial"/>
              </a:rPr>
              <a:t> </a:t>
            </a:r>
            <a:r>
              <a:rPr sz="1800" b="1" spc="-5" dirty="0">
                <a:solidFill>
                  <a:srgbClr val="191919"/>
                </a:solidFill>
                <a:latin typeface="Arial"/>
                <a:cs typeface="Arial"/>
              </a:rPr>
              <a:t>selecting</a:t>
            </a:r>
            <a:endParaRPr sz="1800">
              <a:latin typeface="Arial"/>
              <a:cs typeface="Arial"/>
            </a:endParaRPr>
          </a:p>
        </p:txBody>
      </p:sp>
      <p:sp>
        <p:nvSpPr>
          <p:cNvPr id="30" name="object 30"/>
          <p:cNvSpPr txBox="1"/>
          <p:nvPr/>
        </p:nvSpPr>
        <p:spPr>
          <a:xfrm>
            <a:off x="3474182" y="2587244"/>
            <a:ext cx="6369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191919"/>
                </a:solidFill>
                <a:latin typeface="Arial"/>
                <a:cs typeface="Arial"/>
              </a:rPr>
              <a:t>46%</a:t>
            </a:r>
            <a:endParaRPr sz="2400">
              <a:latin typeface="Arial"/>
              <a:cs typeface="Arial"/>
            </a:endParaRPr>
          </a:p>
        </p:txBody>
      </p:sp>
      <p:sp>
        <p:nvSpPr>
          <p:cNvPr id="31" name="object 31"/>
          <p:cNvSpPr txBox="1"/>
          <p:nvPr/>
        </p:nvSpPr>
        <p:spPr>
          <a:xfrm>
            <a:off x="4821170" y="2587244"/>
            <a:ext cx="6369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191919"/>
                </a:solidFill>
                <a:latin typeface="Arial"/>
                <a:cs typeface="Arial"/>
              </a:rPr>
              <a:t>28%</a:t>
            </a:r>
            <a:endParaRPr sz="24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214" y="1312277"/>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1247214" y="1312277"/>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5" name="object 5"/>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6" name="object 6"/>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7" name="object 7"/>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1" name="object 11"/>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2" name="object 12"/>
          <p:cNvSpPr/>
          <p:nvPr/>
        </p:nvSpPr>
        <p:spPr>
          <a:xfrm>
            <a:off x="1247214" y="1312277"/>
            <a:ext cx="12700" cy="39370"/>
          </a:xfrm>
          <a:custGeom>
            <a:avLst/>
            <a:gdLst/>
            <a:ahLst/>
            <a:cxnLst/>
            <a:rect l="l" t="t" r="r" b="b"/>
            <a:pathLst>
              <a:path w="12700" h="39369">
                <a:moveTo>
                  <a:pt x="0" y="0"/>
                </a:moveTo>
                <a:lnTo>
                  <a:pt x="12693" y="0"/>
                </a:lnTo>
                <a:lnTo>
                  <a:pt x="12693" y="39098"/>
                </a:lnTo>
                <a:lnTo>
                  <a:pt x="0" y="39098"/>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1214463" y="1345029"/>
            <a:ext cx="39370" cy="12700"/>
          </a:xfrm>
          <a:custGeom>
            <a:avLst/>
            <a:gdLst/>
            <a:ahLst/>
            <a:cxnLst/>
            <a:rect l="l" t="t" r="r" b="b"/>
            <a:pathLst>
              <a:path w="39369" h="12700">
                <a:moveTo>
                  <a:pt x="0" y="0"/>
                </a:moveTo>
                <a:lnTo>
                  <a:pt x="39098" y="0"/>
                </a:lnTo>
                <a:lnTo>
                  <a:pt x="39098" y="12693"/>
                </a:lnTo>
                <a:lnTo>
                  <a:pt x="0" y="12693"/>
                </a:lnTo>
                <a:lnTo>
                  <a:pt x="0" y="0"/>
                </a:lnTo>
                <a:close/>
              </a:path>
            </a:pathLst>
          </a:custGeom>
          <a:solidFill>
            <a:srgbClr val="000000"/>
          </a:solidFill>
        </p:spPr>
        <p:txBody>
          <a:bodyPr wrap="square" lIns="0" tIns="0" rIns="0" bIns="0" rtlCol="0"/>
          <a:lstStyle/>
          <a:p>
            <a:endParaRPr/>
          </a:p>
        </p:txBody>
      </p:sp>
      <p:sp>
        <p:nvSpPr>
          <p:cNvPr id="14" name="object 14"/>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6" name="object 16"/>
          <p:cNvSpPr/>
          <p:nvPr/>
        </p:nvSpPr>
        <p:spPr>
          <a:xfrm>
            <a:off x="0" y="298899"/>
            <a:ext cx="369570" cy="739140"/>
          </a:xfrm>
          <a:custGeom>
            <a:avLst/>
            <a:gdLst/>
            <a:ahLst/>
            <a:cxnLst/>
            <a:rect l="l" t="t" r="r" b="b"/>
            <a:pathLst>
              <a:path w="369570" h="739140">
                <a:moveTo>
                  <a:pt x="0" y="0"/>
                </a:moveTo>
                <a:lnTo>
                  <a:pt x="0" y="738593"/>
                </a:lnTo>
                <a:lnTo>
                  <a:pt x="46324" y="735716"/>
                </a:lnTo>
                <a:lnTo>
                  <a:pt x="90931" y="727315"/>
                </a:lnTo>
                <a:lnTo>
                  <a:pt x="133475" y="713735"/>
                </a:lnTo>
                <a:lnTo>
                  <a:pt x="173609" y="695324"/>
                </a:lnTo>
                <a:lnTo>
                  <a:pt x="210987" y="672428"/>
                </a:lnTo>
                <a:lnTo>
                  <a:pt x="245263" y="645391"/>
                </a:lnTo>
                <a:lnTo>
                  <a:pt x="276092" y="614562"/>
                </a:lnTo>
                <a:lnTo>
                  <a:pt x="303128" y="580285"/>
                </a:lnTo>
                <a:lnTo>
                  <a:pt x="326024" y="542906"/>
                </a:lnTo>
                <a:lnTo>
                  <a:pt x="344434" y="502773"/>
                </a:lnTo>
                <a:lnTo>
                  <a:pt x="358012" y="460230"/>
                </a:lnTo>
                <a:lnTo>
                  <a:pt x="366413" y="415625"/>
                </a:lnTo>
                <a:lnTo>
                  <a:pt x="369290" y="369303"/>
                </a:lnTo>
                <a:lnTo>
                  <a:pt x="366413" y="322978"/>
                </a:lnTo>
                <a:lnTo>
                  <a:pt x="358012" y="278370"/>
                </a:lnTo>
                <a:lnTo>
                  <a:pt x="344434" y="235826"/>
                </a:lnTo>
                <a:lnTo>
                  <a:pt x="326024" y="195691"/>
                </a:lnTo>
                <a:lnTo>
                  <a:pt x="303128" y="158311"/>
                </a:lnTo>
                <a:lnTo>
                  <a:pt x="276092" y="124033"/>
                </a:lnTo>
                <a:lnTo>
                  <a:pt x="245263" y="93203"/>
                </a:lnTo>
                <a:lnTo>
                  <a:pt x="210987" y="66166"/>
                </a:lnTo>
                <a:lnTo>
                  <a:pt x="173609" y="43269"/>
                </a:lnTo>
                <a:lnTo>
                  <a:pt x="133475" y="24858"/>
                </a:lnTo>
                <a:lnTo>
                  <a:pt x="90931" y="11278"/>
                </a:lnTo>
                <a:lnTo>
                  <a:pt x="46324" y="2877"/>
                </a:lnTo>
                <a:lnTo>
                  <a:pt x="0" y="0"/>
                </a:lnTo>
                <a:close/>
              </a:path>
            </a:pathLst>
          </a:custGeom>
          <a:solidFill>
            <a:srgbClr val="F16366"/>
          </a:solidFill>
        </p:spPr>
        <p:txBody>
          <a:bodyPr wrap="square" lIns="0" tIns="0" rIns="0" bIns="0" rtlCol="0"/>
          <a:lstStyle/>
          <a:p>
            <a:endParaRPr/>
          </a:p>
        </p:txBody>
      </p:sp>
      <p:sp>
        <p:nvSpPr>
          <p:cNvPr id="17" name="object 17"/>
          <p:cNvSpPr txBox="1">
            <a:spLocks noGrp="1"/>
          </p:cNvSpPr>
          <p:nvPr>
            <p:ph type="title"/>
          </p:nvPr>
        </p:nvSpPr>
        <p:spPr>
          <a:xfrm>
            <a:off x="769866" y="562329"/>
            <a:ext cx="10611485" cy="443711"/>
          </a:xfrm>
          <a:prstGeom prst="rect">
            <a:avLst/>
          </a:prstGeom>
        </p:spPr>
        <p:txBody>
          <a:bodyPr vert="horz" wrap="square" lIns="0" tIns="12700" rIns="0" bIns="0" rtlCol="0">
            <a:spAutoFit/>
          </a:bodyPr>
          <a:lstStyle/>
          <a:p>
            <a:pPr marL="12700">
              <a:lnSpc>
                <a:spcPct val="100000"/>
              </a:lnSpc>
              <a:spcBef>
                <a:spcPts val="100"/>
              </a:spcBef>
            </a:pPr>
            <a:r>
              <a:rPr sz="2800" spc="-225" dirty="0">
                <a:solidFill>
                  <a:srgbClr val="253271"/>
                </a:solidFill>
                <a:latin typeface="HelveticaNeueLT Std Cn" panose="020B0706030502030204" pitchFamily="34" charset="0"/>
              </a:rPr>
              <a:t>Of</a:t>
            </a:r>
            <a:r>
              <a:rPr sz="2800" spc="-100" dirty="0">
                <a:solidFill>
                  <a:srgbClr val="253271"/>
                </a:solidFill>
                <a:latin typeface="HelveticaNeueLT Std Cn" panose="020B0706030502030204" pitchFamily="34" charset="0"/>
              </a:rPr>
              <a:t> </a:t>
            </a:r>
            <a:r>
              <a:rPr sz="2800" spc="110" dirty="0">
                <a:solidFill>
                  <a:srgbClr val="253271"/>
                </a:solidFill>
                <a:latin typeface="HelveticaNeueLT Std Cn" panose="020B0706030502030204" pitchFamily="34" charset="0"/>
              </a:rPr>
              <a:t>13</a:t>
            </a:r>
            <a:r>
              <a:rPr sz="2800" spc="-105" dirty="0">
                <a:solidFill>
                  <a:srgbClr val="253271"/>
                </a:solidFill>
                <a:latin typeface="HelveticaNeueLT Std Cn" panose="020B0706030502030204" pitchFamily="34" charset="0"/>
              </a:rPr>
              <a:t> </a:t>
            </a:r>
            <a:r>
              <a:rPr sz="2800" spc="35" dirty="0">
                <a:solidFill>
                  <a:srgbClr val="253271"/>
                </a:solidFill>
                <a:latin typeface="HelveticaNeueLT Std Cn" panose="020B0706030502030204" pitchFamily="34" charset="0"/>
              </a:rPr>
              <a:t>proposed</a:t>
            </a:r>
            <a:r>
              <a:rPr sz="2800" spc="-100" dirty="0">
                <a:solidFill>
                  <a:srgbClr val="253271"/>
                </a:solidFill>
                <a:latin typeface="HelveticaNeueLT Std Cn" panose="020B0706030502030204" pitchFamily="34" charset="0"/>
              </a:rPr>
              <a:t> </a:t>
            </a:r>
            <a:r>
              <a:rPr sz="2800" spc="20" dirty="0">
                <a:solidFill>
                  <a:srgbClr val="253271"/>
                </a:solidFill>
                <a:latin typeface="HelveticaNeueLT Std Cn" panose="020B0706030502030204" pitchFamily="34" charset="0"/>
              </a:rPr>
              <a:t>policies</a:t>
            </a:r>
            <a:r>
              <a:rPr sz="2800" spc="-95" dirty="0">
                <a:solidFill>
                  <a:srgbClr val="253271"/>
                </a:solidFill>
                <a:latin typeface="HelveticaNeueLT Std Cn" panose="020B0706030502030204" pitchFamily="34" charset="0"/>
              </a:rPr>
              <a:t> </a:t>
            </a:r>
            <a:r>
              <a:rPr sz="2800" spc="50" dirty="0">
                <a:solidFill>
                  <a:srgbClr val="253271"/>
                </a:solidFill>
                <a:latin typeface="HelveticaNeueLT Std Cn" panose="020B0706030502030204" pitchFamily="34" charset="0"/>
              </a:rPr>
              <a:t>tested,</a:t>
            </a:r>
            <a:r>
              <a:rPr sz="2800" spc="-100" dirty="0">
                <a:solidFill>
                  <a:srgbClr val="253271"/>
                </a:solidFill>
                <a:latin typeface="HelveticaNeueLT Std Cn" panose="020B0706030502030204" pitchFamily="34" charset="0"/>
              </a:rPr>
              <a:t> </a:t>
            </a:r>
            <a:r>
              <a:rPr sz="2800" spc="114" dirty="0">
                <a:solidFill>
                  <a:srgbClr val="253271"/>
                </a:solidFill>
                <a:latin typeface="HelveticaNeueLT Std Cn" panose="020B0706030502030204" pitchFamily="34" charset="0"/>
              </a:rPr>
              <a:t>8</a:t>
            </a:r>
            <a:r>
              <a:rPr sz="2800" spc="-105" dirty="0">
                <a:solidFill>
                  <a:srgbClr val="253271"/>
                </a:solidFill>
                <a:latin typeface="HelveticaNeueLT Std Cn" panose="020B0706030502030204" pitchFamily="34" charset="0"/>
              </a:rPr>
              <a:t> </a:t>
            </a:r>
            <a:r>
              <a:rPr sz="2800" spc="45" dirty="0">
                <a:solidFill>
                  <a:srgbClr val="253271"/>
                </a:solidFill>
                <a:latin typeface="HelveticaNeueLT Std Cn" panose="020B0706030502030204" pitchFamily="34" charset="0"/>
              </a:rPr>
              <a:t>received</a:t>
            </a:r>
            <a:r>
              <a:rPr sz="2800" spc="-100" dirty="0">
                <a:solidFill>
                  <a:srgbClr val="253271"/>
                </a:solidFill>
                <a:latin typeface="HelveticaNeueLT Std Cn" panose="020B0706030502030204" pitchFamily="34" charset="0"/>
              </a:rPr>
              <a:t> </a:t>
            </a:r>
            <a:r>
              <a:rPr sz="2800" spc="50" dirty="0">
                <a:solidFill>
                  <a:srgbClr val="253271"/>
                </a:solidFill>
                <a:latin typeface="HelveticaNeueLT Std Cn" panose="020B0706030502030204" pitchFamily="34" charset="0"/>
              </a:rPr>
              <a:t>over</a:t>
            </a:r>
            <a:r>
              <a:rPr sz="2800" spc="-100" dirty="0">
                <a:solidFill>
                  <a:srgbClr val="253271"/>
                </a:solidFill>
                <a:latin typeface="HelveticaNeueLT Std Cn" panose="020B0706030502030204" pitchFamily="34" charset="0"/>
              </a:rPr>
              <a:t> </a:t>
            </a:r>
            <a:r>
              <a:rPr sz="2800" spc="55" dirty="0">
                <a:solidFill>
                  <a:srgbClr val="253271"/>
                </a:solidFill>
                <a:latin typeface="HelveticaNeueLT Std Cn" panose="020B0706030502030204" pitchFamily="34" charset="0"/>
              </a:rPr>
              <a:t>90%</a:t>
            </a:r>
            <a:r>
              <a:rPr sz="2800" spc="-95" dirty="0">
                <a:solidFill>
                  <a:srgbClr val="253271"/>
                </a:solidFill>
                <a:latin typeface="HelveticaNeueLT Std Cn" panose="020B0706030502030204" pitchFamily="34" charset="0"/>
              </a:rPr>
              <a:t> </a:t>
            </a:r>
            <a:r>
              <a:rPr sz="2800" spc="40" dirty="0">
                <a:solidFill>
                  <a:srgbClr val="253271"/>
                </a:solidFill>
                <a:latin typeface="HelveticaNeueLT Std Cn" panose="020B0706030502030204" pitchFamily="34" charset="0"/>
              </a:rPr>
              <a:t>total</a:t>
            </a:r>
            <a:r>
              <a:rPr sz="2800" spc="-105" dirty="0">
                <a:solidFill>
                  <a:srgbClr val="253271"/>
                </a:solidFill>
                <a:latin typeface="HelveticaNeueLT Std Cn" panose="020B0706030502030204" pitchFamily="34" charset="0"/>
              </a:rPr>
              <a:t> </a:t>
            </a:r>
            <a:r>
              <a:rPr sz="2800" spc="45" dirty="0">
                <a:solidFill>
                  <a:srgbClr val="253271"/>
                </a:solidFill>
                <a:latin typeface="HelveticaNeueLT Std Cn" panose="020B0706030502030204" pitchFamily="34" charset="0"/>
              </a:rPr>
              <a:t>support</a:t>
            </a:r>
            <a:r>
              <a:rPr lang="en-US" sz="2800" spc="45" dirty="0">
                <a:solidFill>
                  <a:srgbClr val="253271"/>
                </a:solidFill>
                <a:latin typeface="HelveticaNeueLT Std Cn" panose="020B0706030502030204" pitchFamily="34" charset="0"/>
              </a:rPr>
              <a:t>.</a:t>
            </a:r>
            <a:endParaRPr sz="2800" spc="45" dirty="0">
              <a:solidFill>
                <a:srgbClr val="253271"/>
              </a:solidFill>
              <a:latin typeface="HelveticaNeueLT Std Cn" panose="020B0706030502030204" pitchFamily="34" charset="0"/>
            </a:endParaRPr>
          </a:p>
        </p:txBody>
      </p:sp>
      <p:sp>
        <p:nvSpPr>
          <p:cNvPr id="18" name="object 18"/>
          <p:cNvSpPr/>
          <p:nvPr/>
        </p:nvSpPr>
        <p:spPr>
          <a:xfrm>
            <a:off x="11381351" y="186978"/>
            <a:ext cx="214656" cy="247764"/>
          </a:xfrm>
          <a:prstGeom prst="rect">
            <a:avLst/>
          </a:prstGeom>
          <a:blipFill>
            <a:blip r:embed="rId2" cstate="print"/>
            <a:stretch>
              <a:fillRect/>
            </a:stretch>
          </a:blipFill>
        </p:spPr>
        <p:txBody>
          <a:bodyPr wrap="square" lIns="0" tIns="0" rIns="0" bIns="0" rtlCol="0"/>
          <a:lstStyle/>
          <a:p>
            <a:endParaRPr/>
          </a:p>
        </p:txBody>
      </p:sp>
      <p:sp>
        <p:nvSpPr>
          <p:cNvPr id="19" name="object 19"/>
          <p:cNvSpPr/>
          <p:nvPr/>
        </p:nvSpPr>
        <p:spPr>
          <a:xfrm>
            <a:off x="8900921" y="1318628"/>
            <a:ext cx="1045844" cy="551180"/>
          </a:xfrm>
          <a:custGeom>
            <a:avLst/>
            <a:gdLst/>
            <a:ahLst/>
            <a:cxnLst/>
            <a:rect l="l" t="t" r="r" b="b"/>
            <a:pathLst>
              <a:path w="1045845" h="551180">
                <a:moveTo>
                  <a:pt x="0" y="550735"/>
                </a:moveTo>
                <a:lnTo>
                  <a:pt x="1045476" y="550735"/>
                </a:lnTo>
                <a:lnTo>
                  <a:pt x="1045476" y="0"/>
                </a:lnTo>
                <a:lnTo>
                  <a:pt x="0" y="0"/>
                </a:lnTo>
                <a:lnTo>
                  <a:pt x="0" y="550735"/>
                </a:lnTo>
                <a:close/>
              </a:path>
            </a:pathLst>
          </a:custGeom>
          <a:solidFill>
            <a:srgbClr val="2B2B2B"/>
          </a:solidFill>
        </p:spPr>
        <p:txBody>
          <a:bodyPr wrap="square" lIns="0" tIns="0" rIns="0" bIns="0" rtlCol="0"/>
          <a:lstStyle/>
          <a:p>
            <a:endParaRPr/>
          </a:p>
        </p:txBody>
      </p:sp>
      <p:sp>
        <p:nvSpPr>
          <p:cNvPr id="20" name="object 20"/>
          <p:cNvSpPr/>
          <p:nvPr/>
        </p:nvSpPr>
        <p:spPr>
          <a:xfrm>
            <a:off x="9946399" y="1318628"/>
            <a:ext cx="1045844" cy="551180"/>
          </a:xfrm>
          <a:custGeom>
            <a:avLst/>
            <a:gdLst/>
            <a:ahLst/>
            <a:cxnLst/>
            <a:rect l="l" t="t" r="r" b="b"/>
            <a:pathLst>
              <a:path w="1045845" h="551180">
                <a:moveTo>
                  <a:pt x="0" y="550735"/>
                </a:moveTo>
                <a:lnTo>
                  <a:pt x="1045476" y="550735"/>
                </a:lnTo>
                <a:lnTo>
                  <a:pt x="1045476" y="0"/>
                </a:lnTo>
                <a:lnTo>
                  <a:pt x="0" y="0"/>
                </a:lnTo>
                <a:lnTo>
                  <a:pt x="0" y="550735"/>
                </a:lnTo>
                <a:close/>
              </a:path>
            </a:pathLst>
          </a:custGeom>
          <a:solidFill>
            <a:srgbClr val="0A495D"/>
          </a:solidFill>
        </p:spPr>
        <p:txBody>
          <a:bodyPr wrap="square" lIns="0" tIns="0" rIns="0" bIns="0" rtlCol="0"/>
          <a:lstStyle/>
          <a:p>
            <a:endParaRPr/>
          </a:p>
        </p:txBody>
      </p:sp>
      <p:graphicFrame>
        <p:nvGraphicFramePr>
          <p:cNvPr id="21" name="object 21"/>
          <p:cNvGraphicFramePr>
            <a:graphicFrameLocks noGrp="1"/>
          </p:cNvGraphicFramePr>
          <p:nvPr/>
        </p:nvGraphicFramePr>
        <p:xfrm>
          <a:off x="8900921" y="1332994"/>
          <a:ext cx="1956435" cy="4740821"/>
        </p:xfrm>
        <a:graphic>
          <a:graphicData uri="http://schemas.openxmlformats.org/drawingml/2006/table">
            <a:tbl>
              <a:tblPr firstRow="1" bandRow="1">
                <a:tableStyleId>{2D5ABB26-0587-4C30-8999-92F81FD0307C}</a:tableStyleId>
              </a:tblPr>
              <a:tblGrid>
                <a:gridCol w="1045210">
                  <a:extLst>
                    <a:ext uri="{9D8B030D-6E8A-4147-A177-3AD203B41FA5}">
                      <a16:colId xmlns:a16="http://schemas.microsoft.com/office/drawing/2014/main" val="20000"/>
                    </a:ext>
                  </a:extLst>
                </a:gridCol>
                <a:gridCol w="911225">
                  <a:extLst>
                    <a:ext uri="{9D8B030D-6E8A-4147-A177-3AD203B41FA5}">
                      <a16:colId xmlns:a16="http://schemas.microsoft.com/office/drawing/2014/main" val="20001"/>
                    </a:ext>
                  </a:extLst>
                </a:gridCol>
              </a:tblGrid>
              <a:tr h="536369">
                <a:tc>
                  <a:txBody>
                    <a:bodyPr/>
                    <a:lstStyle/>
                    <a:p>
                      <a:pPr marL="182880" marR="50800" indent="-123825">
                        <a:lnSpc>
                          <a:spcPts val="1610"/>
                        </a:lnSpc>
                        <a:spcBef>
                          <a:spcPts val="480"/>
                        </a:spcBef>
                      </a:pPr>
                      <a:r>
                        <a:rPr sz="1400" b="1" dirty="0">
                          <a:solidFill>
                            <a:srgbClr val="FAFAFA"/>
                          </a:solidFill>
                          <a:latin typeface="Arial"/>
                          <a:cs typeface="Arial"/>
                        </a:rPr>
                        <a:t>%</a:t>
                      </a:r>
                      <a:r>
                        <a:rPr sz="1400" b="1" spc="-90" dirty="0">
                          <a:solidFill>
                            <a:srgbClr val="FAFAFA"/>
                          </a:solidFill>
                          <a:latin typeface="Arial"/>
                          <a:cs typeface="Arial"/>
                        </a:rPr>
                        <a:t> </a:t>
                      </a:r>
                      <a:r>
                        <a:rPr sz="1400" b="1" spc="-5" dirty="0">
                          <a:solidFill>
                            <a:srgbClr val="FAFAFA"/>
                          </a:solidFill>
                          <a:latin typeface="Arial"/>
                          <a:cs typeface="Arial"/>
                        </a:rPr>
                        <a:t>Strongly  </a:t>
                      </a:r>
                      <a:r>
                        <a:rPr sz="1400" b="1" spc="-10" dirty="0">
                          <a:solidFill>
                            <a:srgbClr val="FAFAFA"/>
                          </a:solidFill>
                          <a:latin typeface="Arial"/>
                          <a:cs typeface="Arial"/>
                        </a:rPr>
                        <a:t>Support</a:t>
                      </a:r>
                      <a:endParaRPr sz="1400">
                        <a:latin typeface="Arial"/>
                        <a:cs typeface="Arial"/>
                      </a:endParaRPr>
                    </a:p>
                  </a:txBody>
                  <a:tcPr marL="0" marR="0" marT="60960" marB="0">
                    <a:solidFill>
                      <a:srgbClr val="2B2B2B"/>
                    </a:solidFill>
                  </a:tcPr>
                </a:tc>
                <a:tc>
                  <a:txBody>
                    <a:bodyPr/>
                    <a:lstStyle/>
                    <a:p>
                      <a:pPr marL="182880" marR="41275" indent="31115">
                        <a:lnSpc>
                          <a:spcPts val="1610"/>
                        </a:lnSpc>
                        <a:spcBef>
                          <a:spcPts val="480"/>
                        </a:spcBef>
                      </a:pPr>
                      <a:r>
                        <a:rPr sz="1400" b="1" dirty="0">
                          <a:solidFill>
                            <a:srgbClr val="FAFAFA"/>
                          </a:solidFill>
                          <a:latin typeface="Arial"/>
                          <a:cs typeface="Arial"/>
                        </a:rPr>
                        <a:t>% </a:t>
                      </a:r>
                      <a:r>
                        <a:rPr sz="1400" b="1" spc="-30" dirty="0">
                          <a:solidFill>
                            <a:srgbClr val="FAFAFA"/>
                          </a:solidFill>
                          <a:latin typeface="Arial"/>
                          <a:cs typeface="Arial"/>
                        </a:rPr>
                        <a:t>Total  </a:t>
                      </a:r>
                      <a:r>
                        <a:rPr sz="1400" b="1" dirty="0">
                          <a:solidFill>
                            <a:srgbClr val="FAFAFA"/>
                          </a:solidFill>
                          <a:latin typeface="Arial"/>
                          <a:cs typeface="Arial"/>
                        </a:rPr>
                        <a:t>S</a:t>
                      </a:r>
                      <a:r>
                        <a:rPr sz="1400" b="1" spc="-10" dirty="0">
                          <a:solidFill>
                            <a:srgbClr val="FAFAFA"/>
                          </a:solidFill>
                          <a:latin typeface="Arial"/>
                          <a:cs typeface="Arial"/>
                        </a:rPr>
                        <a:t>uppo</a:t>
                      </a:r>
                      <a:r>
                        <a:rPr sz="1400" b="1" dirty="0">
                          <a:solidFill>
                            <a:srgbClr val="FAFAFA"/>
                          </a:solidFill>
                          <a:latin typeface="Arial"/>
                          <a:cs typeface="Arial"/>
                        </a:rPr>
                        <a:t>rt</a:t>
                      </a:r>
                      <a:endParaRPr sz="1400">
                        <a:latin typeface="Arial"/>
                        <a:cs typeface="Arial"/>
                      </a:endParaRPr>
                    </a:p>
                  </a:txBody>
                  <a:tcPr marL="0" marR="0" marT="60960" marB="0">
                    <a:solidFill>
                      <a:srgbClr val="0A495D"/>
                    </a:solidFill>
                  </a:tcPr>
                </a:tc>
                <a:extLst>
                  <a:ext uri="{0D108BD9-81ED-4DB2-BD59-A6C34878D82A}">
                    <a16:rowId xmlns:a16="http://schemas.microsoft.com/office/drawing/2014/main" val="10000"/>
                  </a:ext>
                </a:extLst>
              </a:tr>
              <a:tr h="503668">
                <a:tc>
                  <a:txBody>
                    <a:bodyPr/>
                    <a:lstStyle/>
                    <a:p>
                      <a:pPr marL="635" algn="ctr">
                        <a:lnSpc>
                          <a:spcPct val="100000"/>
                        </a:lnSpc>
                        <a:spcBef>
                          <a:spcPts val="190"/>
                        </a:spcBef>
                      </a:pPr>
                      <a:r>
                        <a:rPr sz="2800" b="1" dirty="0">
                          <a:solidFill>
                            <a:srgbClr val="2B2B2B"/>
                          </a:solidFill>
                          <a:latin typeface="Arial"/>
                          <a:cs typeface="Arial"/>
                        </a:rPr>
                        <a:t>67%</a:t>
                      </a:r>
                      <a:endParaRPr sz="2800">
                        <a:latin typeface="Arial"/>
                        <a:cs typeface="Arial"/>
                      </a:endParaRPr>
                    </a:p>
                  </a:txBody>
                  <a:tcPr marL="0" marR="0" marT="24130" marB="0"/>
                </a:tc>
                <a:tc>
                  <a:txBody>
                    <a:bodyPr/>
                    <a:lstStyle/>
                    <a:p>
                      <a:pPr marR="24130" algn="r">
                        <a:lnSpc>
                          <a:spcPct val="100000"/>
                        </a:lnSpc>
                        <a:spcBef>
                          <a:spcPts val="190"/>
                        </a:spcBef>
                      </a:pPr>
                      <a:r>
                        <a:rPr sz="2800" b="1" spc="5" dirty="0">
                          <a:solidFill>
                            <a:srgbClr val="0A495D"/>
                          </a:solidFill>
                          <a:latin typeface="Arial"/>
                          <a:cs typeface="Arial"/>
                        </a:rPr>
                        <a:t>94%</a:t>
                      </a:r>
                      <a:endParaRPr sz="2800">
                        <a:latin typeface="Arial"/>
                        <a:cs typeface="Arial"/>
                      </a:endParaRPr>
                    </a:p>
                  </a:txBody>
                  <a:tcPr marL="0" marR="0" marT="24130" marB="0"/>
                </a:tc>
                <a:extLst>
                  <a:ext uri="{0D108BD9-81ED-4DB2-BD59-A6C34878D82A}">
                    <a16:rowId xmlns:a16="http://schemas.microsoft.com/office/drawing/2014/main" val="10001"/>
                  </a:ext>
                </a:extLst>
              </a:tr>
              <a:tr h="493775">
                <a:tc>
                  <a:txBody>
                    <a:bodyPr/>
                    <a:lstStyle/>
                    <a:p>
                      <a:pPr marL="635" algn="ctr">
                        <a:lnSpc>
                          <a:spcPct val="100000"/>
                        </a:lnSpc>
                        <a:spcBef>
                          <a:spcPts val="115"/>
                        </a:spcBef>
                      </a:pPr>
                      <a:r>
                        <a:rPr sz="2800" b="1" dirty="0">
                          <a:solidFill>
                            <a:srgbClr val="2B2B2B"/>
                          </a:solidFill>
                          <a:latin typeface="Arial"/>
                          <a:cs typeface="Arial"/>
                        </a:rPr>
                        <a:t>57%</a:t>
                      </a:r>
                      <a:endParaRPr sz="2800">
                        <a:latin typeface="Arial"/>
                        <a:cs typeface="Arial"/>
                      </a:endParaRPr>
                    </a:p>
                  </a:txBody>
                  <a:tcPr marL="0" marR="0" marT="14605" marB="0"/>
                </a:tc>
                <a:tc>
                  <a:txBody>
                    <a:bodyPr/>
                    <a:lstStyle/>
                    <a:p>
                      <a:pPr marR="24130" algn="r">
                        <a:lnSpc>
                          <a:spcPct val="100000"/>
                        </a:lnSpc>
                        <a:spcBef>
                          <a:spcPts val="115"/>
                        </a:spcBef>
                      </a:pPr>
                      <a:r>
                        <a:rPr sz="2800" b="1" spc="5" dirty="0">
                          <a:solidFill>
                            <a:srgbClr val="0A495D"/>
                          </a:solidFill>
                          <a:latin typeface="Arial"/>
                          <a:cs typeface="Arial"/>
                        </a:rPr>
                        <a:t>94%</a:t>
                      </a:r>
                      <a:endParaRPr sz="2800">
                        <a:latin typeface="Arial"/>
                        <a:cs typeface="Arial"/>
                      </a:endParaRPr>
                    </a:p>
                  </a:txBody>
                  <a:tcPr marL="0" marR="0" marT="14605" marB="0"/>
                </a:tc>
                <a:extLst>
                  <a:ext uri="{0D108BD9-81ED-4DB2-BD59-A6C34878D82A}">
                    <a16:rowId xmlns:a16="http://schemas.microsoft.com/office/drawing/2014/main" val="10002"/>
                  </a:ext>
                </a:extLst>
              </a:tr>
              <a:tr h="495300">
                <a:tc>
                  <a:txBody>
                    <a:bodyPr/>
                    <a:lstStyle/>
                    <a:p>
                      <a:pPr marL="635" algn="ctr">
                        <a:lnSpc>
                          <a:spcPct val="100000"/>
                        </a:lnSpc>
                        <a:spcBef>
                          <a:spcPts val="115"/>
                        </a:spcBef>
                      </a:pPr>
                      <a:r>
                        <a:rPr sz="2800" b="1" dirty="0">
                          <a:solidFill>
                            <a:srgbClr val="2B2B2B"/>
                          </a:solidFill>
                          <a:latin typeface="Arial"/>
                          <a:cs typeface="Arial"/>
                        </a:rPr>
                        <a:t>59%</a:t>
                      </a:r>
                      <a:endParaRPr sz="2800">
                        <a:latin typeface="Arial"/>
                        <a:cs typeface="Arial"/>
                      </a:endParaRPr>
                    </a:p>
                  </a:txBody>
                  <a:tcPr marL="0" marR="0" marT="14605" marB="0"/>
                </a:tc>
                <a:tc>
                  <a:txBody>
                    <a:bodyPr/>
                    <a:lstStyle/>
                    <a:p>
                      <a:pPr marR="24130" algn="r">
                        <a:lnSpc>
                          <a:spcPct val="100000"/>
                        </a:lnSpc>
                        <a:spcBef>
                          <a:spcPts val="115"/>
                        </a:spcBef>
                      </a:pPr>
                      <a:r>
                        <a:rPr sz="2800" b="1" dirty="0">
                          <a:solidFill>
                            <a:srgbClr val="0A495D"/>
                          </a:solidFill>
                          <a:latin typeface="Arial"/>
                          <a:cs typeface="Arial"/>
                        </a:rPr>
                        <a:t>92%</a:t>
                      </a:r>
                      <a:endParaRPr sz="2800">
                        <a:latin typeface="Arial"/>
                        <a:cs typeface="Arial"/>
                      </a:endParaRPr>
                    </a:p>
                  </a:txBody>
                  <a:tcPr marL="0" marR="0" marT="14605" marB="0"/>
                </a:tc>
                <a:extLst>
                  <a:ext uri="{0D108BD9-81ED-4DB2-BD59-A6C34878D82A}">
                    <a16:rowId xmlns:a16="http://schemas.microsoft.com/office/drawing/2014/main" val="10003"/>
                  </a:ext>
                </a:extLst>
              </a:tr>
              <a:tr h="498348">
                <a:tc>
                  <a:txBody>
                    <a:bodyPr/>
                    <a:lstStyle/>
                    <a:p>
                      <a:pPr marL="635" algn="ctr">
                        <a:lnSpc>
                          <a:spcPct val="100000"/>
                        </a:lnSpc>
                        <a:spcBef>
                          <a:spcPts val="125"/>
                        </a:spcBef>
                      </a:pPr>
                      <a:r>
                        <a:rPr sz="2800" b="1" dirty="0">
                          <a:solidFill>
                            <a:srgbClr val="2B2B2B"/>
                          </a:solidFill>
                          <a:latin typeface="Arial"/>
                          <a:cs typeface="Arial"/>
                        </a:rPr>
                        <a:t>55%</a:t>
                      </a:r>
                      <a:endParaRPr sz="2800">
                        <a:latin typeface="Arial"/>
                        <a:cs typeface="Arial"/>
                      </a:endParaRPr>
                    </a:p>
                  </a:txBody>
                  <a:tcPr marL="0" marR="0" marT="15875" marB="0"/>
                </a:tc>
                <a:tc>
                  <a:txBody>
                    <a:bodyPr/>
                    <a:lstStyle/>
                    <a:p>
                      <a:pPr marR="24130" algn="r">
                        <a:lnSpc>
                          <a:spcPct val="100000"/>
                        </a:lnSpc>
                        <a:spcBef>
                          <a:spcPts val="125"/>
                        </a:spcBef>
                      </a:pPr>
                      <a:r>
                        <a:rPr sz="2800" b="1" spc="5" dirty="0">
                          <a:solidFill>
                            <a:srgbClr val="0A495D"/>
                          </a:solidFill>
                          <a:latin typeface="Arial"/>
                          <a:cs typeface="Arial"/>
                        </a:rPr>
                        <a:t>92%</a:t>
                      </a:r>
                      <a:endParaRPr sz="2800">
                        <a:latin typeface="Arial"/>
                        <a:cs typeface="Arial"/>
                      </a:endParaRPr>
                    </a:p>
                  </a:txBody>
                  <a:tcPr marL="0" marR="0" marT="15875" marB="0"/>
                </a:tc>
                <a:extLst>
                  <a:ext uri="{0D108BD9-81ED-4DB2-BD59-A6C34878D82A}">
                    <a16:rowId xmlns:a16="http://schemas.microsoft.com/office/drawing/2014/main" val="10004"/>
                  </a:ext>
                </a:extLst>
              </a:tr>
              <a:tr h="568451">
                <a:tc>
                  <a:txBody>
                    <a:bodyPr/>
                    <a:lstStyle/>
                    <a:p>
                      <a:pPr marL="635" algn="ctr">
                        <a:lnSpc>
                          <a:spcPct val="100000"/>
                        </a:lnSpc>
                        <a:spcBef>
                          <a:spcPts val="135"/>
                        </a:spcBef>
                      </a:pPr>
                      <a:r>
                        <a:rPr sz="2800" b="1" dirty="0">
                          <a:solidFill>
                            <a:srgbClr val="2B2B2B"/>
                          </a:solidFill>
                          <a:latin typeface="Arial"/>
                          <a:cs typeface="Arial"/>
                        </a:rPr>
                        <a:t>54%</a:t>
                      </a:r>
                      <a:endParaRPr sz="2800">
                        <a:latin typeface="Arial"/>
                        <a:cs typeface="Arial"/>
                      </a:endParaRPr>
                    </a:p>
                  </a:txBody>
                  <a:tcPr marL="0" marR="0" marT="17145" marB="0"/>
                </a:tc>
                <a:tc>
                  <a:txBody>
                    <a:bodyPr/>
                    <a:lstStyle/>
                    <a:p>
                      <a:pPr marR="24130" algn="r">
                        <a:lnSpc>
                          <a:spcPct val="100000"/>
                        </a:lnSpc>
                        <a:spcBef>
                          <a:spcPts val="135"/>
                        </a:spcBef>
                      </a:pPr>
                      <a:r>
                        <a:rPr sz="2800" b="1" spc="5" dirty="0">
                          <a:solidFill>
                            <a:srgbClr val="0A495D"/>
                          </a:solidFill>
                          <a:latin typeface="Arial"/>
                          <a:cs typeface="Arial"/>
                        </a:rPr>
                        <a:t>91%</a:t>
                      </a:r>
                      <a:endParaRPr sz="2800">
                        <a:latin typeface="Arial"/>
                        <a:cs typeface="Arial"/>
                      </a:endParaRPr>
                    </a:p>
                  </a:txBody>
                  <a:tcPr marL="0" marR="0" marT="17145" marB="0"/>
                </a:tc>
                <a:extLst>
                  <a:ext uri="{0D108BD9-81ED-4DB2-BD59-A6C34878D82A}">
                    <a16:rowId xmlns:a16="http://schemas.microsoft.com/office/drawing/2014/main" val="10005"/>
                  </a:ext>
                </a:extLst>
              </a:tr>
              <a:tr h="635508">
                <a:tc>
                  <a:txBody>
                    <a:bodyPr/>
                    <a:lstStyle/>
                    <a:p>
                      <a:pPr marL="635" algn="ctr">
                        <a:lnSpc>
                          <a:spcPct val="100000"/>
                        </a:lnSpc>
                        <a:spcBef>
                          <a:spcPts val="675"/>
                        </a:spcBef>
                      </a:pPr>
                      <a:r>
                        <a:rPr sz="2800" b="1" dirty="0">
                          <a:solidFill>
                            <a:srgbClr val="2B2B2B"/>
                          </a:solidFill>
                          <a:latin typeface="Arial"/>
                          <a:cs typeface="Arial"/>
                        </a:rPr>
                        <a:t>52%</a:t>
                      </a:r>
                      <a:endParaRPr sz="2800">
                        <a:latin typeface="Arial"/>
                        <a:cs typeface="Arial"/>
                      </a:endParaRPr>
                    </a:p>
                  </a:txBody>
                  <a:tcPr marL="0" marR="0" marT="85725" marB="0"/>
                </a:tc>
                <a:tc>
                  <a:txBody>
                    <a:bodyPr/>
                    <a:lstStyle/>
                    <a:p>
                      <a:pPr marR="24130" algn="r">
                        <a:lnSpc>
                          <a:spcPct val="100000"/>
                        </a:lnSpc>
                        <a:spcBef>
                          <a:spcPts val="675"/>
                        </a:spcBef>
                      </a:pPr>
                      <a:r>
                        <a:rPr sz="2800" b="1" dirty="0">
                          <a:solidFill>
                            <a:srgbClr val="0A495D"/>
                          </a:solidFill>
                          <a:latin typeface="Arial"/>
                          <a:cs typeface="Arial"/>
                        </a:rPr>
                        <a:t>91%</a:t>
                      </a:r>
                      <a:endParaRPr sz="2800">
                        <a:latin typeface="Arial"/>
                        <a:cs typeface="Arial"/>
                      </a:endParaRPr>
                    </a:p>
                  </a:txBody>
                  <a:tcPr marL="0" marR="0" marT="85725" marB="0"/>
                </a:tc>
                <a:extLst>
                  <a:ext uri="{0D108BD9-81ED-4DB2-BD59-A6C34878D82A}">
                    <a16:rowId xmlns:a16="http://schemas.microsoft.com/office/drawing/2014/main" val="10006"/>
                  </a:ext>
                </a:extLst>
              </a:tr>
              <a:tr h="563879">
                <a:tc>
                  <a:txBody>
                    <a:bodyPr/>
                    <a:lstStyle/>
                    <a:p>
                      <a:pPr marL="635" algn="ctr">
                        <a:lnSpc>
                          <a:spcPct val="100000"/>
                        </a:lnSpc>
                        <a:spcBef>
                          <a:spcPts val="665"/>
                        </a:spcBef>
                      </a:pPr>
                      <a:r>
                        <a:rPr sz="2800" b="1" dirty="0">
                          <a:solidFill>
                            <a:srgbClr val="2B2B2B"/>
                          </a:solidFill>
                          <a:latin typeface="Arial"/>
                          <a:cs typeface="Arial"/>
                        </a:rPr>
                        <a:t>57%</a:t>
                      </a:r>
                      <a:endParaRPr sz="2800">
                        <a:latin typeface="Arial"/>
                        <a:cs typeface="Arial"/>
                      </a:endParaRPr>
                    </a:p>
                  </a:txBody>
                  <a:tcPr marL="0" marR="0" marT="84455" marB="0"/>
                </a:tc>
                <a:tc>
                  <a:txBody>
                    <a:bodyPr/>
                    <a:lstStyle/>
                    <a:p>
                      <a:pPr marR="24130" algn="r">
                        <a:lnSpc>
                          <a:spcPct val="100000"/>
                        </a:lnSpc>
                        <a:spcBef>
                          <a:spcPts val="665"/>
                        </a:spcBef>
                      </a:pPr>
                      <a:r>
                        <a:rPr sz="2800" b="1" spc="5" dirty="0">
                          <a:solidFill>
                            <a:srgbClr val="0A495D"/>
                          </a:solidFill>
                          <a:latin typeface="Arial"/>
                          <a:cs typeface="Arial"/>
                        </a:rPr>
                        <a:t>90%</a:t>
                      </a:r>
                      <a:endParaRPr sz="2800">
                        <a:latin typeface="Arial"/>
                        <a:cs typeface="Arial"/>
                      </a:endParaRPr>
                    </a:p>
                  </a:txBody>
                  <a:tcPr marL="0" marR="0" marT="84455" marB="0"/>
                </a:tc>
                <a:extLst>
                  <a:ext uri="{0D108BD9-81ED-4DB2-BD59-A6C34878D82A}">
                    <a16:rowId xmlns:a16="http://schemas.microsoft.com/office/drawing/2014/main" val="10007"/>
                  </a:ext>
                </a:extLst>
              </a:tr>
              <a:tr h="445523">
                <a:tc>
                  <a:txBody>
                    <a:bodyPr/>
                    <a:lstStyle/>
                    <a:p>
                      <a:pPr marL="635" algn="ctr">
                        <a:lnSpc>
                          <a:spcPts val="3295"/>
                        </a:lnSpc>
                        <a:spcBef>
                          <a:spcPts val="115"/>
                        </a:spcBef>
                      </a:pPr>
                      <a:r>
                        <a:rPr sz="2800" b="1" dirty="0">
                          <a:solidFill>
                            <a:srgbClr val="2B2B2B"/>
                          </a:solidFill>
                          <a:latin typeface="Arial"/>
                          <a:cs typeface="Arial"/>
                        </a:rPr>
                        <a:t>52%</a:t>
                      </a:r>
                      <a:endParaRPr sz="2800">
                        <a:latin typeface="Arial"/>
                        <a:cs typeface="Arial"/>
                      </a:endParaRPr>
                    </a:p>
                  </a:txBody>
                  <a:tcPr marL="0" marR="0" marT="14605" marB="0"/>
                </a:tc>
                <a:tc>
                  <a:txBody>
                    <a:bodyPr/>
                    <a:lstStyle/>
                    <a:p>
                      <a:pPr marR="24130" algn="r">
                        <a:lnSpc>
                          <a:spcPts val="3295"/>
                        </a:lnSpc>
                        <a:spcBef>
                          <a:spcPts val="115"/>
                        </a:spcBef>
                      </a:pPr>
                      <a:r>
                        <a:rPr sz="2800" b="1" spc="5" dirty="0">
                          <a:solidFill>
                            <a:srgbClr val="0A495D"/>
                          </a:solidFill>
                          <a:latin typeface="Arial"/>
                          <a:cs typeface="Arial"/>
                        </a:rPr>
                        <a:t>90%</a:t>
                      </a:r>
                      <a:endParaRPr sz="2800">
                        <a:latin typeface="Arial"/>
                        <a:cs typeface="Arial"/>
                      </a:endParaRPr>
                    </a:p>
                  </a:txBody>
                  <a:tcPr marL="0" marR="0" marT="14605" marB="0"/>
                </a:tc>
                <a:extLst>
                  <a:ext uri="{0D108BD9-81ED-4DB2-BD59-A6C34878D82A}">
                    <a16:rowId xmlns:a16="http://schemas.microsoft.com/office/drawing/2014/main" val="10008"/>
                  </a:ext>
                </a:extLst>
              </a:tr>
            </a:tbl>
          </a:graphicData>
        </a:graphic>
      </p:graphicFrame>
      <p:sp>
        <p:nvSpPr>
          <p:cNvPr id="22" name="object 22"/>
          <p:cNvSpPr txBox="1"/>
          <p:nvPr/>
        </p:nvSpPr>
        <p:spPr>
          <a:xfrm>
            <a:off x="1293835" y="1461515"/>
            <a:ext cx="7501890" cy="4622165"/>
          </a:xfrm>
          <a:prstGeom prst="rect">
            <a:avLst/>
          </a:prstGeom>
        </p:spPr>
        <p:txBody>
          <a:bodyPr vert="horz" wrap="square" lIns="0" tIns="12700" rIns="0" bIns="0" rtlCol="0">
            <a:spAutoFit/>
          </a:bodyPr>
          <a:lstStyle/>
          <a:p>
            <a:pPr marL="31115" algn="ctr">
              <a:lnSpc>
                <a:spcPct val="100000"/>
              </a:lnSpc>
              <a:spcBef>
                <a:spcPts val="100"/>
              </a:spcBef>
            </a:pPr>
            <a:r>
              <a:rPr sz="1400" i="1" spc="-10" dirty="0">
                <a:solidFill>
                  <a:srgbClr val="2B2B2B"/>
                </a:solidFill>
                <a:latin typeface="Calibri"/>
                <a:cs typeface="Calibri"/>
              </a:rPr>
              <a:t>Ranked </a:t>
            </a:r>
            <a:r>
              <a:rPr sz="1400" i="1" spc="-5" dirty="0">
                <a:solidFill>
                  <a:srgbClr val="2B2B2B"/>
                </a:solidFill>
                <a:latin typeface="Calibri"/>
                <a:cs typeface="Calibri"/>
              </a:rPr>
              <a:t>by </a:t>
            </a:r>
            <a:r>
              <a:rPr sz="1400" i="1" dirty="0">
                <a:solidFill>
                  <a:srgbClr val="2B2B2B"/>
                </a:solidFill>
                <a:latin typeface="Calibri"/>
                <a:cs typeface="Calibri"/>
              </a:rPr>
              <a:t>% </a:t>
            </a:r>
            <a:r>
              <a:rPr sz="1400" i="1" spc="-30" dirty="0">
                <a:solidFill>
                  <a:srgbClr val="2B2B2B"/>
                </a:solidFill>
                <a:latin typeface="Calibri"/>
                <a:cs typeface="Calibri"/>
              </a:rPr>
              <a:t>Total</a:t>
            </a:r>
            <a:r>
              <a:rPr sz="1400" i="1" dirty="0">
                <a:solidFill>
                  <a:srgbClr val="2B2B2B"/>
                </a:solidFill>
                <a:latin typeface="Calibri"/>
                <a:cs typeface="Calibri"/>
              </a:rPr>
              <a:t> </a:t>
            </a:r>
            <a:r>
              <a:rPr sz="1400" i="1" spc="-5" dirty="0">
                <a:solidFill>
                  <a:srgbClr val="2B2B2B"/>
                </a:solidFill>
                <a:latin typeface="Calibri"/>
                <a:cs typeface="Calibri"/>
              </a:rPr>
              <a:t>Support</a:t>
            </a:r>
            <a:endParaRPr sz="1400" dirty="0">
              <a:latin typeface="Calibri"/>
              <a:cs typeface="Calibri"/>
            </a:endParaRPr>
          </a:p>
          <a:p>
            <a:pPr>
              <a:lnSpc>
                <a:spcPct val="100000"/>
              </a:lnSpc>
              <a:spcBef>
                <a:spcPts val="20"/>
              </a:spcBef>
            </a:pPr>
            <a:endParaRPr sz="1300" dirty="0">
              <a:latin typeface="Calibri"/>
              <a:cs typeface="Calibri"/>
            </a:endParaRPr>
          </a:p>
          <a:p>
            <a:pPr marL="12700" marR="504825">
              <a:lnSpc>
                <a:spcPct val="101400"/>
              </a:lnSpc>
            </a:pPr>
            <a:r>
              <a:rPr sz="1400" spc="-5" dirty="0">
                <a:latin typeface="Arial"/>
                <a:cs typeface="Arial"/>
              </a:rPr>
              <a:t>Make the cost-of-living adjustment for Social Security benefits more accurately reflect the  costs of housing and health</a:t>
            </a:r>
            <a:r>
              <a:rPr sz="1400" spc="-25" dirty="0">
                <a:latin typeface="Arial"/>
                <a:cs typeface="Arial"/>
              </a:rPr>
              <a:t> </a:t>
            </a:r>
            <a:r>
              <a:rPr sz="1400" spc="-5" dirty="0">
                <a:latin typeface="Arial"/>
                <a:cs typeface="Arial"/>
              </a:rPr>
              <a:t>care</a:t>
            </a:r>
            <a:endParaRPr sz="1400" dirty="0">
              <a:latin typeface="Arial"/>
              <a:cs typeface="Arial"/>
            </a:endParaRPr>
          </a:p>
          <a:p>
            <a:pPr marL="12700" marR="506730">
              <a:lnSpc>
                <a:spcPct val="101400"/>
              </a:lnSpc>
              <a:spcBef>
                <a:spcPts val="480"/>
              </a:spcBef>
            </a:pPr>
            <a:r>
              <a:rPr sz="1400" spc="-5" dirty="0">
                <a:latin typeface="Arial"/>
                <a:cs typeface="Arial"/>
              </a:rPr>
              <a:t>Provide </a:t>
            </a:r>
            <a:r>
              <a:rPr sz="1400" dirty="0">
                <a:latin typeface="Arial"/>
                <a:cs typeface="Arial"/>
              </a:rPr>
              <a:t>a </a:t>
            </a:r>
            <a:r>
              <a:rPr sz="1400" spc="-5" dirty="0">
                <a:latin typeface="Arial"/>
                <a:cs typeface="Arial"/>
              </a:rPr>
              <a:t>tax break to family caregivers to help cover the out-of-pocket costs of providing  care to </a:t>
            </a:r>
            <a:r>
              <a:rPr sz="1400" dirty="0">
                <a:latin typeface="Arial"/>
                <a:cs typeface="Arial"/>
              </a:rPr>
              <a:t>a </a:t>
            </a:r>
            <a:r>
              <a:rPr sz="1400" spc="-5" dirty="0">
                <a:latin typeface="Arial"/>
                <a:cs typeface="Arial"/>
              </a:rPr>
              <a:t>seriously </a:t>
            </a:r>
            <a:r>
              <a:rPr sz="1400" dirty="0">
                <a:latin typeface="Arial"/>
                <a:cs typeface="Arial"/>
              </a:rPr>
              <a:t>ill, </a:t>
            </a:r>
            <a:r>
              <a:rPr sz="1400" spc="-5" dirty="0">
                <a:latin typeface="Arial"/>
                <a:cs typeface="Arial"/>
              </a:rPr>
              <a:t>disabled, or elderly loved</a:t>
            </a:r>
            <a:r>
              <a:rPr sz="1400" spc="-40" dirty="0">
                <a:latin typeface="Arial"/>
                <a:cs typeface="Arial"/>
              </a:rPr>
              <a:t> </a:t>
            </a:r>
            <a:r>
              <a:rPr sz="1400" spc="-5" dirty="0">
                <a:latin typeface="Arial"/>
                <a:cs typeface="Arial"/>
              </a:rPr>
              <a:t>one</a:t>
            </a:r>
            <a:endParaRPr sz="1400" dirty="0">
              <a:latin typeface="Arial"/>
              <a:cs typeface="Arial"/>
            </a:endParaRPr>
          </a:p>
          <a:p>
            <a:pPr marL="12700">
              <a:lnSpc>
                <a:spcPct val="100000"/>
              </a:lnSpc>
              <a:spcBef>
                <a:spcPts val="1345"/>
              </a:spcBef>
            </a:pPr>
            <a:r>
              <a:rPr sz="1400" spc="-5" dirty="0">
                <a:latin typeface="Arial"/>
                <a:cs typeface="Arial"/>
              </a:rPr>
              <a:t>Raise the minimum benefit provided by Social Security to above the federal poverty</a:t>
            </a:r>
            <a:r>
              <a:rPr sz="1400" dirty="0">
                <a:latin typeface="Arial"/>
                <a:cs typeface="Arial"/>
              </a:rPr>
              <a:t> </a:t>
            </a:r>
            <a:r>
              <a:rPr sz="1400" spc="-5" dirty="0">
                <a:latin typeface="Arial"/>
                <a:cs typeface="Arial"/>
              </a:rPr>
              <a:t>level</a:t>
            </a:r>
            <a:endParaRPr sz="1400" dirty="0">
              <a:latin typeface="Arial"/>
              <a:cs typeface="Arial"/>
            </a:endParaRPr>
          </a:p>
          <a:p>
            <a:pPr>
              <a:lnSpc>
                <a:spcPct val="100000"/>
              </a:lnSpc>
              <a:spcBef>
                <a:spcPts val="45"/>
              </a:spcBef>
            </a:pPr>
            <a:endParaRPr sz="1150" dirty="0">
              <a:latin typeface="Arial"/>
              <a:cs typeface="Arial"/>
            </a:endParaRPr>
          </a:p>
          <a:p>
            <a:pPr marL="12700" marR="5080">
              <a:lnSpc>
                <a:spcPct val="101400"/>
              </a:lnSpc>
            </a:pPr>
            <a:r>
              <a:rPr sz="1400" spc="-5" dirty="0">
                <a:latin typeface="Arial"/>
                <a:cs typeface="Arial"/>
              </a:rPr>
              <a:t>Improve access to the federal Supplemental Security Income (SSI) program that pays monthly  benefits to people with limited income and resources who are disabled, blind, or age 65 or</a:t>
            </a:r>
            <a:r>
              <a:rPr sz="1400" spc="5" dirty="0">
                <a:latin typeface="Arial"/>
                <a:cs typeface="Arial"/>
              </a:rPr>
              <a:t> </a:t>
            </a:r>
            <a:r>
              <a:rPr sz="1400" spc="-5" dirty="0">
                <a:latin typeface="Arial"/>
                <a:cs typeface="Arial"/>
              </a:rPr>
              <a:t>older</a:t>
            </a:r>
            <a:endParaRPr sz="1400" dirty="0">
              <a:latin typeface="Arial"/>
              <a:cs typeface="Arial"/>
            </a:endParaRPr>
          </a:p>
          <a:p>
            <a:pPr marL="12700" marR="744855">
              <a:lnSpc>
                <a:spcPct val="101400"/>
              </a:lnSpc>
              <a:spcBef>
                <a:spcPts val="505"/>
              </a:spcBef>
            </a:pPr>
            <a:r>
              <a:rPr sz="1400" spc="-5" dirty="0">
                <a:latin typeface="Arial"/>
                <a:cs typeface="Arial"/>
              </a:rPr>
              <a:t>Provide free educational programs to middle-aged and older adults on how to save for  retirement and make the most of their Social Security</a:t>
            </a:r>
            <a:r>
              <a:rPr sz="1400" spc="-20" dirty="0">
                <a:latin typeface="Arial"/>
                <a:cs typeface="Arial"/>
              </a:rPr>
              <a:t> </a:t>
            </a:r>
            <a:r>
              <a:rPr sz="1400" spc="-5" dirty="0">
                <a:latin typeface="Arial"/>
                <a:cs typeface="Arial"/>
              </a:rPr>
              <a:t>benefits</a:t>
            </a:r>
            <a:endParaRPr sz="1400" dirty="0">
              <a:latin typeface="Arial"/>
              <a:cs typeface="Arial"/>
            </a:endParaRPr>
          </a:p>
          <a:p>
            <a:pPr marL="12700" marR="46355" algn="just">
              <a:lnSpc>
                <a:spcPct val="101400"/>
              </a:lnSpc>
              <a:spcBef>
                <a:spcPts val="770"/>
              </a:spcBef>
            </a:pPr>
            <a:r>
              <a:rPr sz="1400" spc="-5" dirty="0">
                <a:latin typeface="Arial"/>
                <a:cs typeface="Arial"/>
              </a:rPr>
              <a:t>Create </a:t>
            </a:r>
            <a:r>
              <a:rPr sz="1400" dirty="0">
                <a:latin typeface="Arial"/>
                <a:cs typeface="Arial"/>
              </a:rPr>
              <a:t>a </a:t>
            </a:r>
            <a:r>
              <a:rPr sz="1400" spc="-5" dirty="0">
                <a:latin typeface="Arial"/>
                <a:cs typeface="Arial"/>
              </a:rPr>
              <a:t>new government provided retirement plan that would allow workers whose employers  do not currently provide </a:t>
            </a:r>
            <a:r>
              <a:rPr sz="1400" dirty="0">
                <a:latin typeface="Arial"/>
                <a:cs typeface="Arial"/>
              </a:rPr>
              <a:t>a </a:t>
            </a:r>
            <a:r>
              <a:rPr sz="1400" spc="-5" dirty="0">
                <a:latin typeface="Arial"/>
                <a:cs typeface="Arial"/>
              </a:rPr>
              <a:t>retirement plan to set aside their savings tax-free until they retire and  start withdrawing funds from the</a:t>
            </a:r>
            <a:r>
              <a:rPr sz="1400" spc="-25" dirty="0">
                <a:latin typeface="Arial"/>
                <a:cs typeface="Arial"/>
              </a:rPr>
              <a:t> </a:t>
            </a:r>
            <a:r>
              <a:rPr sz="1400" spc="-5" dirty="0">
                <a:latin typeface="Arial"/>
                <a:cs typeface="Arial"/>
              </a:rPr>
              <a:t>account</a:t>
            </a:r>
            <a:endParaRPr sz="1400" dirty="0">
              <a:latin typeface="Arial"/>
              <a:cs typeface="Arial"/>
            </a:endParaRPr>
          </a:p>
          <a:p>
            <a:pPr marL="12700" marR="535305" algn="just">
              <a:lnSpc>
                <a:spcPct val="101400"/>
              </a:lnSpc>
              <a:spcBef>
                <a:spcPts val="745"/>
              </a:spcBef>
            </a:pPr>
            <a:r>
              <a:rPr sz="1400" spc="-5" dirty="0">
                <a:latin typeface="Arial"/>
                <a:cs typeface="Arial"/>
              </a:rPr>
              <a:t>Provide government assistance to lower income older adults to help pay for basic needs,  such as food, housing, and</a:t>
            </a:r>
            <a:r>
              <a:rPr sz="1400" spc="-15" dirty="0">
                <a:latin typeface="Arial"/>
                <a:cs typeface="Arial"/>
              </a:rPr>
              <a:t> </a:t>
            </a:r>
            <a:r>
              <a:rPr sz="1400" spc="-5" dirty="0">
                <a:latin typeface="Arial"/>
                <a:cs typeface="Arial"/>
              </a:rPr>
              <a:t>transportation</a:t>
            </a:r>
            <a:endParaRPr sz="1400" dirty="0">
              <a:latin typeface="Arial"/>
              <a:cs typeface="Arial"/>
            </a:endParaRPr>
          </a:p>
          <a:p>
            <a:pPr marL="12700" marR="508634" algn="just">
              <a:lnSpc>
                <a:spcPct val="101400"/>
              </a:lnSpc>
              <a:spcBef>
                <a:spcPts val="455"/>
              </a:spcBef>
            </a:pPr>
            <a:r>
              <a:rPr sz="1400" spc="-5" dirty="0">
                <a:latin typeface="Arial"/>
                <a:cs typeface="Arial"/>
              </a:rPr>
              <a:t>Create </a:t>
            </a:r>
            <a:r>
              <a:rPr sz="1400" dirty="0">
                <a:latin typeface="Arial"/>
                <a:cs typeface="Arial"/>
              </a:rPr>
              <a:t>a </a:t>
            </a:r>
            <a:r>
              <a:rPr sz="1400" spc="-5" dirty="0">
                <a:latin typeface="Arial"/>
                <a:cs typeface="Arial"/>
              </a:rPr>
              <a:t>new government program that provides up to 12 weeks of paid leave to workers  who need to leave work to care for </a:t>
            </a:r>
            <a:r>
              <a:rPr sz="1400" dirty="0">
                <a:latin typeface="Arial"/>
                <a:cs typeface="Arial"/>
              </a:rPr>
              <a:t>a </a:t>
            </a:r>
            <a:r>
              <a:rPr sz="1400" spc="-5" dirty="0">
                <a:latin typeface="Arial"/>
                <a:cs typeface="Arial"/>
              </a:rPr>
              <a:t>seriously </a:t>
            </a:r>
            <a:r>
              <a:rPr sz="1400" dirty="0">
                <a:latin typeface="Arial"/>
                <a:cs typeface="Arial"/>
              </a:rPr>
              <a:t>ill </a:t>
            </a:r>
            <a:r>
              <a:rPr sz="1400" spc="-5" dirty="0">
                <a:latin typeface="Arial"/>
                <a:cs typeface="Arial"/>
              </a:rPr>
              <a:t>family</a:t>
            </a:r>
            <a:r>
              <a:rPr sz="1400" spc="-50" dirty="0">
                <a:latin typeface="Arial"/>
                <a:cs typeface="Arial"/>
              </a:rPr>
              <a:t> </a:t>
            </a:r>
            <a:r>
              <a:rPr sz="1400" spc="-5" dirty="0">
                <a:latin typeface="Arial"/>
                <a:cs typeface="Arial"/>
              </a:rPr>
              <a:t>member</a:t>
            </a:r>
            <a:endParaRPr sz="14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0384" y="1629417"/>
            <a:ext cx="0" cy="39370"/>
          </a:xfrm>
          <a:custGeom>
            <a:avLst/>
            <a:gdLst/>
            <a:ahLst/>
            <a:cxnLst/>
            <a:rect l="l" t="t" r="r" b="b"/>
            <a:pathLst>
              <a:path h="39369">
                <a:moveTo>
                  <a:pt x="0" y="39098"/>
                </a:moveTo>
                <a:lnTo>
                  <a:pt x="0" y="0"/>
                </a:lnTo>
              </a:path>
            </a:pathLst>
          </a:custGeom>
          <a:ln w="12693">
            <a:solidFill>
              <a:srgbClr val="000000"/>
            </a:solidFill>
          </a:ln>
        </p:spPr>
        <p:txBody>
          <a:bodyPr wrap="square" lIns="0" tIns="0" rIns="0" bIns="0" rtlCol="0"/>
          <a:lstStyle/>
          <a:p>
            <a:endParaRPr/>
          </a:p>
        </p:txBody>
      </p:sp>
      <p:sp>
        <p:nvSpPr>
          <p:cNvPr id="3" name="object 3"/>
          <p:cNvSpPr/>
          <p:nvPr/>
        </p:nvSpPr>
        <p:spPr>
          <a:xfrm>
            <a:off x="711286" y="1668516"/>
            <a:ext cx="39370" cy="0"/>
          </a:xfrm>
          <a:custGeom>
            <a:avLst/>
            <a:gdLst/>
            <a:ahLst/>
            <a:cxnLst/>
            <a:rect l="l" t="t" r="r" b="b"/>
            <a:pathLst>
              <a:path w="39370">
                <a:moveTo>
                  <a:pt x="0" y="0"/>
                </a:moveTo>
                <a:lnTo>
                  <a:pt x="39098" y="0"/>
                </a:lnTo>
              </a:path>
            </a:pathLst>
          </a:custGeom>
          <a:ln w="12693">
            <a:solidFill>
              <a:srgbClr val="000000"/>
            </a:solidFill>
          </a:ln>
        </p:spPr>
        <p:txBody>
          <a:bodyPr wrap="square" lIns="0" tIns="0" rIns="0" bIns="0" rtlCol="0"/>
          <a:lstStyle/>
          <a:p>
            <a:endParaRPr/>
          </a:p>
        </p:txBody>
      </p:sp>
      <p:sp>
        <p:nvSpPr>
          <p:cNvPr id="4" name="object 4"/>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5" name="object 5"/>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6" name="object 6"/>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7" name="object 7"/>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8" name="object 8"/>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9" name="object 9"/>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0" name="object 10"/>
          <p:cNvSpPr/>
          <p:nvPr/>
        </p:nvSpPr>
        <p:spPr>
          <a:xfrm>
            <a:off x="717632"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1" name="object 11"/>
          <p:cNvSpPr/>
          <p:nvPr/>
        </p:nvSpPr>
        <p:spPr>
          <a:xfrm>
            <a:off x="750384" y="1635765"/>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2" name="object 12"/>
          <p:cNvSpPr/>
          <p:nvPr/>
        </p:nvSpPr>
        <p:spPr>
          <a:xfrm>
            <a:off x="750384" y="1635765"/>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3" name="object 13"/>
          <p:cNvSpPr/>
          <p:nvPr/>
        </p:nvSpPr>
        <p:spPr>
          <a:xfrm>
            <a:off x="750384" y="1668516"/>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4" name="object 14"/>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5" name="object 15"/>
          <p:cNvSpPr/>
          <p:nvPr/>
        </p:nvSpPr>
        <p:spPr>
          <a:xfrm>
            <a:off x="0" y="298899"/>
            <a:ext cx="369570" cy="739140"/>
          </a:xfrm>
          <a:custGeom>
            <a:avLst/>
            <a:gdLst/>
            <a:ahLst/>
            <a:cxnLst/>
            <a:rect l="l" t="t" r="r" b="b"/>
            <a:pathLst>
              <a:path w="369570" h="739140">
                <a:moveTo>
                  <a:pt x="0" y="0"/>
                </a:moveTo>
                <a:lnTo>
                  <a:pt x="0" y="738593"/>
                </a:lnTo>
                <a:lnTo>
                  <a:pt x="30288" y="737369"/>
                </a:lnTo>
                <a:lnTo>
                  <a:pt x="88747" y="727861"/>
                </a:lnTo>
                <a:lnTo>
                  <a:pt x="143748" y="709572"/>
                </a:lnTo>
                <a:lnTo>
                  <a:pt x="194530" y="683264"/>
                </a:lnTo>
                <a:lnTo>
                  <a:pt x="240333" y="649697"/>
                </a:lnTo>
                <a:lnTo>
                  <a:pt x="280398" y="609631"/>
                </a:lnTo>
                <a:lnTo>
                  <a:pt x="313964" y="563827"/>
                </a:lnTo>
                <a:lnTo>
                  <a:pt x="340271" y="513046"/>
                </a:lnTo>
                <a:lnTo>
                  <a:pt x="358558" y="458046"/>
                </a:lnTo>
                <a:lnTo>
                  <a:pt x="368066" y="399590"/>
                </a:lnTo>
                <a:lnTo>
                  <a:pt x="369290" y="369303"/>
                </a:lnTo>
                <a:lnTo>
                  <a:pt x="368066" y="339014"/>
                </a:lnTo>
                <a:lnTo>
                  <a:pt x="358558" y="280554"/>
                </a:lnTo>
                <a:lnTo>
                  <a:pt x="340271" y="225553"/>
                </a:lnTo>
                <a:lnTo>
                  <a:pt x="313964" y="174769"/>
                </a:lnTo>
                <a:lnTo>
                  <a:pt x="280398" y="128964"/>
                </a:lnTo>
                <a:lnTo>
                  <a:pt x="240333" y="88897"/>
                </a:lnTo>
                <a:lnTo>
                  <a:pt x="194530" y="55329"/>
                </a:lnTo>
                <a:lnTo>
                  <a:pt x="143748" y="29021"/>
                </a:lnTo>
                <a:lnTo>
                  <a:pt x="88747" y="10732"/>
                </a:lnTo>
                <a:lnTo>
                  <a:pt x="30288" y="1224"/>
                </a:lnTo>
                <a:lnTo>
                  <a:pt x="0" y="0"/>
                </a:lnTo>
                <a:close/>
              </a:path>
            </a:pathLst>
          </a:custGeom>
          <a:solidFill>
            <a:srgbClr val="F16366"/>
          </a:solidFill>
        </p:spPr>
        <p:txBody>
          <a:bodyPr wrap="square" lIns="0" tIns="0" rIns="0" bIns="0" rtlCol="0"/>
          <a:lstStyle/>
          <a:p>
            <a:endParaRPr/>
          </a:p>
        </p:txBody>
      </p:sp>
      <p:sp>
        <p:nvSpPr>
          <p:cNvPr id="16" name="object 16"/>
          <p:cNvSpPr/>
          <p:nvPr/>
        </p:nvSpPr>
        <p:spPr>
          <a:xfrm>
            <a:off x="11496134" y="321398"/>
            <a:ext cx="100330" cy="66040"/>
          </a:xfrm>
          <a:custGeom>
            <a:avLst/>
            <a:gdLst/>
            <a:ahLst/>
            <a:cxnLst/>
            <a:rect l="l" t="t" r="r" b="b"/>
            <a:pathLst>
              <a:path w="100329" h="66039">
                <a:moveTo>
                  <a:pt x="99873" y="0"/>
                </a:moveTo>
                <a:lnTo>
                  <a:pt x="59157" y="6642"/>
                </a:lnTo>
                <a:lnTo>
                  <a:pt x="21571" y="15690"/>
                </a:lnTo>
                <a:lnTo>
                  <a:pt x="0" y="37125"/>
                </a:lnTo>
                <a:lnTo>
                  <a:pt x="2788" y="51347"/>
                </a:lnTo>
                <a:lnTo>
                  <a:pt x="11114" y="60919"/>
                </a:lnTo>
                <a:lnTo>
                  <a:pt x="24226" y="65975"/>
                </a:lnTo>
                <a:lnTo>
                  <a:pt x="40057" y="65289"/>
                </a:lnTo>
                <a:lnTo>
                  <a:pt x="78881" y="50547"/>
                </a:lnTo>
                <a:lnTo>
                  <a:pt x="98749" y="16258"/>
                </a:lnTo>
                <a:lnTo>
                  <a:pt x="99873" y="2908"/>
                </a:lnTo>
                <a:lnTo>
                  <a:pt x="99873" y="0"/>
                </a:lnTo>
                <a:close/>
              </a:path>
            </a:pathLst>
          </a:custGeom>
          <a:solidFill>
            <a:srgbClr val="04A299"/>
          </a:solidFill>
        </p:spPr>
        <p:txBody>
          <a:bodyPr wrap="square" lIns="0" tIns="0" rIns="0" bIns="0" rtlCol="0"/>
          <a:lstStyle/>
          <a:p>
            <a:endParaRPr/>
          </a:p>
        </p:txBody>
      </p:sp>
      <p:sp>
        <p:nvSpPr>
          <p:cNvPr id="17" name="object 17"/>
          <p:cNvSpPr/>
          <p:nvPr/>
        </p:nvSpPr>
        <p:spPr>
          <a:xfrm>
            <a:off x="11381902" y="186978"/>
            <a:ext cx="214629" cy="247650"/>
          </a:xfrm>
          <a:custGeom>
            <a:avLst/>
            <a:gdLst/>
            <a:ahLst/>
            <a:cxnLst/>
            <a:rect l="l" t="t" r="r" b="b"/>
            <a:pathLst>
              <a:path w="214629" h="247650">
                <a:moveTo>
                  <a:pt x="131948" y="0"/>
                </a:moveTo>
                <a:lnTo>
                  <a:pt x="123375" y="0"/>
                </a:lnTo>
                <a:lnTo>
                  <a:pt x="108684" y="863"/>
                </a:lnTo>
                <a:lnTo>
                  <a:pt x="68162" y="12947"/>
                </a:lnTo>
                <a:lnTo>
                  <a:pt x="34777" y="37274"/>
                </a:lnTo>
                <a:lnTo>
                  <a:pt x="11182" y="71219"/>
                </a:lnTo>
                <a:lnTo>
                  <a:pt x="0" y="112162"/>
                </a:lnTo>
                <a:lnTo>
                  <a:pt x="664" y="128367"/>
                </a:lnTo>
                <a:lnTo>
                  <a:pt x="11343" y="172120"/>
                </a:lnTo>
                <a:lnTo>
                  <a:pt x="33290" y="207354"/>
                </a:lnTo>
                <a:lnTo>
                  <a:pt x="64238" y="232490"/>
                </a:lnTo>
                <a:lnTo>
                  <a:pt x="101921" y="245950"/>
                </a:lnTo>
                <a:lnTo>
                  <a:pt x="115588" y="247569"/>
                </a:lnTo>
                <a:lnTo>
                  <a:pt x="101948" y="243979"/>
                </a:lnTo>
                <a:lnTo>
                  <a:pt x="89617" y="238180"/>
                </a:lnTo>
                <a:lnTo>
                  <a:pt x="63066" y="208897"/>
                </a:lnTo>
                <a:lnTo>
                  <a:pt x="56611" y="178053"/>
                </a:lnTo>
                <a:lnTo>
                  <a:pt x="57572" y="165559"/>
                </a:lnTo>
                <a:lnTo>
                  <a:pt x="80826" y="125564"/>
                </a:lnTo>
                <a:lnTo>
                  <a:pt x="118994" y="105911"/>
                </a:lnTo>
                <a:lnTo>
                  <a:pt x="194307" y="91402"/>
                </a:lnTo>
                <a:lnTo>
                  <a:pt x="111526" y="91402"/>
                </a:lnTo>
                <a:lnTo>
                  <a:pt x="64917" y="60032"/>
                </a:lnTo>
                <a:lnTo>
                  <a:pt x="71547" y="48193"/>
                </a:lnTo>
                <a:lnTo>
                  <a:pt x="79304" y="37690"/>
                </a:lnTo>
                <a:lnTo>
                  <a:pt x="121302" y="8955"/>
                </a:lnTo>
                <a:lnTo>
                  <a:pt x="134466" y="5069"/>
                </a:lnTo>
                <a:lnTo>
                  <a:pt x="140330" y="863"/>
                </a:lnTo>
                <a:lnTo>
                  <a:pt x="131948" y="0"/>
                </a:lnTo>
                <a:close/>
              </a:path>
              <a:path w="214629" h="247650">
                <a:moveTo>
                  <a:pt x="176605" y="51592"/>
                </a:moveTo>
                <a:lnTo>
                  <a:pt x="132614" y="61562"/>
                </a:lnTo>
                <a:lnTo>
                  <a:pt x="111526" y="91402"/>
                </a:lnTo>
                <a:lnTo>
                  <a:pt x="194307" y="91402"/>
                </a:lnTo>
                <a:lnTo>
                  <a:pt x="214104" y="88290"/>
                </a:lnTo>
                <a:lnTo>
                  <a:pt x="214039" y="84218"/>
                </a:lnTo>
                <a:lnTo>
                  <a:pt x="211584" y="71379"/>
                </a:lnTo>
                <a:lnTo>
                  <a:pt x="204260" y="61416"/>
                </a:lnTo>
                <a:lnTo>
                  <a:pt x="192483" y="54781"/>
                </a:lnTo>
                <a:lnTo>
                  <a:pt x="176605" y="51592"/>
                </a:lnTo>
                <a:close/>
              </a:path>
            </a:pathLst>
          </a:custGeom>
          <a:solidFill>
            <a:srgbClr val="04A299"/>
          </a:solidFill>
        </p:spPr>
        <p:txBody>
          <a:bodyPr wrap="square" lIns="0" tIns="0" rIns="0" bIns="0" rtlCol="0"/>
          <a:lstStyle/>
          <a:p>
            <a:endParaRPr/>
          </a:p>
        </p:txBody>
      </p:sp>
      <p:sp>
        <p:nvSpPr>
          <p:cNvPr id="20" name="object 20"/>
          <p:cNvSpPr txBox="1"/>
          <p:nvPr/>
        </p:nvSpPr>
        <p:spPr>
          <a:xfrm>
            <a:off x="711286" y="467187"/>
            <a:ext cx="10061575" cy="762000"/>
          </a:xfrm>
          <a:prstGeom prst="rect">
            <a:avLst/>
          </a:prstGeom>
        </p:spPr>
        <p:txBody>
          <a:bodyPr vert="horz" wrap="square" lIns="0" tIns="0" rIns="0" bIns="0" rtlCol="0">
            <a:spAutoFit/>
          </a:bodyPr>
          <a:lstStyle/>
          <a:p>
            <a:pPr marL="12700" marR="5080">
              <a:lnSpc>
                <a:spcPts val="3000"/>
              </a:lnSpc>
            </a:pPr>
            <a:r>
              <a:rPr sz="2800" b="1" spc="-105" dirty="0">
                <a:solidFill>
                  <a:srgbClr val="253271"/>
                </a:solidFill>
                <a:latin typeface="HelveticaNeueLT Std Cn" panose="020B0706030502030204" pitchFamily="34" charset="0"/>
                <a:cs typeface="Book Antiqua"/>
              </a:rPr>
              <a:t>Ma</a:t>
            </a:r>
            <a:r>
              <a:rPr sz="2800" b="1" spc="-20" dirty="0">
                <a:solidFill>
                  <a:srgbClr val="253271"/>
                </a:solidFill>
                <a:latin typeface="HelveticaNeueLT Std Cn" panose="020B0706030502030204" pitchFamily="34" charset="0"/>
                <a:cs typeface="Book Antiqua"/>
              </a:rPr>
              <a:t>j</a:t>
            </a:r>
            <a:r>
              <a:rPr sz="2800" b="1" spc="-30" dirty="0">
                <a:solidFill>
                  <a:srgbClr val="253271"/>
                </a:solidFill>
                <a:latin typeface="HelveticaNeueLT Std Cn" panose="020B0706030502030204" pitchFamily="34" charset="0"/>
                <a:cs typeface="Book Antiqua"/>
              </a:rPr>
              <a:t>o</a:t>
            </a:r>
            <a:r>
              <a:rPr sz="2800" b="1" spc="200" dirty="0">
                <a:solidFill>
                  <a:srgbClr val="253271"/>
                </a:solidFill>
                <a:latin typeface="HelveticaNeueLT Std Cn" panose="020B0706030502030204" pitchFamily="34" charset="0"/>
                <a:cs typeface="Book Antiqua"/>
              </a:rPr>
              <a:t>r</a:t>
            </a:r>
            <a:r>
              <a:rPr sz="2800" b="1" spc="5" dirty="0">
                <a:solidFill>
                  <a:srgbClr val="253271"/>
                </a:solidFill>
                <a:latin typeface="HelveticaNeueLT Std Cn" panose="020B0706030502030204" pitchFamily="34" charset="0"/>
                <a:cs typeface="Book Antiqua"/>
              </a:rPr>
              <a:t>i</a:t>
            </a:r>
            <a:r>
              <a:rPr sz="2800" b="1" dirty="0">
                <a:solidFill>
                  <a:srgbClr val="253271"/>
                </a:solidFill>
                <a:latin typeface="HelveticaNeueLT Std Cn" panose="020B0706030502030204" pitchFamily="34" charset="0"/>
                <a:cs typeface="Book Antiqua"/>
              </a:rPr>
              <a:t>t</a:t>
            </a:r>
            <a:r>
              <a:rPr sz="2800" b="1" spc="10" dirty="0">
                <a:solidFill>
                  <a:srgbClr val="253271"/>
                </a:solidFill>
                <a:latin typeface="HelveticaNeueLT Std Cn" panose="020B0706030502030204" pitchFamily="34" charset="0"/>
                <a:cs typeface="Book Antiqua"/>
              </a:rPr>
              <a:t>ies</a:t>
            </a:r>
            <a:r>
              <a:rPr sz="2800" b="1" spc="-100" dirty="0">
                <a:solidFill>
                  <a:srgbClr val="253271"/>
                </a:solidFill>
                <a:latin typeface="HelveticaNeueLT Std Cn" panose="020B0706030502030204" pitchFamily="34" charset="0"/>
                <a:cs typeface="Book Antiqua"/>
              </a:rPr>
              <a:t> </a:t>
            </a:r>
            <a:r>
              <a:rPr sz="2800" b="1" spc="20" dirty="0">
                <a:solidFill>
                  <a:srgbClr val="253271"/>
                </a:solidFill>
                <a:latin typeface="HelveticaNeueLT Std Cn" panose="020B0706030502030204" pitchFamily="34" charset="0"/>
                <a:cs typeface="Book Antiqua"/>
              </a:rPr>
              <a:t>o</a:t>
            </a:r>
            <a:r>
              <a:rPr sz="2800" b="1" spc="-80" dirty="0">
                <a:solidFill>
                  <a:srgbClr val="253271"/>
                </a:solidFill>
                <a:latin typeface="HelveticaNeueLT Std Cn" panose="020B0706030502030204" pitchFamily="34" charset="0"/>
                <a:cs typeface="Book Antiqua"/>
              </a:rPr>
              <a:t>f</a:t>
            </a:r>
            <a:r>
              <a:rPr sz="2800" b="1" spc="-105" dirty="0">
                <a:solidFill>
                  <a:srgbClr val="253271"/>
                </a:solidFill>
                <a:latin typeface="HelveticaNeueLT Std Cn" panose="020B0706030502030204" pitchFamily="34" charset="0"/>
                <a:cs typeface="Book Antiqua"/>
              </a:rPr>
              <a:t> </a:t>
            </a:r>
            <a:r>
              <a:rPr sz="2800" b="1" spc="-70" dirty="0">
                <a:solidFill>
                  <a:srgbClr val="253271"/>
                </a:solidFill>
                <a:latin typeface="HelveticaNeueLT Std Cn" panose="020B0706030502030204" pitchFamily="34" charset="0"/>
                <a:cs typeface="Book Antiqua"/>
              </a:rPr>
              <a:t>w</a:t>
            </a:r>
            <a:r>
              <a:rPr sz="2800" b="1" spc="-45" dirty="0">
                <a:solidFill>
                  <a:srgbClr val="253271"/>
                </a:solidFill>
                <a:latin typeface="HelveticaNeueLT Std Cn" panose="020B0706030502030204" pitchFamily="34" charset="0"/>
                <a:cs typeface="Book Antiqua"/>
              </a:rPr>
              <a:t>o</a:t>
            </a:r>
            <a:r>
              <a:rPr sz="2800" b="1" spc="40" dirty="0">
                <a:solidFill>
                  <a:srgbClr val="253271"/>
                </a:solidFill>
                <a:latin typeface="HelveticaNeueLT Std Cn" panose="020B0706030502030204" pitchFamily="34" charset="0"/>
                <a:cs typeface="Book Antiqua"/>
              </a:rPr>
              <a:t>m</a:t>
            </a:r>
            <a:r>
              <a:rPr sz="2800" b="1" spc="30" dirty="0">
                <a:solidFill>
                  <a:srgbClr val="253271"/>
                </a:solidFill>
                <a:latin typeface="HelveticaNeueLT Std Cn" panose="020B0706030502030204" pitchFamily="34" charset="0"/>
                <a:cs typeface="Book Antiqua"/>
              </a:rPr>
              <a:t>en</a:t>
            </a:r>
            <a:r>
              <a:rPr sz="2800" b="1" spc="-100" dirty="0">
                <a:solidFill>
                  <a:srgbClr val="253271"/>
                </a:solidFill>
                <a:latin typeface="HelveticaNeueLT Std Cn" panose="020B0706030502030204" pitchFamily="34" charset="0"/>
                <a:cs typeface="Book Antiqua"/>
              </a:rPr>
              <a:t> </a:t>
            </a:r>
            <a:r>
              <a:rPr sz="2800" b="1" spc="80" dirty="0">
                <a:solidFill>
                  <a:srgbClr val="253271"/>
                </a:solidFill>
                <a:latin typeface="HelveticaNeueLT Std Cn" panose="020B0706030502030204" pitchFamily="34" charset="0"/>
                <a:cs typeface="Book Antiqua"/>
              </a:rPr>
              <a:t>a</a:t>
            </a:r>
            <a:r>
              <a:rPr sz="2800" b="1" spc="10" dirty="0">
                <a:solidFill>
                  <a:srgbClr val="253271"/>
                </a:solidFill>
                <a:latin typeface="HelveticaNeueLT Std Cn" panose="020B0706030502030204" pitchFamily="34" charset="0"/>
                <a:cs typeface="Book Antiqua"/>
              </a:rPr>
              <a:t>ges</a:t>
            </a:r>
            <a:r>
              <a:rPr sz="2800" b="1" spc="-100" dirty="0">
                <a:solidFill>
                  <a:srgbClr val="253271"/>
                </a:solidFill>
                <a:latin typeface="HelveticaNeueLT Std Cn" panose="020B0706030502030204" pitchFamily="34" charset="0"/>
                <a:cs typeface="Book Antiqua"/>
              </a:rPr>
              <a:t> </a:t>
            </a:r>
            <a:r>
              <a:rPr sz="2800" b="1" spc="105" dirty="0">
                <a:solidFill>
                  <a:srgbClr val="253271"/>
                </a:solidFill>
                <a:latin typeface="HelveticaNeueLT Std Cn" panose="020B0706030502030204" pitchFamily="34" charset="0"/>
                <a:cs typeface="Book Antiqua"/>
              </a:rPr>
              <a:t>25</a:t>
            </a:r>
            <a:r>
              <a:rPr sz="2800" b="1" spc="-190" dirty="0">
                <a:solidFill>
                  <a:srgbClr val="253271"/>
                </a:solidFill>
                <a:latin typeface="HelveticaNeueLT Std Cn" panose="020B0706030502030204" pitchFamily="34" charset="0"/>
                <a:cs typeface="Book Antiqua"/>
              </a:rPr>
              <a:t>+</a:t>
            </a:r>
            <a:r>
              <a:rPr sz="2800" b="1" spc="-100" dirty="0">
                <a:solidFill>
                  <a:srgbClr val="253271"/>
                </a:solidFill>
                <a:latin typeface="HelveticaNeueLT Std Cn" panose="020B0706030502030204" pitchFamily="34" charset="0"/>
                <a:cs typeface="Book Antiqua"/>
              </a:rPr>
              <a:t> </a:t>
            </a:r>
            <a:r>
              <a:rPr sz="2800" b="1" spc="80" dirty="0">
                <a:solidFill>
                  <a:srgbClr val="253271"/>
                </a:solidFill>
                <a:latin typeface="HelveticaNeueLT Std Cn" panose="020B0706030502030204" pitchFamily="34" charset="0"/>
                <a:cs typeface="Book Antiqua"/>
              </a:rPr>
              <a:t>a</a:t>
            </a:r>
            <a:r>
              <a:rPr sz="2800" b="1" spc="185" dirty="0">
                <a:solidFill>
                  <a:srgbClr val="253271"/>
                </a:solidFill>
                <a:latin typeface="HelveticaNeueLT Std Cn" panose="020B0706030502030204" pitchFamily="34" charset="0"/>
                <a:cs typeface="Book Antiqua"/>
              </a:rPr>
              <a:t>c</a:t>
            </a:r>
            <a:r>
              <a:rPr sz="2800" b="1" spc="200" dirty="0">
                <a:solidFill>
                  <a:srgbClr val="253271"/>
                </a:solidFill>
                <a:latin typeface="HelveticaNeueLT Std Cn" panose="020B0706030502030204" pitchFamily="34" charset="0"/>
                <a:cs typeface="Book Antiqua"/>
              </a:rPr>
              <a:t>r</a:t>
            </a:r>
            <a:r>
              <a:rPr sz="2800" b="1" spc="20" dirty="0">
                <a:solidFill>
                  <a:srgbClr val="253271"/>
                </a:solidFill>
                <a:latin typeface="HelveticaNeueLT Std Cn" panose="020B0706030502030204" pitchFamily="34" charset="0"/>
                <a:cs typeface="Book Antiqua"/>
              </a:rPr>
              <a:t>oss</a:t>
            </a:r>
            <a:r>
              <a:rPr sz="2800" b="1" spc="-100" dirty="0">
                <a:solidFill>
                  <a:srgbClr val="253271"/>
                </a:solidFill>
                <a:latin typeface="HelveticaNeueLT Std Cn" panose="020B0706030502030204" pitchFamily="34" charset="0"/>
                <a:cs typeface="Book Antiqua"/>
              </a:rPr>
              <a:t> </a:t>
            </a:r>
            <a:r>
              <a:rPr sz="2800" b="1" dirty="0">
                <a:solidFill>
                  <a:srgbClr val="253271"/>
                </a:solidFill>
                <a:latin typeface="HelveticaNeueLT Std Cn" panose="020B0706030502030204" pitchFamily="34" charset="0"/>
                <a:cs typeface="Book Antiqua"/>
              </a:rPr>
              <a:t>p</a:t>
            </a:r>
            <a:r>
              <a:rPr sz="2800" b="1" spc="80" dirty="0">
                <a:solidFill>
                  <a:srgbClr val="253271"/>
                </a:solidFill>
                <a:latin typeface="HelveticaNeueLT Std Cn" panose="020B0706030502030204" pitchFamily="34" charset="0"/>
                <a:cs typeface="Book Antiqua"/>
              </a:rPr>
              <a:t>a</a:t>
            </a:r>
            <a:r>
              <a:rPr sz="2800" b="1" spc="200" dirty="0">
                <a:solidFill>
                  <a:srgbClr val="253271"/>
                </a:solidFill>
                <a:latin typeface="HelveticaNeueLT Std Cn" panose="020B0706030502030204" pitchFamily="34" charset="0"/>
                <a:cs typeface="Book Antiqua"/>
              </a:rPr>
              <a:t>r</a:t>
            </a:r>
            <a:r>
              <a:rPr sz="2800" b="1" spc="60" dirty="0">
                <a:solidFill>
                  <a:srgbClr val="253271"/>
                </a:solidFill>
                <a:latin typeface="HelveticaNeueLT Std Cn" panose="020B0706030502030204" pitchFamily="34" charset="0"/>
                <a:cs typeface="Book Antiqua"/>
              </a:rPr>
              <a:t>t</a:t>
            </a:r>
            <a:r>
              <a:rPr sz="2800" b="1" spc="-65" dirty="0">
                <a:solidFill>
                  <a:srgbClr val="253271"/>
                </a:solidFill>
                <a:latin typeface="HelveticaNeueLT Std Cn" panose="020B0706030502030204" pitchFamily="34" charset="0"/>
                <a:cs typeface="Book Antiqua"/>
              </a:rPr>
              <a:t>y</a:t>
            </a:r>
            <a:r>
              <a:rPr sz="2800" b="1" spc="-100" dirty="0">
                <a:solidFill>
                  <a:srgbClr val="253271"/>
                </a:solidFill>
                <a:latin typeface="HelveticaNeueLT Std Cn" panose="020B0706030502030204" pitchFamily="34" charset="0"/>
                <a:cs typeface="Book Antiqua"/>
              </a:rPr>
              <a:t> </a:t>
            </a:r>
            <a:r>
              <a:rPr sz="2800" b="1" spc="80" dirty="0">
                <a:solidFill>
                  <a:srgbClr val="253271"/>
                </a:solidFill>
                <a:latin typeface="HelveticaNeueLT Std Cn" panose="020B0706030502030204" pitchFamily="34" charset="0"/>
                <a:cs typeface="Book Antiqua"/>
              </a:rPr>
              <a:t>a</a:t>
            </a:r>
            <a:r>
              <a:rPr sz="2800" b="1" spc="-85" dirty="0">
                <a:solidFill>
                  <a:srgbClr val="253271"/>
                </a:solidFill>
                <a:latin typeface="HelveticaNeueLT Std Cn" panose="020B0706030502030204" pitchFamily="34" charset="0"/>
                <a:cs typeface="Book Antiqua"/>
              </a:rPr>
              <a:t>ff</a:t>
            </a:r>
            <a:r>
              <a:rPr sz="2800" b="1" spc="-50" dirty="0">
                <a:solidFill>
                  <a:srgbClr val="253271"/>
                </a:solidFill>
                <a:latin typeface="HelveticaNeueLT Std Cn" panose="020B0706030502030204" pitchFamily="34" charset="0"/>
                <a:cs typeface="Book Antiqua"/>
              </a:rPr>
              <a:t>i</a:t>
            </a:r>
            <a:r>
              <a:rPr sz="2800" b="1" spc="-55" dirty="0">
                <a:solidFill>
                  <a:srgbClr val="253271"/>
                </a:solidFill>
                <a:latin typeface="HelveticaNeueLT Std Cn" panose="020B0706030502030204" pitchFamily="34" charset="0"/>
                <a:cs typeface="Book Antiqua"/>
              </a:rPr>
              <a:t>l</a:t>
            </a:r>
            <a:r>
              <a:rPr sz="2800" b="1" spc="10" dirty="0">
                <a:solidFill>
                  <a:srgbClr val="253271"/>
                </a:solidFill>
                <a:latin typeface="HelveticaNeueLT Std Cn" panose="020B0706030502030204" pitchFamily="34" charset="0"/>
                <a:cs typeface="Book Antiqua"/>
              </a:rPr>
              <a:t>ia</a:t>
            </a:r>
            <a:r>
              <a:rPr sz="2800" b="1" spc="60" dirty="0">
                <a:solidFill>
                  <a:srgbClr val="253271"/>
                </a:solidFill>
                <a:latin typeface="HelveticaNeueLT Std Cn" panose="020B0706030502030204" pitchFamily="34" charset="0"/>
                <a:cs typeface="Book Antiqua"/>
              </a:rPr>
              <a:t>t</a:t>
            </a:r>
            <a:r>
              <a:rPr sz="2800" b="1" spc="-10" dirty="0">
                <a:solidFill>
                  <a:srgbClr val="253271"/>
                </a:solidFill>
                <a:latin typeface="HelveticaNeueLT Std Cn" panose="020B0706030502030204" pitchFamily="34" charset="0"/>
                <a:cs typeface="Book Antiqua"/>
              </a:rPr>
              <a:t>i</a:t>
            </a:r>
            <a:r>
              <a:rPr sz="2800" b="1" spc="-15" dirty="0">
                <a:solidFill>
                  <a:srgbClr val="253271"/>
                </a:solidFill>
                <a:latin typeface="HelveticaNeueLT Std Cn" panose="020B0706030502030204" pitchFamily="34" charset="0"/>
                <a:cs typeface="Book Antiqua"/>
              </a:rPr>
              <a:t>o</a:t>
            </a:r>
            <a:r>
              <a:rPr sz="2800" b="1" dirty="0">
                <a:solidFill>
                  <a:srgbClr val="253271"/>
                </a:solidFill>
                <a:latin typeface="HelveticaNeueLT Std Cn" panose="020B0706030502030204" pitchFamily="34" charset="0"/>
                <a:cs typeface="Book Antiqua"/>
              </a:rPr>
              <a:t>n</a:t>
            </a:r>
            <a:r>
              <a:rPr sz="2800" b="1" spc="-100" dirty="0">
                <a:solidFill>
                  <a:srgbClr val="253271"/>
                </a:solidFill>
                <a:latin typeface="HelveticaNeueLT Std Cn" panose="020B0706030502030204" pitchFamily="34" charset="0"/>
                <a:cs typeface="Book Antiqua"/>
              </a:rPr>
              <a:t> </a:t>
            </a:r>
            <a:r>
              <a:rPr sz="2800" b="1" spc="20" dirty="0">
                <a:solidFill>
                  <a:srgbClr val="253271"/>
                </a:solidFill>
                <a:latin typeface="HelveticaNeueLT Std Cn" panose="020B0706030502030204" pitchFamily="34" charset="0"/>
                <a:cs typeface="Book Antiqua"/>
              </a:rPr>
              <a:t>s</a:t>
            </a:r>
            <a:r>
              <a:rPr sz="2800" b="1" spc="-20" dirty="0">
                <a:solidFill>
                  <a:srgbClr val="253271"/>
                </a:solidFill>
                <a:latin typeface="HelveticaNeueLT Std Cn" panose="020B0706030502030204" pitchFamily="34" charset="0"/>
                <a:cs typeface="Book Antiqua"/>
              </a:rPr>
              <a:t>u</a:t>
            </a:r>
            <a:r>
              <a:rPr sz="2800" b="1" dirty="0">
                <a:solidFill>
                  <a:srgbClr val="253271"/>
                </a:solidFill>
                <a:latin typeface="HelveticaNeueLT Std Cn" panose="020B0706030502030204" pitchFamily="34" charset="0"/>
                <a:cs typeface="Book Antiqua"/>
              </a:rPr>
              <a:t>pp</a:t>
            </a:r>
            <a:r>
              <a:rPr sz="2800" b="1" spc="20" dirty="0">
                <a:solidFill>
                  <a:srgbClr val="253271"/>
                </a:solidFill>
                <a:latin typeface="HelveticaNeueLT Std Cn" panose="020B0706030502030204" pitchFamily="34" charset="0"/>
                <a:cs typeface="Book Antiqua"/>
              </a:rPr>
              <a:t>o</a:t>
            </a:r>
            <a:r>
              <a:rPr sz="2800" b="1" spc="200" dirty="0">
                <a:solidFill>
                  <a:srgbClr val="253271"/>
                </a:solidFill>
                <a:latin typeface="HelveticaNeueLT Std Cn" panose="020B0706030502030204" pitchFamily="34" charset="0"/>
                <a:cs typeface="Book Antiqua"/>
              </a:rPr>
              <a:t>r</a:t>
            </a:r>
            <a:r>
              <a:rPr sz="2800" b="1" spc="65" dirty="0">
                <a:solidFill>
                  <a:srgbClr val="253271"/>
                </a:solidFill>
                <a:latin typeface="HelveticaNeueLT Std Cn" panose="020B0706030502030204" pitchFamily="34" charset="0"/>
                <a:cs typeface="Book Antiqua"/>
              </a:rPr>
              <a:t>t</a:t>
            </a:r>
            <a:r>
              <a:rPr sz="2800" b="1" spc="45" dirty="0">
                <a:solidFill>
                  <a:srgbClr val="253271"/>
                </a:solidFill>
                <a:latin typeface="HelveticaNeueLT Std Cn" panose="020B0706030502030204" pitchFamily="34" charset="0"/>
                <a:cs typeface="Book Antiqua"/>
              </a:rPr>
              <a:t> </a:t>
            </a:r>
            <a:r>
              <a:rPr sz="2800" b="1" spc="30" dirty="0">
                <a:solidFill>
                  <a:srgbClr val="253271"/>
                </a:solidFill>
                <a:latin typeface="HelveticaNeueLT Std Cn" panose="020B0706030502030204" pitchFamily="34" charset="0"/>
                <a:cs typeface="Book Antiqua"/>
              </a:rPr>
              <a:t>th</a:t>
            </a:r>
            <a:r>
              <a:rPr sz="2800" b="1" spc="40" dirty="0">
                <a:solidFill>
                  <a:srgbClr val="253271"/>
                </a:solidFill>
                <a:latin typeface="HelveticaNeueLT Std Cn" panose="020B0706030502030204" pitchFamily="34" charset="0"/>
                <a:cs typeface="Book Antiqua"/>
              </a:rPr>
              <a:t>e</a:t>
            </a:r>
            <a:r>
              <a:rPr sz="2800" b="1" spc="-100" dirty="0">
                <a:solidFill>
                  <a:srgbClr val="253271"/>
                </a:solidFill>
                <a:latin typeface="HelveticaNeueLT Std Cn" panose="020B0706030502030204" pitchFamily="34" charset="0"/>
                <a:cs typeface="Book Antiqua"/>
              </a:rPr>
              <a:t> </a:t>
            </a:r>
            <a:r>
              <a:rPr sz="2800" b="1" spc="110" dirty="0">
                <a:solidFill>
                  <a:srgbClr val="253271"/>
                </a:solidFill>
                <a:latin typeface="HelveticaNeueLT Std Cn" panose="020B0706030502030204" pitchFamily="34" charset="0"/>
                <a:cs typeface="Book Antiqua"/>
              </a:rPr>
              <a:t>6</a:t>
            </a:r>
            <a:r>
              <a:rPr sz="2800" b="1" spc="-110" dirty="0">
                <a:solidFill>
                  <a:srgbClr val="253271"/>
                </a:solidFill>
                <a:latin typeface="HelveticaNeueLT Std Cn" panose="020B0706030502030204" pitchFamily="34" charset="0"/>
                <a:cs typeface="Book Antiqua"/>
              </a:rPr>
              <a:t> S</a:t>
            </a:r>
            <a:r>
              <a:rPr sz="2800" b="1" spc="-90" dirty="0">
                <a:solidFill>
                  <a:srgbClr val="253271"/>
                </a:solidFill>
                <a:latin typeface="HelveticaNeueLT Std Cn" panose="020B0706030502030204" pitchFamily="34" charset="0"/>
                <a:cs typeface="Book Antiqua"/>
              </a:rPr>
              <a:t>o</a:t>
            </a:r>
            <a:r>
              <a:rPr sz="2800" b="1" spc="185" dirty="0">
                <a:solidFill>
                  <a:srgbClr val="253271"/>
                </a:solidFill>
                <a:latin typeface="HelveticaNeueLT Std Cn" panose="020B0706030502030204" pitchFamily="34" charset="0"/>
                <a:cs typeface="Book Antiqua"/>
              </a:rPr>
              <a:t>c</a:t>
            </a:r>
            <a:r>
              <a:rPr sz="2800" b="1" spc="-60" dirty="0">
                <a:solidFill>
                  <a:srgbClr val="253271"/>
                </a:solidFill>
                <a:latin typeface="HelveticaNeueLT Std Cn" panose="020B0706030502030204" pitchFamily="34" charset="0"/>
                <a:cs typeface="Book Antiqua"/>
              </a:rPr>
              <a:t>i</a:t>
            </a:r>
            <a:r>
              <a:rPr sz="2800" b="1" spc="80" dirty="0">
                <a:solidFill>
                  <a:srgbClr val="253271"/>
                </a:solidFill>
                <a:latin typeface="HelveticaNeueLT Std Cn" panose="020B0706030502030204" pitchFamily="34" charset="0"/>
                <a:cs typeface="Book Antiqua"/>
              </a:rPr>
              <a:t>a</a:t>
            </a:r>
            <a:r>
              <a:rPr sz="2800" b="1" spc="-40" dirty="0">
                <a:solidFill>
                  <a:srgbClr val="253271"/>
                </a:solidFill>
                <a:latin typeface="HelveticaNeueLT Std Cn" panose="020B0706030502030204" pitchFamily="34" charset="0"/>
                <a:cs typeface="Book Antiqua"/>
              </a:rPr>
              <a:t>l</a:t>
            </a:r>
            <a:r>
              <a:rPr sz="2800" b="1" spc="-110" dirty="0">
                <a:solidFill>
                  <a:srgbClr val="253271"/>
                </a:solidFill>
                <a:latin typeface="HelveticaNeueLT Std Cn" panose="020B0706030502030204" pitchFamily="34" charset="0"/>
                <a:cs typeface="Book Antiqua"/>
              </a:rPr>
              <a:t> </a:t>
            </a:r>
            <a:r>
              <a:rPr sz="2800" b="1" spc="-95" dirty="0">
                <a:solidFill>
                  <a:srgbClr val="253271"/>
                </a:solidFill>
                <a:latin typeface="HelveticaNeueLT Std Cn" panose="020B0706030502030204" pitchFamily="34" charset="0"/>
                <a:cs typeface="Book Antiqua"/>
              </a:rPr>
              <a:t>S</a:t>
            </a:r>
            <a:r>
              <a:rPr sz="2800" b="1" spc="-70" dirty="0">
                <a:solidFill>
                  <a:srgbClr val="253271"/>
                </a:solidFill>
                <a:latin typeface="HelveticaNeueLT Std Cn" panose="020B0706030502030204" pitchFamily="34" charset="0"/>
                <a:cs typeface="Book Antiqua"/>
              </a:rPr>
              <a:t>e</a:t>
            </a:r>
            <a:r>
              <a:rPr sz="2800" b="1" spc="185" dirty="0">
                <a:solidFill>
                  <a:srgbClr val="253271"/>
                </a:solidFill>
                <a:latin typeface="HelveticaNeueLT Std Cn" panose="020B0706030502030204" pitchFamily="34" charset="0"/>
                <a:cs typeface="Book Antiqua"/>
              </a:rPr>
              <a:t>c</a:t>
            </a:r>
            <a:r>
              <a:rPr sz="2800" b="1" spc="-20" dirty="0">
                <a:solidFill>
                  <a:srgbClr val="253271"/>
                </a:solidFill>
                <a:latin typeface="HelveticaNeueLT Std Cn" panose="020B0706030502030204" pitchFamily="34" charset="0"/>
                <a:cs typeface="Book Antiqua"/>
              </a:rPr>
              <a:t>u</a:t>
            </a:r>
            <a:r>
              <a:rPr sz="2800" b="1" spc="80" dirty="0">
                <a:solidFill>
                  <a:srgbClr val="253271"/>
                </a:solidFill>
                <a:latin typeface="HelveticaNeueLT Std Cn" panose="020B0706030502030204" pitchFamily="34" charset="0"/>
                <a:cs typeface="Book Antiqua"/>
              </a:rPr>
              <a:t>r</a:t>
            </a:r>
            <a:r>
              <a:rPr sz="2800" b="1" spc="70" dirty="0">
                <a:solidFill>
                  <a:srgbClr val="253271"/>
                </a:solidFill>
                <a:latin typeface="HelveticaNeueLT Std Cn" panose="020B0706030502030204" pitchFamily="34" charset="0"/>
                <a:cs typeface="Book Antiqua"/>
              </a:rPr>
              <a:t>i</a:t>
            </a:r>
            <a:r>
              <a:rPr sz="2800" b="1" spc="-5" dirty="0">
                <a:solidFill>
                  <a:srgbClr val="253271"/>
                </a:solidFill>
                <a:latin typeface="HelveticaNeueLT Std Cn" panose="020B0706030502030204" pitchFamily="34" charset="0"/>
                <a:cs typeface="Book Antiqua"/>
              </a:rPr>
              <a:t>t</a:t>
            </a:r>
            <a:r>
              <a:rPr sz="2800" b="1" dirty="0">
                <a:solidFill>
                  <a:srgbClr val="253271"/>
                </a:solidFill>
                <a:latin typeface="HelveticaNeueLT Std Cn" panose="020B0706030502030204" pitchFamily="34" charset="0"/>
                <a:cs typeface="Book Antiqua"/>
              </a:rPr>
              <a:t>y</a:t>
            </a:r>
            <a:r>
              <a:rPr sz="2800" b="1" spc="-95" dirty="0">
                <a:solidFill>
                  <a:srgbClr val="253271"/>
                </a:solidFill>
                <a:latin typeface="HelveticaNeueLT Std Cn" panose="020B0706030502030204" pitchFamily="34" charset="0"/>
                <a:cs typeface="Book Antiqua"/>
              </a:rPr>
              <a:t> </a:t>
            </a:r>
            <a:r>
              <a:rPr sz="2800" b="1" dirty="0">
                <a:solidFill>
                  <a:srgbClr val="253271"/>
                </a:solidFill>
                <a:latin typeface="HelveticaNeueLT Std Cn" panose="020B0706030502030204" pitchFamily="34" charset="0"/>
                <a:cs typeface="Book Antiqua"/>
              </a:rPr>
              <a:t>p</a:t>
            </a:r>
            <a:r>
              <a:rPr sz="2800" b="1" spc="20" dirty="0">
                <a:solidFill>
                  <a:srgbClr val="253271"/>
                </a:solidFill>
                <a:latin typeface="HelveticaNeueLT Std Cn" panose="020B0706030502030204" pitchFamily="34" charset="0"/>
                <a:cs typeface="Book Antiqua"/>
              </a:rPr>
              <a:t>o</a:t>
            </a:r>
            <a:r>
              <a:rPr sz="2800" b="1" spc="-50" dirty="0">
                <a:solidFill>
                  <a:srgbClr val="253271"/>
                </a:solidFill>
                <a:latin typeface="HelveticaNeueLT Std Cn" panose="020B0706030502030204" pitchFamily="34" charset="0"/>
                <a:cs typeface="Book Antiqua"/>
              </a:rPr>
              <a:t>l</a:t>
            </a:r>
            <a:r>
              <a:rPr sz="2800" b="1" spc="-60" dirty="0">
                <a:solidFill>
                  <a:srgbClr val="253271"/>
                </a:solidFill>
                <a:latin typeface="HelveticaNeueLT Std Cn" panose="020B0706030502030204" pitchFamily="34" charset="0"/>
                <a:cs typeface="Book Antiqua"/>
              </a:rPr>
              <a:t>i</a:t>
            </a:r>
            <a:r>
              <a:rPr sz="2800" b="1" spc="185" dirty="0">
                <a:solidFill>
                  <a:srgbClr val="253271"/>
                </a:solidFill>
                <a:latin typeface="HelveticaNeueLT Std Cn" panose="020B0706030502030204" pitchFamily="34" charset="0"/>
                <a:cs typeface="Book Antiqua"/>
              </a:rPr>
              <a:t>c</a:t>
            </a:r>
            <a:r>
              <a:rPr sz="2800" b="1" spc="-60" dirty="0">
                <a:solidFill>
                  <a:srgbClr val="253271"/>
                </a:solidFill>
                <a:latin typeface="HelveticaNeueLT Std Cn" panose="020B0706030502030204" pitchFamily="34" charset="0"/>
                <a:cs typeface="Book Antiqua"/>
              </a:rPr>
              <a:t>i</a:t>
            </a:r>
            <a:r>
              <a:rPr sz="2800" b="1" spc="55" dirty="0">
                <a:solidFill>
                  <a:srgbClr val="253271"/>
                </a:solidFill>
                <a:latin typeface="HelveticaNeueLT Std Cn" panose="020B0706030502030204" pitchFamily="34" charset="0"/>
                <a:cs typeface="Book Antiqua"/>
              </a:rPr>
              <a:t>e</a:t>
            </a:r>
            <a:r>
              <a:rPr sz="2800" b="1" spc="20" dirty="0">
                <a:solidFill>
                  <a:srgbClr val="253271"/>
                </a:solidFill>
                <a:latin typeface="HelveticaNeueLT Std Cn" panose="020B0706030502030204" pitchFamily="34" charset="0"/>
                <a:cs typeface="Book Antiqua"/>
              </a:rPr>
              <a:t>s</a:t>
            </a:r>
            <a:r>
              <a:rPr sz="2800" b="1" spc="-105" dirty="0">
                <a:solidFill>
                  <a:srgbClr val="253271"/>
                </a:solidFill>
                <a:latin typeface="HelveticaNeueLT Std Cn" panose="020B0706030502030204" pitchFamily="34" charset="0"/>
                <a:cs typeface="Book Antiqua"/>
              </a:rPr>
              <a:t> </a:t>
            </a:r>
            <a:r>
              <a:rPr sz="2800" b="1" spc="40" dirty="0">
                <a:solidFill>
                  <a:srgbClr val="253271"/>
                </a:solidFill>
                <a:latin typeface="HelveticaNeueLT Std Cn" panose="020B0706030502030204" pitchFamily="34" charset="0"/>
                <a:cs typeface="Book Antiqua"/>
              </a:rPr>
              <a:t>t</a:t>
            </a:r>
            <a:r>
              <a:rPr sz="2800" b="1" spc="70" dirty="0">
                <a:solidFill>
                  <a:srgbClr val="253271"/>
                </a:solidFill>
                <a:latin typeface="HelveticaNeueLT Std Cn" panose="020B0706030502030204" pitchFamily="34" charset="0"/>
                <a:cs typeface="Book Antiqua"/>
              </a:rPr>
              <a:t>e</a:t>
            </a:r>
            <a:r>
              <a:rPr sz="2800" b="1" spc="20" dirty="0">
                <a:solidFill>
                  <a:srgbClr val="253271"/>
                </a:solidFill>
                <a:latin typeface="HelveticaNeueLT Std Cn" panose="020B0706030502030204" pitchFamily="34" charset="0"/>
                <a:cs typeface="Book Antiqua"/>
              </a:rPr>
              <a:t>s</a:t>
            </a:r>
            <a:r>
              <a:rPr sz="2800" b="1" spc="40" dirty="0">
                <a:solidFill>
                  <a:srgbClr val="253271"/>
                </a:solidFill>
                <a:latin typeface="HelveticaNeueLT Std Cn" panose="020B0706030502030204" pitchFamily="34" charset="0"/>
                <a:cs typeface="Book Antiqua"/>
              </a:rPr>
              <a:t>t</a:t>
            </a:r>
            <a:r>
              <a:rPr sz="2800" b="1" spc="70" dirty="0">
                <a:solidFill>
                  <a:srgbClr val="253271"/>
                </a:solidFill>
                <a:latin typeface="HelveticaNeueLT Std Cn" panose="020B0706030502030204" pitchFamily="34" charset="0"/>
                <a:cs typeface="Book Antiqua"/>
              </a:rPr>
              <a:t>e</a:t>
            </a:r>
            <a:r>
              <a:rPr sz="2800" b="1" spc="-55" dirty="0">
                <a:solidFill>
                  <a:srgbClr val="253271"/>
                </a:solidFill>
                <a:latin typeface="HelveticaNeueLT Std Cn" panose="020B0706030502030204" pitchFamily="34" charset="0"/>
                <a:cs typeface="Book Antiqua"/>
              </a:rPr>
              <a:t>d</a:t>
            </a:r>
            <a:endParaRPr sz="2800" dirty="0">
              <a:solidFill>
                <a:srgbClr val="253271"/>
              </a:solidFill>
              <a:latin typeface="HelveticaNeueLT Std Cn" panose="020B0706030502030204" pitchFamily="34" charset="0"/>
              <a:cs typeface="Book Antiqua"/>
            </a:endParaRPr>
          </a:p>
        </p:txBody>
      </p:sp>
      <p:sp>
        <p:nvSpPr>
          <p:cNvPr id="21" name="object 21"/>
          <p:cNvSpPr txBox="1"/>
          <p:nvPr/>
        </p:nvSpPr>
        <p:spPr>
          <a:xfrm>
            <a:off x="792345" y="1864867"/>
            <a:ext cx="4989195" cy="4530725"/>
          </a:xfrm>
          <a:prstGeom prst="rect">
            <a:avLst/>
          </a:prstGeom>
        </p:spPr>
        <p:txBody>
          <a:bodyPr vert="horz" wrap="square" lIns="0" tIns="0" rIns="0" bIns="0" rtlCol="0">
            <a:spAutoFit/>
          </a:bodyPr>
          <a:lstStyle/>
          <a:p>
            <a:pPr marL="12700" indent="570865">
              <a:lnSpc>
                <a:spcPct val="100000"/>
              </a:lnSpc>
            </a:pPr>
            <a:r>
              <a:rPr sz="1600" i="1" spc="5" dirty="0">
                <a:latin typeface="Calibri"/>
                <a:cs typeface="Calibri"/>
              </a:rPr>
              <a:t>R</a:t>
            </a:r>
            <a:r>
              <a:rPr sz="1600" i="1" dirty="0">
                <a:latin typeface="Calibri"/>
                <a:cs typeface="Calibri"/>
              </a:rPr>
              <a:t>an</a:t>
            </a:r>
            <a:r>
              <a:rPr sz="1600" i="1" spc="-70" dirty="0">
                <a:latin typeface="Calibri"/>
                <a:cs typeface="Calibri"/>
              </a:rPr>
              <a:t>k</a:t>
            </a:r>
            <a:r>
              <a:rPr sz="1600" i="1" spc="-15" dirty="0">
                <a:latin typeface="Calibri"/>
                <a:cs typeface="Calibri"/>
              </a:rPr>
              <a:t>e</a:t>
            </a:r>
            <a:r>
              <a:rPr sz="1600" i="1" dirty="0">
                <a:latin typeface="Calibri"/>
                <a:cs typeface="Calibri"/>
              </a:rPr>
              <a:t>d </a:t>
            </a:r>
            <a:r>
              <a:rPr sz="1600" i="1" spc="-10" dirty="0">
                <a:latin typeface="Calibri"/>
                <a:cs typeface="Calibri"/>
              </a:rPr>
              <a:t>b</a:t>
            </a:r>
            <a:r>
              <a:rPr sz="1600" i="1" dirty="0">
                <a:latin typeface="Calibri"/>
                <a:cs typeface="Calibri"/>
              </a:rPr>
              <a:t>y</a:t>
            </a:r>
            <a:r>
              <a:rPr sz="1600" i="1" spc="-5" dirty="0">
                <a:latin typeface="Calibri"/>
                <a:cs typeface="Calibri"/>
              </a:rPr>
              <a:t> </a:t>
            </a:r>
            <a:r>
              <a:rPr sz="1600" i="1" spc="-15" dirty="0">
                <a:latin typeface="Calibri"/>
                <a:cs typeface="Calibri"/>
              </a:rPr>
              <a:t>%</a:t>
            </a:r>
            <a:r>
              <a:rPr sz="1600" i="1" spc="5" dirty="0">
                <a:latin typeface="Calibri"/>
                <a:cs typeface="Calibri"/>
              </a:rPr>
              <a:t> </a:t>
            </a:r>
            <a:r>
              <a:rPr sz="1600" i="1" spc="-140" dirty="0">
                <a:latin typeface="Calibri"/>
                <a:cs typeface="Calibri"/>
              </a:rPr>
              <a:t>T</a:t>
            </a:r>
            <a:r>
              <a:rPr sz="1600" i="1" dirty="0">
                <a:latin typeface="Calibri"/>
                <a:cs typeface="Calibri"/>
              </a:rPr>
              <a:t>o</a:t>
            </a:r>
            <a:r>
              <a:rPr sz="1600" i="1" spc="-35" dirty="0">
                <a:latin typeface="Calibri"/>
                <a:cs typeface="Calibri"/>
              </a:rPr>
              <a:t>t</a:t>
            </a:r>
            <a:r>
              <a:rPr sz="1600" i="1" dirty="0">
                <a:latin typeface="Calibri"/>
                <a:cs typeface="Calibri"/>
              </a:rPr>
              <a:t>al</a:t>
            </a:r>
            <a:r>
              <a:rPr sz="1600" i="1" spc="-5" dirty="0">
                <a:latin typeface="Calibri"/>
                <a:cs typeface="Calibri"/>
              </a:rPr>
              <a:t> </a:t>
            </a:r>
            <a:r>
              <a:rPr sz="1600" i="1" dirty="0">
                <a:latin typeface="Calibri"/>
                <a:cs typeface="Calibri"/>
              </a:rPr>
              <a:t>Suppo</a:t>
            </a:r>
            <a:r>
              <a:rPr sz="1600" i="1" spc="-10" dirty="0">
                <a:latin typeface="Calibri"/>
                <a:cs typeface="Calibri"/>
              </a:rPr>
              <a:t>rt</a:t>
            </a:r>
            <a:r>
              <a:rPr sz="1600" i="1" spc="-5" dirty="0">
                <a:latin typeface="Calibri"/>
                <a:cs typeface="Calibri"/>
              </a:rPr>
              <a:t> </a:t>
            </a:r>
            <a:r>
              <a:rPr sz="1600" i="1" dirty="0">
                <a:latin typeface="Calibri"/>
                <a:cs typeface="Calibri"/>
              </a:rPr>
              <a:t>– </a:t>
            </a:r>
            <a:r>
              <a:rPr sz="1600" i="1" spc="-5" dirty="0">
                <a:latin typeface="Calibri"/>
                <a:cs typeface="Calibri"/>
              </a:rPr>
              <a:t>A</a:t>
            </a:r>
            <a:r>
              <a:rPr sz="1600" i="1" spc="-10" dirty="0">
                <a:latin typeface="Calibri"/>
                <a:cs typeface="Calibri"/>
              </a:rPr>
              <a:t>l</a:t>
            </a:r>
            <a:r>
              <a:rPr sz="1600" i="1" dirty="0">
                <a:latin typeface="Calibri"/>
                <a:cs typeface="Calibri"/>
              </a:rPr>
              <a:t>l</a:t>
            </a:r>
            <a:r>
              <a:rPr sz="1600" i="1" spc="-5" dirty="0">
                <a:latin typeface="Calibri"/>
                <a:cs typeface="Calibri"/>
              </a:rPr>
              <a:t> </a:t>
            </a:r>
            <a:r>
              <a:rPr sz="1600" i="1" spc="-70" dirty="0">
                <a:latin typeface="Calibri"/>
                <a:cs typeface="Calibri"/>
              </a:rPr>
              <a:t>W</a:t>
            </a:r>
            <a:r>
              <a:rPr sz="1600" i="1" dirty="0">
                <a:latin typeface="Calibri"/>
                <a:cs typeface="Calibri"/>
              </a:rPr>
              <a:t>o</a:t>
            </a:r>
            <a:r>
              <a:rPr sz="1600" i="1" spc="-5" dirty="0">
                <a:latin typeface="Calibri"/>
                <a:cs typeface="Calibri"/>
              </a:rPr>
              <a:t>m</a:t>
            </a:r>
            <a:r>
              <a:rPr sz="1600" i="1" spc="-10" dirty="0">
                <a:latin typeface="Calibri"/>
                <a:cs typeface="Calibri"/>
              </a:rPr>
              <a:t>en</a:t>
            </a:r>
            <a:r>
              <a:rPr sz="1600" i="1" dirty="0">
                <a:latin typeface="Calibri"/>
                <a:cs typeface="Calibri"/>
              </a:rPr>
              <a:t> </a:t>
            </a:r>
            <a:r>
              <a:rPr sz="1600" i="1" spc="-15" dirty="0">
                <a:latin typeface="Calibri"/>
                <a:cs typeface="Calibri"/>
              </a:rPr>
              <a:t>A</a:t>
            </a:r>
            <a:r>
              <a:rPr sz="1600" i="1" spc="-10" dirty="0">
                <a:latin typeface="Calibri"/>
                <a:cs typeface="Calibri"/>
              </a:rPr>
              <a:t>ges</a:t>
            </a:r>
            <a:r>
              <a:rPr sz="1600" i="1" dirty="0">
                <a:latin typeface="Calibri"/>
                <a:cs typeface="Calibri"/>
              </a:rPr>
              <a:t> </a:t>
            </a:r>
            <a:r>
              <a:rPr sz="1600" i="1" spc="-10" dirty="0">
                <a:latin typeface="Calibri"/>
                <a:cs typeface="Calibri"/>
              </a:rPr>
              <a:t>25</a:t>
            </a:r>
            <a:r>
              <a:rPr sz="1600" i="1" dirty="0">
                <a:latin typeface="Calibri"/>
                <a:cs typeface="Calibri"/>
              </a:rPr>
              <a:t>+</a:t>
            </a:r>
            <a:endParaRPr sz="1600">
              <a:latin typeface="Calibri"/>
              <a:cs typeface="Calibri"/>
            </a:endParaRPr>
          </a:p>
          <a:p>
            <a:pPr>
              <a:lnSpc>
                <a:spcPct val="100000"/>
              </a:lnSpc>
            </a:pPr>
            <a:endParaRPr sz="1600">
              <a:latin typeface="Times New Roman"/>
              <a:cs typeface="Times New Roman"/>
            </a:endParaRPr>
          </a:p>
          <a:p>
            <a:pPr marL="12700" marR="129539">
              <a:lnSpc>
                <a:spcPct val="101400"/>
              </a:lnSpc>
              <a:spcBef>
                <a:spcPts val="1165"/>
              </a:spcBef>
            </a:pPr>
            <a:r>
              <a:rPr sz="1400" spc="-5" dirty="0">
                <a:latin typeface="Arial"/>
                <a:cs typeface="Arial"/>
              </a:rPr>
              <a:t>Ma</a:t>
            </a:r>
            <a:r>
              <a:rPr sz="1400" dirty="0">
                <a:latin typeface="Arial"/>
                <a:cs typeface="Arial"/>
              </a:rPr>
              <a:t>ke</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dirty="0">
                <a:latin typeface="Arial"/>
                <a:cs typeface="Arial"/>
              </a:rPr>
              <a:t>c</a:t>
            </a:r>
            <a:r>
              <a:rPr sz="1400" spc="-5" dirty="0">
                <a:latin typeface="Arial"/>
                <a:cs typeface="Arial"/>
              </a:rPr>
              <a:t>o</a:t>
            </a:r>
            <a:r>
              <a:rPr sz="1400" spc="-10" dirty="0">
                <a:latin typeface="Arial"/>
                <a:cs typeface="Arial"/>
              </a:rPr>
              <a:t>st</a:t>
            </a:r>
            <a:r>
              <a:rPr sz="1400" spc="-5" dirty="0">
                <a:latin typeface="Arial"/>
                <a:cs typeface="Arial"/>
              </a:rPr>
              <a:t>-</a:t>
            </a:r>
            <a:r>
              <a:rPr sz="1400" spc="-15" dirty="0">
                <a:latin typeface="Arial"/>
                <a:cs typeface="Arial"/>
              </a:rPr>
              <a:t>of</a:t>
            </a:r>
            <a:r>
              <a:rPr sz="1400" spc="-5" dirty="0">
                <a:latin typeface="Arial"/>
                <a:cs typeface="Arial"/>
              </a:rPr>
              <a:t>-</a:t>
            </a:r>
            <a:r>
              <a:rPr sz="1400" dirty="0">
                <a:latin typeface="Arial"/>
                <a:cs typeface="Arial"/>
              </a:rPr>
              <a:t>livi</a:t>
            </a:r>
            <a:r>
              <a:rPr sz="1400" spc="-5" dirty="0">
                <a:latin typeface="Arial"/>
                <a:cs typeface="Arial"/>
              </a:rPr>
              <a:t>n</a:t>
            </a:r>
            <a:r>
              <a:rPr sz="1400" dirty="0">
                <a:latin typeface="Arial"/>
                <a:cs typeface="Arial"/>
              </a:rPr>
              <a:t>g</a:t>
            </a:r>
            <a:r>
              <a:rPr sz="1400" spc="-10" dirty="0">
                <a:latin typeface="Arial"/>
                <a:cs typeface="Arial"/>
              </a:rPr>
              <a:t> </a:t>
            </a:r>
            <a:r>
              <a:rPr sz="1400" spc="-5" dirty="0">
                <a:latin typeface="Arial"/>
                <a:cs typeface="Arial"/>
              </a:rPr>
              <a:t>ad</a:t>
            </a:r>
            <a:r>
              <a:rPr sz="1400" dirty="0">
                <a:latin typeface="Arial"/>
                <a:cs typeface="Arial"/>
              </a:rPr>
              <a:t>j</a:t>
            </a:r>
            <a:r>
              <a:rPr sz="1400" spc="-5" dirty="0">
                <a:latin typeface="Arial"/>
                <a:cs typeface="Arial"/>
              </a:rPr>
              <a:t>u</a:t>
            </a:r>
            <a:r>
              <a:rPr sz="1400" spc="-10" dirty="0">
                <a:latin typeface="Arial"/>
                <a:cs typeface="Arial"/>
              </a:rPr>
              <a:t>st</a:t>
            </a:r>
            <a:r>
              <a:rPr sz="1400" spc="-5" dirty="0">
                <a:latin typeface="Arial"/>
                <a:cs typeface="Arial"/>
              </a:rPr>
              <a:t>ment </a:t>
            </a:r>
            <a:r>
              <a:rPr sz="1400" spc="-10" dirty="0">
                <a:latin typeface="Arial"/>
                <a:cs typeface="Arial"/>
              </a:rPr>
              <a:t>f</a:t>
            </a:r>
            <a:r>
              <a:rPr sz="1400" spc="-5" dirty="0">
                <a:latin typeface="Arial"/>
                <a:cs typeface="Arial"/>
              </a:rPr>
              <a:t>o</a:t>
            </a:r>
            <a:r>
              <a:rPr sz="1400" dirty="0">
                <a:latin typeface="Arial"/>
                <a:cs typeface="Arial"/>
              </a:rPr>
              <a:t>r</a:t>
            </a:r>
            <a:r>
              <a:rPr sz="1400" spc="-10" dirty="0">
                <a:latin typeface="Arial"/>
                <a:cs typeface="Arial"/>
              </a:rPr>
              <a:t> 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 </a:t>
            </a:r>
            <a:r>
              <a:rPr sz="1400" spc="-5" dirty="0">
                <a:latin typeface="Arial"/>
                <a:cs typeface="Arial"/>
              </a:rPr>
              <a:t>mor</a:t>
            </a:r>
            <a:r>
              <a:rPr sz="1400" dirty="0">
                <a:latin typeface="Arial"/>
                <a:cs typeface="Arial"/>
              </a:rPr>
              <a:t>e</a:t>
            </a:r>
            <a:r>
              <a:rPr sz="1400" spc="-10" dirty="0">
                <a:latin typeface="Arial"/>
                <a:cs typeface="Arial"/>
              </a:rPr>
              <a:t> </a:t>
            </a:r>
            <a:r>
              <a:rPr sz="1400" spc="-5" dirty="0">
                <a:latin typeface="Arial"/>
                <a:cs typeface="Arial"/>
              </a:rPr>
              <a:t>a</a:t>
            </a:r>
            <a:r>
              <a:rPr sz="1400" dirty="0">
                <a:latin typeface="Arial"/>
                <a:cs typeface="Arial"/>
              </a:rPr>
              <a:t>cc</a:t>
            </a:r>
            <a:r>
              <a:rPr sz="1400" spc="-5" dirty="0">
                <a:latin typeface="Arial"/>
                <a:cs typeface="Arial"/>
              </a:rPr>
              <a:t>ura</a:t>
            </a:r>
            <a:r>
              <a:rPr sz="1400" spc="-10" dirty="0">
                <a:latin typeface="Arial"/>
                <a:cs typeface="Arial"/>
              </a:rPr>
              <a:t>t</a:t>
            </a:r>
            <a:r>
              <a:rPr sz="1400" spc="-5" dirty="0">
                <a:latin typeface="Arial"/>
                <a:cs typeface="Arial"/>
              </a:rPr>
              <a:t>e</a:t>
            </a:r>
            <a:r>
              <a:rPr sz="1400" dirty="0">
                <a:latin typeface="Arial"/>
                <a:cs typeface="Arial"/>
              </a:rPr>
              <a:t>ly</a:t>
            </a:r>
            <a:r>
              <a:rPr sz="1400" spc="-5" dirty="0">
                <a:latin typeface="Arial"/>
                <a:cs typeface="Arial"/>
              </a:rPr>
              <a:t> re</a:t>
            </a:r>
            <a:r>
              <a:rPr sz="1400" spc="-10" dirty="0">
                <a:latin typeface="Arial"/>
                <a:cs typeface="Arial"/>
              </a:rPr>
              <a:t>f</a:t>
            </a:r>
            <a:r>
              <a:rPr sz="1400" dirty="0">
                <a:latin typeface="Arial"/>
                <a:cs typeface="Arial"/>
              </a:rPr>
              <a:t>l</a:t>
            </a:r>
            <a:r>
              <a:rPr sz="1400" spc="-5" dirty="0">
                <a:latin typeface="Arial"/>
                <a:cs typeface="Arial"/>
              </a:rPr>
              <a:t>e</a:t>
            </a:r>
            <a:r>
              <a:rPr sz="1400" spc="-10" dirty="0">
                <a:latin typeface="Arial"/>
                <a:cs typeface="Arial"/>
              </a:rPr>
              <a:t>ct</a:t>
            </a:r>
            <a:r>
              <a:rPr sz="1400" spc="-5" dirty="0">
                <a:latin typeface="Arial"/>
                <a:cs typeface="Arial"/>
              </a:rPr>
              <a:t> </a:t>
            </a:r>
            <a:r>
              <a:rPr sz="1400" spc="-10" dirty="0">
                <a:latin typeface="Arial"/>
                <a:cs typeface="Arial"/>
              </a:rPr>
              <a:t>t</a:t>
            </a:r>
            <a:r>
              <a:rPr sz="1400" spc="-5" dirty="0">
                <a:latin typeface="Arial"/>
                <a:cs typeface="Arial"/>
              </a:rPr>
              <a:t>h</a:t>
            </a:r>
            <a:r>
              <a:rPr sz="1400" dirty="0">
                <a:latin typeface="Arial"/>
                <a:cs typeface="Arial"/>
              </a:rPr>
              <a:t>e</a:t>
            </a:r>
            <a:r>
              <a:rPr sz="1400" spc="-10" dirty="0">
                <a:latin typeface="Arial"/>
                <a:cs typeface="Arial"/>
              </a:rPr>
              <a:t> </a:t>
            </a:r>
            <a:r>
              <a:rPr sz="1400" dirty="0">
                <a:latin typeface="Arial"/>
                <a:cs typeface="Arial"/>
              </a:rPr>
              <a:t>c</a:t>
            </a:r>
            <a:r>
              <a:rPr sz="1400" spc="-5" dirty="0">
                <a:latin typeface="Arial"/>
                <a:cs typeface="Arial"/>
              </a:rPr>
              <a:t>o</a:t>
            </a:r>
            <a:r>
              <a:rPr sz="1400" spc="-10" dirty="0">
                <a:latin typeface="Arial"/>
                <a:cs typeface="Arial"/>
              </a:rPr>
              <a:t>st</a:t>
            </a:r>
            <a:r>
              <a:rPr sz="1400" dirty="0">
                <a:latin typeface="Arial"/>
                <a:cs typeface="Arial"/>
              </a:rPr>
              <a:t>s</a:t>
            </a:r>
            <a:r>
              <a:rPr sz="1400" spc="-5" dirty="0">
                <a:latin typeface="Arial"/>
                <a:cs typeface="Arial"/>
              </a:rPr>
              <a:t> of hou</a:t>
            </a:r>
            <a:r>
              <a:rPr sz="1400" dirty="0">
                <a:latin typeface="Arial"/>
                <a:cs typeface="Arial"/>
              </a:rPr>
              <a:t>si</a:t>
            </a:r>
            <a:r>
              <a:rPr sz="1400" spc="-5" dirty="0">
                <a:latin typeface="Arial"/>
                <a:cs typeface="Arial"/>
              </a:rPr>
              <a:t>n</a:t>
            </a:r>
            <a:r>
              <a:rPr sz="1400" dirty="0">
                <a:latin typeface="Arial"/>
                <a:cs typeface="Arial"/>
              </a:rPr>
              <a:t>g</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a:t>
            </a:r>
            <a:r>
              <a:rPr sz="1400" spc="-5" dirty="0">
                <a:latin typeface="Arial"/>
                <a:cs typeface="Arial"/>
              </a:rPr>
              <a:t>hea</a:t>
            </a:r>
            <a:r>
              <a:rPr sz="1400" dirty="0">
                <a:latin typeface="Arial"/>
                <a:cs typeface="Arial"/>
              </a:rPr>
              <a:t>l</a:t>
            </a:r>
            <a:r>
              <a:rPr sz="1400" spc="-10" dirty="0">
                <a:latin typeface="Arial"/>
                <a:cs typeface="Arial"/>
              </a:rPr>
              <a:t>t</a:t>
            </a:r>
            <a:r>
              <a:rPr sz="1400" dirty="0">
                <a:latin typeface="Arial"/>
                <a:cs typeface="Arial"/>
              </a:rPr>
              <a:t>h</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e</a:t>
            </a:r>
            <a:endParaRPr sz="1400">
              <a:latin typeface="Arial"/>
              <a:cs typeface="Arial"/>
            </a:endParaRPr>
          </a:p>
          <a:p>
            <a:pPr>
              <a:lnSpc>
                <a:spcPct val="100000"/>
              </a:lnSpc>
              <a:spcBef>
                <a:spcPts val="43"/>
              </a:spcBef>
            </a:pPr>
            <a:endParaRPr sz="2050">
              <a:latin typeface="Times New Roman"/>
              <a:cs typeface="Times New Roman"/>
            </a:endParaRPr>
          </a:p>
          <a:p>
            <a:pPr marL="12700" marR="482600">
              <a:lnSpc>
                <a:spcPct val="101400"/>
              </a:lnSpc>
            </a:pPr>
            <a:r>
              <a:rPr sz="1400" dirty="0">
                <a:latin typeface="Arial"/>
                <a:cs typeface="Arial"/>
              </a:rPr>
              <a:t>R</a:t>
            </a:r>
            <a:r>
              <a:rPr sz="1400" spc="-5" dirty="0">
                <a:latin typeface="Arial"/>
                <a:cs typeface="Arial"/>
              </a:rPr>
              <a:t>a</a:t>
            </a:r>
            <a:r>
              <a:rPr sz="1400" dirty="0">
                <a:latin typeface="Arial"/>
                <a:cs typeface="Arial"/>
              </a:rPr>
              <a:t>ise</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m</a:t>
            </a:r>
            <a:r>
              <a:rPr sz="1400" dirty="0">
                <a:latin typeface="Arial"/>
                <a:cs typeface="Arial"/>
              </a:rPr>
              <a:t>i</a:t>
            </a:r>
            <a:r>
              <a:rPr sz="1400" spc="-5" dirty="0">
                <a:latin typeface="Arial"/>
                <a:cs typeface="Arial"/>
              </a:rPr>
              <a:t>n</a:t>
            </a:r>
            <a:r>
              <a:rPr sz="1400" dirty="0">
                <a:latin typeface="Arial"/>
                <a:cs typeface="Arial"/>
              </a:rPr>
              <a:t>i</a:t>
            </a:r>
            <a:r>
              <a:rPr sz="1400" spc="-5" dirty="0">
                <a:latin typeface="Arial"/>
                <a:cs typeface="Arial"/>
              </a:rPr>
              <a:t>mu</a:t>
            </a:r>
            <a:r>
              <a:rPr sz="1400" dirty="0">
                <a:latin typeface="Arial"/>
                <a:cs typeface="Arial"/>
              </a:rPr>
              <a:t>m</a:t>
            </a:r>
            <a:r>
              <a:rPr sz="1400" spc="-10" dirty="0">
                <a:latin typeface="Arial"/>
                <a:cs typeface="Arial"/>
              </a:rPr>
              <a:t> </a:t>
            </a:r>
            <a:r>
              <a:rPr sz="1400" spc="-5" dirty="0">
                <a:latin typeface="Arial"/>
                <a:cs typeface="Arial"/>
              </a:rPr>
              <a:t>bene</a:t>
            </a:r>
            <a:r>
              <a:rPr sz="1400" spc="-10" dirty="0">
                <a:latin typeface="Arial"/>
                <a:cs typeface="Arial"/>
              </a:rPr>
              <a:t>f</a:t>
            </a:r>
            <a:r>
              <a:rPr sz="1400" dirty="0">
                <a:latin typeface="Arial"/>
                <a:cs typeface="Arial"/>
              </a:rPr>
              <a:t>i</a:t>
            </a:r>
            <a:r>
              <a:rPr sz="1400" spc="-5" dirty="0">
                <a:latin typeface="Arial"/>
                <a:cs typeface="Arial"/>
              </a:rPr>
              <a:t>t pro</a:t>
            </a:r>
            <a:r>
              <a:rPr sz="1400" dirty="0">
                <a:latin typeface="Arial"/>
                <a:cs typeface="Arial"/>
              </a:rPr>
              <a:t>vi</a:t>
            </a:r>
            <a:r>
              <a:rPr sz="1400" spc="-5" dirty="0">
                <a:latin typeface="Arial"/>
                <a:cs typeface="Arial"/>
              </a:rPr>
              <a:t>de</a:t>
            </a:r>
            <a:r>
              <a:rPr sz="1400" dirty="0">
                <a:latin typeface="Arial"/>
                <a:cs typeface="Arial"/>
              </a:rPr>
              <a:t>d</a:t>
            </a:r>
            <a:r>
              <a:rPr sz="1400" spc="-10" dirty="0">
                <a:latin typeface="Arial"/>
                <a:cs typeface="Arial"/>
              </a:rPr>
              <a:t> </a:t>
            </a:r>
            <a:r>
              <a:rPr sz="1400" spc="-5" dirty="0">
                <a:latin typeface="Arial"/>
                <a:cs typeface="Arial"/>
              </a:rPr>
              <a:t>b</a:t>
            </a:r>
            <a:r>
              <a:rPr sz="1400" dirty="0">
                <a:latin typeface="Arial"/>
                <a:cs typeface="Arial"/>
              </a:rPr>
              <a:t>y</a:t>
            </a:r>
            <a:r>
              <a:rPr sz="1400" spc="-5" dirty="0">
                <a:latin typeface="Arial"/>
                <a:cs typeface="Arial"/>
              </a:rPr>
              <a:t> </a:t>
            </a:r>
            <a:r>
              <a:rPr sz="1400" spc="-10" dirty="0">
                <a:latin typeface="Arial"/>
                <a:cs typeface="Arial"/>
              </a:rPr>
              <a:t>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a:t>
            </a:r>
            <a:r>
              <a:rPr sz="1400" spc="-10" dirty="0">
                <a:latin typeface="Arial"/>
                <a:cs typeface="Arial"/>
              </a:rPr>
              <a:t>t</a:t>
            </a:r>
            <a:r>
              <a:rPr sz="1400" dirty="0">
                <a:latin typeface="Arial"/>
                <a:cs typeface="Arial"/>
              </a:rPr>
              <a:t>o </a:t>
            </a:r>
            <a:r>
              <a:rPr sz="1400" spc="-5" dirty="0">
                <a:latin typeface="Arial"/>
                <a:cs typeface="Arial"/>
              </a:rPr>
              <a:t>abo</a:t>
            </a:r>
            <a:r>
              <a:rPr sz="1400" dirty="0">
                <a:latin typeface="Arial"/>
                <a:cs typeface="Arial"/>
              </a:rPr>
              <a:t>ve</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f</a:t>
            </a:r>
            <a:r>
              <a:rPr sz="1400" spc="-5" dirty="0">
                <a:latin typeface="Arial"/>
                <a:cs typeface="Arial"/>
              </a:rPr>
              <a:t>edera</a:t>
            </a:r>
            <a:r>
              <a:rPr sz="1400" dirty="0">
                <a:latin typeface="Arial"/>
                <a:cs typeface="Arial"/>
              </a:rPr>
              <a:t>l</a:t>
            </a:r>
            <a:r>
              <a:rPr sz="1400" spc="-5" dirty="0">
                <a:latin typeface="Arial"/>
                <a:cs typeface="Arial"/>
              </a:rPr>
              <a:t> po</a:t>
            </a:r>
            <a:r>
              <a:rPr sz="1400" dirty="0">
                <a:latin typeface="Arial"/>
                <a:cs typeface="Arial"/>
              </a:rPr>
              <a:t>v</a:t>
            </a:r>
            <a:r>
              <a:rPr sz="1400" spc="-5" dirty="0">
                <a:latin typeface="Arial"/>
                <a:cs typeface="Arial"/>
              </a:rPr>
              <a:t>er</a:t>
            </a:r>
            <a:r>
              <a:rPr sz="1400" spc="-10" dirty="0">
                <a:latin typeface="Arial"/>
                <a:cs typeface="Arial"/>
              </a:rPr>
              <a:t>t</a:t>
            </a:r>
            <a:r>
              <a:rPr sz="1400" dirty="0">
                <a:latin typeface="Arial"/>
                <a:cs typeface="Arial"/>
              </a:rPr>
              <a:t>y</a:t>
            </a:r>
            <a:r>
              <a:rPr sz="1400" spc="-5" dirty="0">
                <a:latin typeface="Arial"/>
                <a:cs typeface="Arial"/>
              </a:rPr>
              <a:t> </a:t>
            </a:r>
            <a:r>
              <a:rPr sz="1400" dirty="0">
                <a:latin typeface="Arial"/>
                <a:cs typeface="Arial"/>
              </a:rPr>
              <a:t>l</a:t>
            </a:r>
            <a:r>
              <a:rPr sz="1400" spc="-5" dirty="0">
                <a:latin typeface="Arial"/>
                <a:cs typeface="Arial"/>
              </a:rPr>
              <a:t>e</a:t>
            </a:r>
            <a:r>
              <a:rPr sz="1400" dirty="0">
                <a:latin typeface="Arial"/>
                <a:cs typeface="Arial"/>
              </a:rPr>
              <a:t>v</a:t>
            </a:r>
            <a:r>
              <a:rPr sz="1400" spc="-5" dirty="0">
                <a:latin typeface="Arial"/>
                <a:cs typeface="Arial"/>
              </a:rPr>
              <a:t>e</a:t>
            </a:r>
            <a:r>
              <a:rPr sz="1400" dirty="0">
                <a:latin typeface="Arial"/>
                <a:cs typeface="Arial"/>
              </a:rPr>
              <a:t>l</a:t>
            </a:r>
            <a:endParaRPr sz="1400">
              <a:latin typeface="Arial"/>
              <a:cs typeface="Arial"/>
            </a:endParaRPr>
          </a:p>
          <a:p>
            <a:pPr>
              <a:lnSpc>
                <a:spcPct val="100000"/>
              </a:lnSpc>
              <a:spcBef>
                <a:spcPts val="43"/>
              </a:spcBef>
            </a:pPr>
            <a:endParaRPr sz="1100">
              <a:latin typeface="Times New Roman"/>
              <a:cs typeface="Times New Roman"/>
            </a:endParaRPr>
          </a:p>
          <a:p>
            <a:pPr marL="12700" marR="5080">
              <a:lnSpc>
                <a:spcPct val="100699"/>
              </a:lnSpc>
            </a:pPr>
            <a:r>
              <a:rPr sz="1400" spc="-10" dirty="0">
                <a:latin typeface="Arial"/>
                <a:cs typeface="Arial"/>
              </a:rPr>
              <a:t>P</a:t>
            </a:r>
            <a:r>
              <a:rPr sz="1400" spc="-5" dirty="0">
                <a:latin typeface="Arial"/>
                <a:cs typeface="Arial"/>
              </a:rPr>
              <a:t>ro</a:t>
            </a:r>
            <a:r>
              <a:rPr sz="1400" dirty="0">
                <a:latin typeface="Arial"/>
                <a:cs typeface="Arial"/>
              </a:rPr>
              <a:t>vi</a:t>
            </a:r>
            <a:r>
              <a:rPr sz="1400" spc="-5" dirty="0">
                <a:latin typeface="Arial"/>
                <a:cs typeface="Arial"/>
              </a:rPr>
              <a:t>d</a:t>
            </a:r>
            <a:r>
              <a:rPr sz="1400" dirty="0">
                <a:latin typeface="Arial"/>
                <a:cs typeface="Arial"/>
              </a:rPr>
              <a:t>e</a:t>
            </a:r>
            <a:r>
              <a:rPr sz="1400" spc="-10" dirty="0">
                <a:latin typeface="Arial"/>
                <a:cs typeface="Arial"/>
              </a:rPr>
              <a:t> f</a:t>
            </a:r>
            <a:r>
              <a:rPr sz="1400" spc="-5" dirty="0">
                <a:latin typeface="Arial"/>
                <a:cs typeface="Arial"/>
              </a:rPr>
              <a:t>re</a:t>
            </a:r>
            <a:r>
              <a:rPr sz="1400" dirty="0">
                <a:latin typeface="Arial"/>
                <a:cs typeface="Arial"/>
              </a:rPr>
              <a:t>e</a:t>
            </a:r>
            <a:r>
              <a:rPr sz="1400" spc="-10" dirty="0">
                <a:latin typeface="Arial"/>
                <a:cs typeface="Arial"/>
              </a:rPr>
              <a:t> </a:t>
            </a:r>
            <a:r>
              <a:rPr sz="1400" spc="-5" dirty="0">
                <a:latin typeface="Arial"/>
                <a:cs typeface="Arial"/>
              </a:rPr>
              <a:t>edu</a:t>
            </a:r>
            <a:r>
              <a:rPr sz="1400" dirty="0">
                <a:latin typeface="Arial"/>
                <a:cs typeface="Arial"/>
              </a:rPr>
              <a:t>c</a:t>
            </a:r>
            <a:r>
              <a:rPr sz="1400" spc="-5" dirty="0">
                <a:latin typeface="Arial"/>
                <a:cs typeface="Arial"/>
              </a:rPr>
              <a:t>a</a:t>
            </a:r>
            <a:r>
              <a:rPr sz="1400" spc="-10" dirty="0">
                <a:latin typeface="Arial"/>
                <a:cs typeface="Arial"/>
              </a:rPr>
              <a:t>t</a:t>
            </a:r>
            <a:r>
              <a:rPr sz="1400" dirty="0">
                <a:latin typeface="Arial"/>
                <a:cs typeface="Arial"/>
              </a:rPr>
              <a:t>i</a:t>
            </a:r>
            <a:r>
              <a:rPr sz="1400" spc="-5" dirty="0">
                <a:latin typeface="Arial"/>
                <a:cs typeface="Arial"/>
              </a:rPr>
              <a:t>ona</a:t>
            </a:r>
            <a:r>
              <a:rPr sz="1400" dirty="0">
                <a:latin typeface="Arial"/>
                <a:cs typeface="Arial"/>
              </a:rPr>
              <a:t>l</a:t>
            </a:r>
            <a:r>
              <a:rPr sz="1400" spc="-5" dirty="0">
                <a:latin typeface="Arial"/>
                <a:cs typeface="Arial"/>
              </a:rPr>
              <a:t> program</a:t>
            </a:r>
            <a:r>
              <a:rPr sz="1400" dirty="0">
                <a:latin typeface="Arial"/>
                <a:cs typeface="Arial"/>
              </a:rPr>
              <a:t>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spc="-5" dirty="0">
                <a:latin typeface="Arial"/>
                <a:cs typeface="Arial"/>
              </a:rPr>
              <a:t>m</a:t>
            </a:r>
            <a:r>
              <a:rPr sz="1400" dirty="0">
                <a:latin typeface="Arial"/>
                <a:cs typeface="Arial"/>
              </a:rPr>
              <a:t>i</a:t>
            </a:r>
            <a:r>
              <a:rPr sz="1400" spc="-5" dirty="0">
                <a:latin typeface="Arial"/>
                <a:cs typeface="Arial"/>
              </a:rPr>
              <a:t>dd</a:t>
            </a:r>
            <a:r>
              <a:rPr sz="1400" dirty="0">
                <a:latin typeface="Arial"/>
                <a:cs typeface="Arial"/>
              </a:rPr>
              <a:t>l</a:t>
            </a:r>
            <a:r>
              <a:rPr sz="1400" spc="-5" dirty="0">
                <a:latin typeface="Arial"/>
                <a:cs typeface="Arial"/>
              </a:rPr>
              <a:t>e-age</a:t>
            </a:r>
            <a:r>
              <a:rPr sz="1400" dirty="0">
                <a:latin typeface="Arial"/>
                <a:cs typeface="Arial"/>
              </a:rPr>
              <a:t>d</a:t>
            </a:r>
            <a:r>
              <a:rPr sz="1400" spc="-5" dirty="0">
                <a:latin typeface="Arial"/>
                <a:cs typeface="Arial"/>
              </a:rPr>
              <a:t> an</a:t>
            </a:r>
            <a:r>
              <a:rPr sz="1400" dirty="0">
                <a:latin typeface="Arial"/>
                <a:cs typeface="Arial"/>
              </a:rPr>
              <a:t>d</a:t>
            </a:r>
            <a:r>
              <a:rPr sz="1400" spc="-10" dirty="0">
                <a:latin typeface="Arial"/>
                <a:cs typeface="Arial"/>
              </a:rPr>
              <a:t> </a:t>
            </a:r>
            <a:r>
              <a:rPr sz="1400" spc="-5" dirty="0">
                <a:latin typeface="Arial"/>
                <a:cs typeface="Arial"/>
              </a:rPr>
              <a:t>o</a:t>
            </a:r>
            <a:r>
              <a:rPr sz="1400" dirty="0">
                <a:latin typeface="Arial"/>
                <a:cs typeface="Arial"/>
              </a:rPr>
              <a:t>l</a:t>
            </a:r>
            <a:r>
              <a:rPr sz="1400" spc="-5" dirty="0">
                <a:latin typeface="Arial"/>
                <a:cs typeface="Arial"/>
              </a:rPr>
              <a:t>der adu</a:t>
            </a:r>
            <a:r>
              <a:rPr sz="1400" dirty="0">
                <a:latin typeface="Arial"/>
                <a:cs typeface="Arial"/>
              </a:rPr>
              <a:t>l</a:t>
            </a:r>
            <a:r>
              <a:rPr sz="1400" spc="-10" dirty="0">
                <a:latin typeface="Arial"/>
                <a:cs typeface="Arial"/>
              </a:rPr>
              <a:t>t</a:t>
            </a:r>
            <a:r>
              <a:rPr sz="1400" dirty="0">
                <a:latin typeface="Arial"/>
                <a:cs typeface="Arial"/>
              </a:rPr>
              <a:t>s</a:t>
            </a:r>
            <a:r>
              <a:rPr sz="1400" spc="-5" dirty="0">
                <a:latin typeface="Arial"/>
                <a:cs typeface="Arial"/>
              </a:rPr>
              <a:t> o</a:t>
            </a:r>
            <a:r>
              <a:rPr sz="1400" dirty="0">
                <a:latin typeface="Arial"/>
                <a:cs typeface="Arial"/>
              </a:rPr>
              <a:t>n</a:t>
            </a:r>
            <a:r>
              <a:rPr sz="1400" spc="-10" dirty="0">
                <a:latin typeface="Arial"/>
                <a:cs typeface="Arial"/>
              </a:rPr>
              <a:t> </a:t>
            </a:r>
            <a:r>
              <a:rPr sz="1400" spc="-5" dirty="0">
                <a:latin typeface="Arial"/>
                <a:cs typeface="Arial"/>
              </a:rPr>
              <a:t>ho</a:t>
            </a:r>
            <a:r>
              <a:rPr sz="1400" dirty="0">
                <a:latin typeface="Arial"/>
                <a:cs typeface="Arial"/>
              </a:rPr>
              <a:t>w</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dirty="0">
                <a:latin typeface="Arial"/>
                <a:cs typeface="Arial"/>
              </a:rPr>
              <a:t>s</a:t>
            </a:r>
            <a:r>
              <a:rPr sz="1400" spc="-5" dirty="0">
                <a:latin typeface="Arial"/>
                <a:cs typeface="Arial"/>
              </a:rPr>
              <a:t>a</a:t>
            </a:r>
            <a:r>
              <a:rPr sz="1400" dirty="0">
                <a:latin typeface="Arial"/>
                <a:cs typeface="Arial"/>
              </a:rPr>
              <a:t>ve</a:t>
            </a:r>
            <a:r>
              <a:rPr sz="1400" spc="-10" dirty="0">
                <a:latin typeface="Arial"/>
                <a:cs typeface="Arial"/>
              </a:rPr>
              <a:t> f</a:t>
            </a:r>
            <a:r>
              <a:rPr sz="1400" spc="-5" dirty="0">
                <a:latin typeface="Arial"/>
                <a:cs typeface="Arial"/>
              </a:rPr>
              <a:t>o</a:t>
            </a:r>
            <a:r>
              <a:rPr sz="1400" dirty="0">
                <a:latin typeface="Arial"/>
                <a:cs typeface="Arial"/>
              </a:rPr>
              <a:t>r</a:t>
            </a:r>
            <a:r>
              <a:rPr sz="1400" spc="-10" dirty="0">
                <a:latin typeface="Arial"/>
                <a:cs typeface="Arial"/>
              </a:rPr>
              <a:t> </a:t>
            </a:r>
            <a:r>
              <a:rPr sz="1400" spc="-5" dirty="0">
                <a:latin typeface="Arial"/>
                <a:cs typeface="Arial"/>
              </a:rPr>
              <a:t>re</a:t>
            </a:r>
            <a:r>
              <a:rPr sz="1400" spc="-10" dirty="0">
                <a:latin typeface="Arial"/>
                <a:cs typeface="Arial"/>
              </a:rPr>
              <a:t>t</a:t>
            </a:r>
            <a:r>
              <a:rPr sz="1400" dirty="0">
                <a:latin typeface="Arial"/>
                <a:cs typeface="Arial"/>
              </a:rPr>
              <a:t>i</a:t>
            </a:r>
            <a:r>
              <a:rPr sz="1400" spc="-5" dirty="0">
                <a:latin typeface="Arial"/>
                <a:cs typeface="Arial"/>
              </a:rPr>
              <a:t>rement an</a:t>
            </a:r>
            <a:r>
              <a:rPr sz="1400" dirty="0">
                <a:latin typeface="Arial"/>
                <a:cs typeface="Arial"/>
              </a:rPr>
              <a:t>d</a:t>
            </a:r>
            <a:r>
              <a:rPr sz="1400" spc="-10" dirty="0">
                <a:latin typeface="Arial"/>
                <a:cs typeface="Arial"/>
              </a:rPr>
              <a:t> </a:t>
            </a:r>
            <a:r>
              <a:rPr sz="1400" spc="-5" dirty="0">
                <a:latin typeface="Arial"/>
                <a:cs typeface="Arial"/>
              </a:rPr>
              <a:t>ma</a:t>
            </a:r>
            <a:r>
              <a:rPr sz="1400" dirty="0">
                <a:latin typeface="Arial"/>
                <a:cs typeface="Arial"/>
              </a:rPr>
              <a:t>ke</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mo</a:t>
            </a:r>
            <a:r>
              <a:rPr sz="1400" spc="-10" dirty="0">
                <a:latin typeface="Arial"/>
                <a:cs typeface="Arial"/>
              </a:rPr>
              <a:t>st</a:t>
            </a:r>
            <a:r>
              <a:rPr sz="1400" spc="-5" dirty="0">
                <a:latin typeface="Arial"/>
                <a:cs typeface="Arial"/>
              </a:rPr>
              <a:t> of </a:t>
            </a:r>
            <a:r>
              <a:rPr sz="1400" spc="-10" dirty="0">
                <a:latin typeface="Arial"/>
                <a:cs typeface="Arial"/>
              </a:rPr>
              <a:t>t</a:t>
            </a:r>
            <a:r>
              <a:rPr sz="1400" spc="-5" dirty="0">
                <a:latin typeface="Arial"/>
                <a:cs typeface="Arial"/>
              </a:rPr>
              <a:t>he</a:t>
            </a:r>
            <a:r>
              <a:rPr sz="1400" dirty="0">
                <a:latin typeface="Arial"/>
                <a:cs typeface="Arial"/>
              </a:rPr>
              <a:t>ir </a:t>
            </a:r>
            <a:r>
              <a:rPr sz="1400" spc="-10" dirty="0">
                <a:latin typeface="Arial"/>
                <a:cs typeface="Arial"/>
              </a:rPr>
              <a:t>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a:t>
            </a:r>
            <a:endParaRPr sz="1400">
              <a:latin typeface="Arial"/>
              <a:cs typeface="Arial"/>
            </a:endParaRPr>
          </a:p>
          <a:p>
            <a:pPr>
              <a:lnSpc>
                <a:spcPct val="100000"/>
              </a:lnSpc>
              <a:spcBef>
                <a:spcPts val="7"/>
              </a:spcBef>
            </a:pPr>
            <a:endParaRPr sz="1100">
              <a:latin typeface="Times New Roman"/>
              <a:cs typeface="Times New Roman"/>
            </a:endParaRPr>
          </a:p>
          <a:p>
            <a:pPr marL="12700" marR="28575">
              <a:lnSpc>
                <a:spcPct val="101400"/>
              </a:lnSpc>
            </a:pPr>
            <a:r>
              <a:rPr sz="1400" spc="-10" dirty="0">
                <a:latin typeface="Arial"/>
                <a:cs typeface="Arial"/>
              </a:rPr>
              <a:t>P</a:t>
            </a:r>
            <a:r>
              <a:rPr sz="1400" spc="-5" dirty="0">
                <a:latin typeface="Arial"/>
                <a:cs typeface="Arial"/>
              </a:rPr>
              <a:t>ro</a:t>
            </a:r>
            <a:r>
              <a:rPr sz="1400" dirty="0">
                <a:latin typeface="Arial"/>
                <a:cs typeface="Arial"/>
              </a:rPr>
              <a:t>vi</a:t>
            </a:r>
            <a:r>
              <a:rPr sz="1400" spc="-5" dirty="0">
                <a:latin typeface="Arial"/>
                <a:cs typeface="Arial"/>
              </a:rPr>
              <a:t>d</a:t>
            </a:r>
            <a:r>
              <a:rPr sz="1400" dirty="0">
                <a:latin typeface="Arial"/>
                <a:cs typeface="Arial"/>
              </a:rPr>
              <a:t>e</a:t>
            </a:r>
            <a:r>
              <a:rPr sz="1400" spc="-10" dirty="0">
                <a:latin typeface="Arial"/>
                <a:cs typeface="Arial"/>
              </a:rPr>
              <a:t> </a:t>
            </a:r>
            <a:r>
              <a:rPr sz="1400" spc="-5" dirty="0">
                <a:latin typeface="Arial"/>
                <a:cs typeface="Arial"/>
              </a:rPr>
              <a:t>a</a:t>
            </a:r>
            <a:r>
              <a:rPr sz="1400" dirty="0">
                <a:latin typeface="Arial"/>
                <a:cs typeface="Arial"/>
              </a:rPr>
              <a:t>n</a:t>
            </a:r>
            <a:r>
              <a:rPr sz="1400" spc="-10" dirty="0">
                <a:latin typeface="Arial"/>
                <a:cs typeface="Arial"/>
              </a:rPr>
              <a:t> </a:t>
            </a:r>
            <a:r>
              <a:rPr sz="140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rea</a:t>
            </a:r>
            <a:r>
              <a:rPr sz="1400" dirty="0">
                <a:latin typeface="Arial"/>
                <a:cs typeface="Arial"/>
              </a:rPr>
              <a:t>se</a:t>
            </a:r>
            <a:r>
              <a:rPr sz="1400" spc="-10" dirty="0">
                <a:latin typeface="Arial"/>
                <a:cs typeface="Arial"/>
              </a:rPr>
              <a:t> </a:t>
            </a:r>
            <a:r>
              <a:rPr sz="1400" dirty="0">
                <a:latin typeface="Arial"/>
                <a:cs typeface="Arial"/>
              </a:rPr>
              <a:t>in</a:t>
            </a:r>
            <a:r>
              <a:rPr sz="1400" spc="-10" dirty="0">
                <a:latin typeface="Arial"/>
                <a:cs typeface="Arial"/>
              </a:rPr>
              <a:t> 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dirty="0">
                <a:latin typeface="Arial"/>
                <a:cs typeface="Arial"/>
              </a:rPr>
              <a:t>l</a:t>
            </a:r>
            <a:r>
              <a:rPr sz="1400" spc="-5" dirty="0">
                <a:latin typeface="Arial"/>
                <a:cs typeface="Arial"/>
              </a:rPr>
              <a:t>o</a:t>
            </a:r>
            <a:r>
              <a:rPr sz="1400" dirty="0">
                <a:latin typeface="Arial"/>
                <a:cs typeface="Arial"/>
              </a:rPr>
              <a:t>w</a:t>
            </a:r>
            <a:r>
              <a:rPr sz="1400" spc="-5" dirty="0">
                <a:latin typeface="Arial"/>
                <a:cs typeface="Arial"/>
              </a:rPr>
              <a:t>e</a:t>
            </a:r>
            <a:r>
              <a:rPr sz="1400" dirty="0">
                <a:latin typeface="Arial"/>
                <a:cs typeface="Arial"/>
              </a:rPr>
              <a:t>r</a:t>
            </a:r>
            <a:r>
              <a:rPr sz="1400" spc="-10" dirty="0">
                <a:latin typeface="Arial"/>
                <a:cs typeface="Arial"/>
              </a:rPr>
              <a:t> </a:t>
            </a:r>
            <a:r>
              <a:rPr sz="140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om</a:t>
            </a:r>
            <a:r>
              <a:rPr sz="1400" dirty="0">
                <a:latin typeface="Arial"/>
                <a:cs typeface="Arial"/>
              </a:rPr>
              <a:t>e i</a:t>
            </a:r>
            <a:r>
              <a:rPr sz="1400" spc="-5" dirty="0">
                <a:latin typeface="Arial"/>
                <a:cs typeface="Arial"/>
              </a:rPr>
              <a:t>nd</a:t>
            </a:r>
            <a:r>
              <a:rPr sz="1400" dirty="0">
                <a:latin typeface="Arial"/>
                <a:cs typeface="Arial"/>
              </a:rPr>
              <a:t>ivi</a:t>
            </a:r>
            <a:r>
              <a:rPr sz="1400" spc="-5" dirty="0">
                <a:latin typeface="Arial"/>
                <a:cs typeface="Arial"/>
              </a:rPr>
              <a:t>dua</a:t>
            </a:r>
            <a:r>
              <a:rPr sz="1400" dirty="0">
                <a:latin typeface="Arial"/>
                <a:cs typeface="Arial"/>
              </a:rPr>
              <a:t>ls</a:t>
            </a:r>
            <a:r>
              <a:rPr sz="1400" spc="-5" dirty="0">
                <a:latin typeface="Arial"/>
                <a:cs typeface="Arial"/>
              </a:rPr>
              <a:t> age</a:t>
            </a:r>
            <a:r>
              <a:rPr sz="1400" dirty="0">
                <a:latin typeface="Arial"/>
                <a:cs typeface="Arial"/>
              </a:rPr>
              <a:t>s</a:t>
            </a:r>
            <a:r>
              <a:rPr sz="1400" spc="-5" dirty="0">
                <a:latin typeface="Arial"/>
                <a:cs typeface="Arial"/>
              </a:rPr>
              <a:t> 8</a:t>
            </a:r>
            <a:r>
              <a:rPr sz="1400" dirty="0">
                <a:latin typeface="Arial"/>
                <a:cs typeface="Arial"/>
              </a:rPr>
              <a:t>5</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a:t>
            </a:r>
            <a:r>
              <a:rPr sz="1400" spc="-5" dirty="0">
                <a:latin typeface="Arial"/>
                <a:cs typeface="Arial"/>
              </a:rPr>
              <a:t>o</a:t>
            </a:r>
            <a:r>
              <a:rPr sz="1400" dirty="0">
                <a:latin typeface="Arial"/>
                <a:cs typeface="Arial"/>
              </a:rPr>
              <a:t>l</a:t>
            </a:r>
            <a:r>
              <a:rPr sz="1400" spc="-5" dirty="0">
                <a:latin typeface="Arial"/>
                <a:cs typeface="Arial"/>
              </a:rPr>
              <a:t>de</a:t>
            </a:r>
            <a:r>
              <a:rPr sz="1400" dirty="0">
                <a:latin typeface="Arial"/>
                <a:cs typeface="Arial"/>
              </a:rPr>
              <a:t>r</a:t>
            </a:r>
            <a:endParaRPr sz="1400">
              <a:latin typeface="Arial"/>
              <a:cs typeface="Arial"/>
            </a:endParaRPr>
          </a:p>
          <a:p>
            <a:pPr>
              <a:lnSpc>
                <a:spcPct val="100000"/>
              </a:lnSpc>
              <a:spcBef>
                <a:spcPts val="31"/>
              </a:spcBef>
            </a:pPr>
            <a:endParaRPr sz="1100">
              <a:latin typeface="Times New Roman"/>
              <a:cs typeface="Times New Roman"/>
            </a:endParaRPr>
          </a:p>
          <a:p>
            <a:pPr marL="12700" marR="154305">
              <a:lnSpc>
                <a:spcPct val="101400"/>
              </a:lnSpc>
            </a:pPr>
            <a:r>
              <a:rPr sz="1400" spc="-10" dirty="0">
                <a:latin typeface="Arial"/>
                <a:cs typeface="Arial"/>
              </a:rPr>
              <a:t>All</a:t>
            </a:r>
            <a:r>
              <a:rPr sz="1400" spc="-5" dirty="0">
                <a:latin typeface="Arial"/>
                <a:cs typeface="Arial"/>
              </a:rPr>
              <a:t>o</a:t>
            </a:r>
            <a:r>
              <a:rPr sz="1400" dirty="0">
                <a:latin typeface="Arial"/>
                <a:cs typeface="Arial"/>
              </a:rPr>
              <a:t>w</a:t>
            </a:r>
            <a:r>
              <a:rPr sz="1400" spc="-5" dirty="0">
                <a:latin typeface="Arial"/>
                <a:cs typeface="Arial"/>
              </a:rPr>
              <a:t> peop</a:t>
            </a:r>
            <a:r>
              <a:rPr sz="1400" dirty="0">
                <a:latin typeface="Arial"/>
                <a:cs typeface="Arial"/>
              </a:rPr>
              <a:t>le</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c</a:t>
            </a:r>
            <a:r>
              <a:rPr sz="1400" spc="-5" dirty="0">
                <a:latin typeface="Arial"/>
                <a:cs typeface="Arial"/>
              </a:rPr>
              <a:t>on</a:t>
            </a:r>
            <a:r>
              <a:rPr sz="1400" spc="-10" dirty="0">
                <a:latin typeface="Arial"/>
                <a:cs typeface="Arial"/>
              </a:rPr>
              <a:t>t</a:t>
            </a:r>
            <a:r>
              <a:rPr sz="1400" dirty="0">
                <a:latin typeface="Arial"/>
                <a:cs typeface="Arial"/>
              </a:rPr>
              <a:t>i</a:t>
            </a:r>
            <a:r>
              <a:rPr sz="1400" spc="-5" dirty="0">
                <a:latin typeface="Arial"/>
                <a:cs typeface="Arial"/>
              </a:rPr>
              <a:t>nu</a:t>
            </a:r>
            <a:r>
              <a:rPr sz="1400" dirty="0">
                <a:latin typeface="Arial"/>
                <a:cs typeface="Arial"/>
              </a:rPr>
              <a:t>e</a:t>
            </a:r>
            <a:r>
              <a:rPr sz="1400" spc="-10" dirty="0">
                <a:latin typeface="Arial"/>
                <a:cs typeface="Arial"/>
              </a:rPr>
              <a:t> </a:t>
            </a:r>
            <a:r>
              <a:rPr sz="1400" spc="-5" dirty="0">
                <a:latin typeface="Arial"/>
                <a:cs typeface="Arial"/>
              </a:rPr>
              <a:t>earn</a:t>
            </a:r>
            <a:r>
              <a:rPr sz="1400" dirty="0">
                <a:latin typeface="Arial"/>
                <a:cs typeface="Arial"/>
              </a:rPr>
              <a:t>i</a:t>
            </a:r>
            <a:r>
              <a:rPr sz="1400" spc="-5" dirty="0">
                <a:latin typeface="Arial"/>
                <a:cs typeface="Arial"/>
              </a:rPr>
              <a:t>n</a:t>
            </a:r>
            <a:r>
              <a:rPr sz="1400" dirty="0">
                <a:latin typeface="Arial"/>
                <a:cs typeface="Arial"/>
              </a:rPr>
              <a:t>g</a:t>
            </a:r>
            <a:r>
              <a:rPr sz="1400" spc="-10" dirty="0">
                <a:latin typeface="Arial"/>
                <a:cs typeface="Arial"/>
              </a:rPr>
              <a:t> 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a:t>
            </a:r>
            <a:r>
              <a:rPr sz="1400" dirty="0">
                <a:latin typeface="Arial"/>
                <a:cs typeface="Arial"/>
              </a:rPr>
              <a:t>c</a:t>
            </a:r>
            <a:r>
              <a:rPr sz="1400" spc="-5" dirty="0">
                <a:latin typeface="Arial"/>
                <a:cs typeface="Arial"/>
              </a:rPr>
              <a:t>red</a:t>
            </a:r>
            <a:r>
              <a:rPr sz="1400" dirty="0">
                <a:latin typeface="Arial"/>
                <a:cs typeface="Arial"/>
              </a:rPr>
              <a:t>i</a:t>
            </a:r>
            <a:r>
              <a:rPr sz="1400" spc="-5" dirty="0">
                <a:latin typeface="Arial"/>
                <a:cs typeface="Arial"/>
              </a:rPr>
              <a:t>t </a:t>
            </a:r>
            <a:r>
              <a:rPr sz="1400" dirty="0">
                <a:latin typeface="Arial"/>
                <a:cs typeface="Arial"/>
              </a:rPr>
              <a:t>i</a:t>
            </a:r>
            <a:r>
              <a:rPr sz="1400" spc="-5" dirty="0">
                <a:latin typeface="Arial"/>
                <a:cs typeface="Arial"/>
              </a:rPr>
              <a:t>f </a:t>
            </a:r>
            <a:r>
              <a:rPr sz="1400" spc="-10" dirty="0">
                <a:latin typeface="Arial"/>
                <a:cs typeface="Arial"/>
              </a:rPr>
              <a:t>t</a:t>
            </a:r>
            <a:r>
              <a:rPr sz="1400" spc="-5" dirty="0">
                <a:latin typeface="Arial"/>
                <a:cs typeface="Arial"/>
              </a:rPr>
              <a:t>he</a:t>
            </a:r>
            <a:r>
              <a:rPr sz="1400" dirty="0">
                <a:latin typeface="Arial"/>
                <a:cs typeface="Arial"/>
              </a:rPr>
              <a:t>y </a:t>
            </a:r>
            <a:r>
              <a:rPr sz="1400" spc="-5" dirty="0">
                <a:latin typeface="Arial"/>
                <a:cs typeface="Arial"/>
              </a:rPr>
              <a:t>ar</a:t>
            </a:r>
            <a:r>
              <a:rPr sz="1400" dirty="0">
                <a:latin typeface="Arial"/>
                <a:cs typeface="Arial"/>
              </a:rPr>
              <a:t>e</a:t>
            </a:r>
            <a:r>
              <a:rPr sz="1400" spc="-10" dirty="0">
                <a:latin typeface="Arial"/>
                <a:cs typeface="Arial"/>
              </a:rPr>
              <a:t> st</a:t>
            </a:r>
            <a:r>
              <a:rPr sz="1400" spc="-5" dirty="0">
                <a:latin typeface="Arial"/>
                <a:cs typeface="Arial"/>
              </a:rPr>
              <a:t>a</a:t>
            </a:r>
            <a:r>
              <a:rPr sz="1400" dirty="0">
                <a:latin typeface="Arial"/>
                <a:cs typeface="Arial"/>
              </a:rPr>
              <a:t>y</a:t>
            </a:r>
            <a:r>
              <a:rPr sz="1400" spc="-5" dirty="0">
                <a:latin typeface="Arial"/>
                <a:cs typeface="Arial"/>
              </a:rPr>
              <a:t> at hom</a:t>
            </a:r>
            <a:r>
              <a:rPr sz="1400" dirty="0">
                <a:latin typeface="Arial"/>
                <a:cs typeface="Arial"/>
              </a:rPr>
              <a:t>e</a:t>
            </a:r>
            <a:r>
              <a:rPr sz="1400" spc="-10" dirty="0">
                <a:latin typeface="Arial"/>
                <a:cs typeface="Arial"/>
              </a:rPr>
              <a:t> </a:t>
            </a:r>
            <a:r>
              <a:rPr sz="1400" spc="-5" dirty="0">
                <a:latin typeface="Arial"/>
                <a:cs typeface="Arial"/>
              </a:rPr>
              <a:t>paren</a:t>
            </a:r>
            <a:r>
              <a:rPr sz="1400" spc="-10" dirty="0">
                <a:latin typeface="Arial"/>
                <a:cs typeface="Arial"/>
              </a:rPr>
              <a:t>ts,</a:t>
            </a:r>
            <a:r>
              <a:rPr sz="1400" spc="-5" dirty="0">
                <a:latin typeface="Arial"/>
                <a:cs typeface="Arial"/>
              </a:rPr>
              <a:t> ra</a:t>
            </a:r>
            <a:r>
              <a:rPr sz="1400" dirty="0">
                <a:latin typeface="Arial"/>
                <a:cs typeface="Arial"/>
              </a:rPr>
              <a:t>isi</a:t>
            </a:r>
            <a:r>
              <a:rPr sz="1400" spc="-5" dirty="0">
                <a:latin typeface="Arial"/>
                <a:cs typeface="Arial"/>
              </a:rPr>
              <a:t>n</a:t>
            </a:r>
            <a:r>
              <a:rPr sz="1400" dirty="0">
                <a:latin typeface="Arial"/>
                <a:cs typeface="Arial"/>
              </a:rPr>
              <a:t>g</a:t>
            </a:r>
            <a:r>
              <a:rPr sz="1400" spc="-10" dirty="0">
                <a:latin typeface="Arial"/>
                <a:cs typeface="Arial"/>
              </a:rPr>
              <a:t> </a:t>
            </a:r>
            <a:r>
              <a:rPr sz="1400" dirty="0">
                <a:latin typeface="Arial"/>
                <a:cs typeface="Arial"/>
              </a:rPr>
              <a:t>c</a:t>
            </a:r>
            <a:r>
              <a:rPr sz="1400" spc="-5" dirty="0">
                <a:latin typeface="Arial"/>
                <a:cs typeface="Arial"/>
              </a:rPr>
              <a:t>h</a:t>
            </a:r>
            <a:r>
              <a:rPr sz="1400" dirty="0">
                <a:latin typeface="Arial"/>
                <a:cs typeface="Arial"/>
              </a:rPr>
              <a:t>il</a:t>
            </a:r>
            <a:r>
              <a:rPr sz="1400" spc="-5" dirty="0">
                <a:latin typeface="Arial"/>
                <a:cs typeface="Arial"/>
              </a:rPr>
              <a:t>dren, o</a:t>
            </a:r>
            <a:r>
              <a:rPr sz="1400" dirty="0">
                <a:latin typeface="Arial"/>
                <a:cs typeface="Arial"/>
              </a:rPr>
              <a:t>r</a:t>
            </a:r>
            <a:r>
              <a:rPr sz="1400" spc="-10" dirty="0">
                <a:latin typeface="Arial"/>
                <a:cs typeface="Arial"/>
              </a:rPr>
              <a:t> </a:t>
            </a:r>
            <a:r>
              <a:rPr sz="1400" spc="-5" dirty="0">
                <a:latin typeface="Arial"/>
                <a:cs typeface="Arial"/>
              </a:rPr>
              <a:t>unab</a:t>
            </a:r>
            <a:r>
              <a:rPr sz="1400" dirty="0">
                <a:latin typeface="Arial"/>
                <a:cs typeface="Arial"/>
              </a:rPr>
              <a:t>le</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w</a:t>
            </a:r>
            <a:r>
              <a:rPr sz="1400" spc="-5" dirty="0">
                <a:latin typeface="Arial"/>
                <a:cs typeface="Arial"/>
              </a:rPr>
              <a:t>or</a:t>
            </a:r>
            <a:r>
              <a:rPr sz="1400" dirty="0">
                <a:latin typeface="Arial"/>
                <a:cs typeface="Arial"/>
              </a:rPr>
              <a:t>k w</a:t>
            </a:r>
            <a:r>
              <a:rPr sz="1400" spc="-5" dirty="0">
                <a:latin typeface="Arial"/>
                <a:cs typeface="Arial"/>
              </a:rPr>
              <a:t>h</a:t>
            </a:r>
            <a:r>
              <a:rPr sz="1400" dirty="0">
                <a:latin typeface="Arial"/>
                <a:cs typeface="Arial"/>
              </a:rPr>
              <a:t>ile</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i</a:t>
            </a:r>
            <a:r>
              <a:rPr sz="1400" spc="-5" dirty="0">
                <a:latin typeface="Arial"/>
                <a:cs typeface="Arial"/>
              </a:rPr>
              <a:t>n</a:t>
            </a:r>
            <a:r>
              <a:rPr sz="1400" dirty="0">
                <a:latin typeface="Arial"/>
                <a:cs typeface="Arial"/>
              </a:rPr>
              <a:t>g</a:t>
            </a:r>
            <a:r>
              <a:rPr sz="1400" spc="-10" dirty="0">
                <a:latin typeface="Arial"/>
                <a:cs typeface="Arial"/>
              </a:rPr>
              <a:t> f</a:t>
            </a:r>
            <a:r>
              <a:rPr sz="1400" spc="-5" dirty="0">
                <a:latin typeface="Arial"/>
                <a:cs typeface="Arial"/>
              </a:rPr>
              <a:t>o</a:t>
            </a:r>
            <a:r>
              <a:rPr sz="1400" dirty="0">
                <a:latin typeface="Arial"/>
                <a:cs typeface="Arial"/>
              </a:rPr>
              <a:t>r</a:t>
            </a:r>
            <a:r>
              <a:rPr sz="1400" spc="-10"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s</a:t>
            </a:r>
            <a:r>
              <a:rPr sz="1400" spc="-5" dirty="0">
                <a:latin typeface="Arial"/>
                <a:cs typeface="Arial"/>
              </a:rPr>
              <a:t>er</a:t>
            </a:r>
            <a:r>
              <a:rPr sz="1400" dirty="0">
                <a:latin typeface="Arial"/>
                <a:cs typeface="Arial"/>
              </a:rPr>
              <a:t>i</a:t>
            </a:r>
            <a:r>
              <a:rPr sz="1400" spc="-5" dirty="0">
                <a:latin typeface="Arial"/>
                <a:cs typeface="Arial"/>
              </a:rPr>
              <a:t>ou</a:t>
            </a:r>
            <a:r>
              <a:rPr sz="1400" dirty="0">
                <a:latin typeface="Arial"/>
                <a:cs typeface="Arial"/>
              </a:rPr>
              <a:t>sly</a:t>
            </a:r>
            <a:r>
              <a:rPr sz="1400" spc="-5" dirty="0">
                <a:latin typeface="Arial"/>
                <a:cs typeface="Arial"/>
              </a:rPr>
              <a:t> </a:t>
            </a:r>
            <a:r>
              <a:rPr sz="1400" dirty="0">
                <a:latin typeface="Arial"/>
                <a:cs typeface="Arial"/>
              </a:rPr>
              <a:t>ill</a:t>
            </a:r>
            <a:r>
              <a:rPr sz="1400" spc="-5" dirty="0">
                <a:latin typeface="Arial"/>
                <a:cs typeface="Arial"/>
              </a:rPr>
              <a:t>, d</a:t>
            </a:r>
            <a:r>
              <a:rPr sz="1400" dirty="0">
                <a:latin typeface="Arial"/>
                <a:cs typeface="Arial"/>
              </a:rPr>
              <a:t>is</a:t>
            </a:r>
            <a:r>
              <a:rPr sz="1400" spc="-5" dirty="0">
                <a:latin typeface="Arial"/>
                <a:cs typeface="Arial"/>
              </a:rPr>
              <a:t>ab</a:t>
            </a:r>
            <a:r>
              <a:rPr sz="1400" dirty="0">
                <a:latin typeface="Arial"/>
                <a:cs typeface="Arial"/>
              </a:rPr>
              <a:t>l</a:t>
            </a:r>
            <a:r>
              <a:rPr sz="1400" spc="-5" dirty="0">
                <a:latin typeface="Arial"/>
                <a:cs typeface="Arial"/>
              </a:rPr>
              <a:t>ed, o</a:t>
            </a:r>
            <a:r>
              <a:rPr sz="1400" dirty="0">
                <a:latin typeface="Arial"/>
                <a:cs typeface="Arial"/>
              </a:rPr>
              <a:t>r</a:t>
            </a:r>
            <a:r>
              <a:rPr sz="1400" spc="-10" dirty="0">
                <a:latin typeface="Arial"/>
                <a:cs typeface="Arial"/>
              </a:rPr>
              <a:t> </a:t>
            </a:r>
            <a:r>
              <a:rPr sz="1400" spc="-5" dirty="0">
                <a:latin typeface="Arial"/>
                <a:cs typeface="Arial"/>
              </a:rPr>
              <a:t>e</a:t>
            </a:r>
            <a:r>
              <a:rPr sz="1400" dirty="0">
                <a:latin typeface="Arial"/>
                <a:cs typeface="Arial"/>
              </a:rPr>
              <a:t>l</a:t>
            </a:r>
            <a:r>
              <a:rPr sz="1400" spc="-5" dirty="0">
                <a:latin typeface="Arial"/>
                <a:cs typeface="Arial"/>
              </a:rPr>
              <a:t>der</a:t>
            </a:r>
            <a:r>
              <a:rPr sz="1400" dirty="0">
                <a:latin typeface="Arial"/>
                <a:cs typeface="Arial"/>
              </a:rPr>
              <a:t>ly</a:t>
            </a:r>
            <a:r>
              <a:rPr sz="1400" spc="-5" dirty="0">
                <a:latin typeface="Arial"/>
                <a:cs typeface="Arial"/>
              </a:rPr>
              <a:t> </a:t>
            </a:r>
            <a:r>
              <a:rPr sz="1400" dirty="0">
                <a:latin typeface="Arial"/>
                <a:cs typeface="Arial"/>
              </a:rPr>
              <a:t>l</a:t>
            </a:r>
            <a:r>
              <a:rPr sz="1400" spc="-5" dirty="0">
                <a:latin typeface="Arial"/>
                <a:cs typeface="Arial"/>
              </a:rPr>
              <a:t>o</a:t>
            </a:r>
            <a:r>
              <a:rPr sz="1400" dirty="0">
                <a:latin typeface="Arial"/>
                <a:cs typeface="Arial"/>
              </a:rPr>
              <a:t>v</a:t>
            </a:r>
            <a:r>
              <a:rPr sz="1400" spc="-5" dirty="0">
                <a:latin typeface="Arial"/>
                <a:cs typeface="Arial"/>
              </a:rPr>
              <a:t>e</a:t>
            </a:r>
            <a:r>
              <a:rPr sz="1400" dirty="0">
                <a:latin typeface="Arial"/>
                <a:cs typeface="Arial"/>
              </a:rPr>
              <a:t>d</a:t>
            </a:r>
            <a:r>
              <a:rPr sz="1400" spc="-10" dirty="0">
                <a:latin typeface="Arial"/>
                <a:cs typeface="Arial"/>
              </a:rPr>
              <a:t> </a:t>
            </a:r>
            <a:r>
              <a:rPr sz="1400" spc="-5" dirty="0">
                <a:latin typeface="Arial"/>
                <a:cs typeface="Arial"/>
              </a:rPr>
              <a:t>on</a:t>
            </a:r>
            <a:r>
              <a:rPr sz="1400" dirty="0">
                <a:latin typeface="Arial"/>
                <a:cs typeface="Arial"/>
              </a:rPr>
              <a:t>e</a:t>
            </a:r>
            <a:endParaRPr sz="1400">
              <a:latin typeface="Arial"/>
              <a:cs typeface="Arial"/>
            </a:endParaRPr>
          </a:p>
          <a:p>
            <a:pPr marL="12700" marR="154305">
              <a:lnSpc>
                <a:spcPct val="101400"/>
              </a:lnSpc>
              <a:spcBef>
                <a:spcPts val="815"/>
              </a:spcBef>
            </a:pPr>
            <a:r>
              <a:rPr sz="1400" spc="-5" dirty="0">
                <a:latin typeface="Arial"/>
                <a:cs typeface="Arial"/>
              </a:rPr>
              <a:t>Lo</a:t>
            </a:r>
            <a:r>
              <a:rPr sz="1400" dirty="0">
                <a:latin typeface="Arial"/>
                <a:cs typeface="Arial"/>
              </a:rPr>
              <a:t>w</a:t>
            </a:r>
            <a:r>
              <a:rPr sz="1400" spc="-5" dirty="0">
                <a:latin typeface="Arial"/>
                <a:cs typeface="Arial"/>
              </a:rPr>
              <a:t>e</a:t>
            </a:r>
            <a:r>
              <a:rPr sz="1400" dirty="0">
                <a:latin typeface="Arial"/>
                <a:cs typeface="Arial"/>
              </a:rPr>
              <a:t>r</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dirty="0">
                <a:latin typeface="Arial"/>
                <a:cs typeface="Arial"/>
              </a:rPr>
              <a:t>c</a:t>
            </a:r>
            <a:r>
              <a:rPr sz="1400" spc="-5" dirty="0">
                <a:latin typeface="Arial"/>
                <a:cs typeface="Arial"/>
              </a:rPr>
              <a:t>urrent 10-</a:t>
            </a:r>
            <a:r>
              <a:rPr sz="1400" dirty="0">
                <a:latin typeface="Arial"/>
                <a:cs typeface="Arial"/>
              </a:rPr>
              <a:t>y</a:t>
            </a:r>
            <a:r>
              <a:rPr sz="1400" spc="-5" dirty="0">
                <a:latin typeface="Arial"/>
                <a:cs typeface="Arial"/>
              </a:rPr>
              <a:t>ea</a:t>
            </a:r>
            <a:r>
              <a:rPr sz="1400" dirty="0">
                <a:latin typeface="Arial"/>
                <a:cs typeface="Arial"/>
              </a:rPr>
              <a:t>r</a:t>
            </a:r>
            <a:r>
              <a:rPr sz="1400" spc="-10" dirty="0">
                <a:latin typeface="Arial"/>
                <a:cs typeface="Arial"/>
              </a:rPr>
              <a:t> </a:t>
            </a:r>
            <a:r>
              <a:rPr sz="1400" spc="-5" dirty="0">
                <a:latin typeface="Arial"/>
                <a:cs typeface="Arial"/>
              </a:rPr>
              <a:t>marr</a:t>
            </a:r>
            <a:r>
              <a:rPr sz="1400" dirty="0">
                <a:latin typeface="Arial"/>
                <a:cs typeface="Arial"/>
              </a:rPr>
              <a:t>i</a:t>
            </a:r>
            <a:r>
              <a:rPr sz="1400" spc="-5" dirty="0">
                <a:latin typeface="Arial"/>
                <a:cs typeface="Arial"/>
              </a:rPr>
              <a:t>ag</a:t>
            </a:r>
            <a:r>
              <a:rPr sz="1400" dirty="0">
                <a:latin typeface="Arial"/>
                <a:cs typeface="Arial"/>
              </a:rPr>
              <a:t>e</a:t>
            </a:r>
            <a:r>
              <a:rPr sz="1400" spc="-10" dirty="0">
                <a:latin typeface="Arial"/>
                <a:cs typeface="Arial"/>
              </a:rPr>
              <a:t> </a:t>
            </a:r>
            <a:r>
              <a:rPr sz="1400" spc="-5" dirty="0">
                <a:latin typeface="Arial"/>
                <a:cs typeface="Arial"/>
              </a:rPr>
              <a:t>requ</a:t>
            </a:r>
            <a:r>
              <a:rPr sz="1400" dirty="0">
                <a:latin typeface="Arial"/>
                <a:cs typeface="Arial"/>
              </a:rPr>
              <a:t>i</a:t>
            </a:r>
            <a:r>
              <a:rPr sz="1400" spc="-5" dirty="0">
                <a:latin typeface="Arial"/>
                <a:cs typeface="Arial"/>
              </a:rPr>
              <a:t>rement </a:t>
            </a:r>
            <a:r>
              <a:rPr sz="1400" spc="-10" dirty="0">
                <a:latin typeface="Arial"/>
                <a:cs typeface="Arial"/>
              </a:rPr>
              <a:t>t</a:t>
            </a:r>
            <a:r>
              <a:rPr sz="1400" dirty="0">
                <a:latin typeface="Arial"/>
                <a:cs typeface="Arial"/>
              </a:rPr>
              <a:t>o</a:t>
            </a:r>
            <a:r>
              <a:rPr sz="1400" spc="-10" dirty="0">
                <a:latin typeface="Arial"/>
                <a:cs typeface="Arial"/>
              </a:rPr>
              <a:t> </a:t>
            </a:r>
            <a:r>
              <a:rPr sz="1400" spc="-5" dirty="0">
                <a:latin typeface="Arial"/>
                <a:cs typeface="Arial"/>
              </a:rPr>
              <a:t>b</a:t>
            </a:r>
            <a:r>
              <a:rPr sz="1400" dirty="0">
                <a:latin typeface="Arial"/>
                <a:cs typeface="Arial"/>
              </a:rPr>
              <a:t>e</a:t>
            </a:r>
            <a:r>
              <a:rPr sz="1400" spc="-10" dirty="0">
                <a:latin typeface="Arial"/>
                <a:cs typeface="Arial"/>
              </a:rPr>
              <a:t> </a:t>
            </a:r>
            <a:r>
              <a:rPr sz="1400" spc="-5" dirty="0">
                <a:latin typeface="Arial"/>
                <a:cs typeface="Arial"/>
              </a:rPr>
              <a:t>e</a:t>
            </a:r>
            <a:r>
              <a:rPr sz="1400" dirty="0">
                <a:latin typeface="Arial"/>
                <a:cs typeface="Arial"/>
              </a:rPr>
              <a:t>li</a:t>
            </a:r>
            <a:r>
              <a:rPr sz="1400" spc="-5" dirty="0">
                <a:latin typeface="Arial"/>
                <a:cs typeface="Arial"/>
              </a:rPr>
              <a:t>g</a:t>
            </a:r>
            <a:r>
              <a:rPr sz="1400" dirty="0">
                <a:latin typeface="Arial"/>
                <a:cs typeface="Arial"/>
              </a:rPr>
              <a:t>i</a:t>
            </a:r>
            <a:r>
              <a:rPr sz="1400" spc="-5" dirty="0">
                <a:latin typeface="Arial"/>
                <a:cs typeface="Arial"/>
              </a:rPr>
              <a:t>b</a:t>
            </a:r>
            <a:r>
              <a:rPr sz="1400" dirty="0">
                <a:latin typeface="Arial"/>
                <a:cs typeface="Arial"/>
              </a:rPr>
              <a:t>le </a:t>
            </a:r>
            <a:r>
              <a:rPr sz="1400" spc="-10" dirty="0">
                <a:latin typeface="Arial"/>
                <a:cs typeface="Arial"/>
              </a:rPr>
              <a:t>f</a:t>
            </a:r>
            <a:r>
              <a:rPr sz="1400" spc="-5" dirty="0">
                <a:latin typeface="Arial"/>
                <a:cs typeface="Arial"/>
              </a:rPr>
              <a:t>o</a:t>
            </a:r>
            <a:r>
              <a:rPr sz="1400" dirty="0">
                <a:latin typeface="Arial"/>
                <a:cs typeface="Arial"/>
              </a:rPr>
              <a:t>r</a:t>
            </a:r>
            <a:r>
              <a:rPr sz="1400" spc="-10" dirty="0">
                <a:latin typeface="Arial"/>
                <a:cs typeface="Arial"/>
              </a:rPr>
              <a:t> </a:t>
            </a:r>
            <a:r>
              <a:rPr sz="1400" dirty="0">
                <a:latin typeface="Arial"/>
                <a:cs typeface="Arial"/>
              </a:rPr>
              <a:t>s</a:t>
            </a:r>
            <a:r>
              <a:rPr sz="1400" spc="-5" dirty="0">
                <a:latin typeface="Arial"/>
                <a:cs typeface="Arial"/>
              </a:rPr>
              <a:t>pou</a:t>
            </a:r>
            <a:r>
              <a:rPr sz="1400" dirty="0">
                <a:latin typeface="Arial"/>
                <a:cs typeface="Arial"/>
              </a:rPr>
              <a:t>se</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a:t>
            </a:r>
            <a:r>
              <a:rPr sz="1400" dirty="0">
                <a:latin typeface="Arial"/>
                <a:cs typeface="Arial"/>
              </a:rPr>
              <a:t>s</a:t>
            </a:r>
            <a:r>
              <a:rPr sz="1400" spc="-5" dirty="0">
                <a:latin typeface="Arial"/>
                <a:cs typeface="Arial"/>
              </a:rPr>
              <a:t>ur</a:t>
            </a:r>
            <a:r>
              <a:rPr sz="1400" dirty="0">
                <a:latin typeface="Arial"/>
                <a:cs typeface="Arial"/>
              </a:rPr>
              <a:t>viv</a:t>
            </a:r>
            <a:r>
              <a:rPr sz="1400" spc="-5" dirty="0">
                <a:latin typeface="Arial"/>
                <a:cs typeface="Arial"/>
              </a:rPr>
              <a:t>o</a:t>
            </a:r>
            <a:r>
              <a:rPr sz="1400" dirty="0">
                <a:latin typeface="Arial"/>
                <a:cs typeface="Arial"/>
              </a:rPr>
              <a:t>r</a:t>
            </a:r>
            <a:r>
              <a:rPr sz="1400" spc="-10" dirty="0">
                <a:latin typeface="Arial"/>
                <a:cs typeface="Arial"/>
              </a:rPr>
              <a:t> S</a:t>
            </a:r>
            <a:r>
              <a:rPr sz="1400" spc="-5" dirty="0">
                <a:latin typeface="Arial"/>
                <a:cs typeface="Arial"/>
              </a:rPr>
              <a:t>o</a:t>
            </a:r>
            <a:r>
              <a:rPr sz="1400" dirty="0">
                <a:latin typeface="Arial"/>
                <a:cs typeface="Arial"/>
              </a:rPr>
              <a:t>ci</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a:t>
            </a:r>
            <a:endParaRPr sz="1400">
              <a:latin typeface="Arial"/>
              <a:cs typeface="Arial"/>
            </a:endParaRPr>
          </a:p>
        </p:txBody>
      </p:sp>
      <p:graphicFrame>
        <p:nvGraphicFramePr>
          <p:cNvPr id="18" name="object 18"/>
          <p:cNvGraphicFramePr>
            <a:graphicFrameLocks noGrp="1"/>
          </p:cNvGraphicFramePr>
          <p:nvPr/>
        </p:nvGraphicFramePr>
        <p:xfrm>
          <a:off x="6020244" y="1635760"/>
          <a:ext cx="5470713" cy="4783853"/>
        </p:xfrm>
        <a:graphic>
          <a:graphicData uri="http://schemas.openxmlformats.org/drawingml/2006/table">
            <a:tbl>
              <a:tblPr firstRow="1" bandRow="1">
                <a:tableStyleId>{2D5ABB26-0587-4C30-8999-92F81FD0307C}</a:tableStyleId>
              </a:tblPr>
              <a:tblGrid>
                <a:gridCol w="1194447">
                  <a:extLst>
                    <a:ext uri="{9D8B030D-6E8A-4147-A177-3AD203B41FA5}">
                      <a16:colId xmlns:a16="http://schemas.microsoft.com/office/drawing/2014/main" val="20000"/>
                    </a:ext>
                  </a:extLst>
                </a:gridCol>
                <a:gridCol w="1512747">
                  <a:extLst>
                    <a:ext uri="{9D8B030D-6E8A-4147-A177-3AD203B41FA5}">
                      <a16:colId xmlns:a16="http://schemas.microsoft.com/office/drawing/2014/main" val="20001"/>
                    </a:ext>
                  </a:extLst>
                </a:gridCol>
                <a:gridCol w="1442719">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tblGrid>
              <a:tr h="664654">
                <a:tc>
                  <a:txBody>
                    <a:bodyPr/>
                    <a:lstStyle/>
                    <a:p>
                      <a:pPr marL="147320" marR="66040" indent="-75565">
                        <a:lnSpc>
                          <a:spcPts val="1900"/>
                        </a:lnSpc>
                      </a:pPr>
                      <a:r>
                        <a:rPr sz="1600" b="1" spc="-10" dirty="0">
                          <a:solidFill>
                            <a:srgbClr val="FAFAFA"/>
                          </a:solidFill>
                          <a:latin typeface="Arial"/>
                          <a:cs typeface="Arial"/>
                        </a:rPr>
                        <a:t>A</a:t>
                      </a:r>
                      <a:r>
                        <a:rPr sz="1600" b="1" spc="5" dirty="0">
                          <a:solidFill>
                            <a:srgbClr val="FAFAFA"/>
                          </a:solidFill>
                          <a:latin typeface="Arial"/>
                          <a:cs typeface="Arial"/>
                        </a:rPr>
                        <a:t>l</a:t>
                      </a:r>
                      <a:r>
                        <a:rPr sz="1600" b="1" dirty="0">
                          <a:solidFill>
                            <a:srgbClr val="FAFAFA"/>
                          </a:solidFill>
                          <a:latin typeface="Arial"/>
                          <a:cs typeface="Arial"/>
                        </a:rPr>
                        <a:t>l</a:t>
                      </a:r>
                      <a:r>
                        <a:rPr sz="1600" b="1" spc="10" dirty="0">
                          <a:solidFill>
                            <a:srgbClr val="FAFAFA"/>
                          </a:solidFill>
                          <a:latin typeface="Arial"/>
                          <a:cs typeface="Arial"/>
                        </a:rPr>
                        <a:t> </a:t>
                      </a:r>
                      <a:r>
                        <a:rPr sz="1600" b="1" spc="-30" dirty="0">
                          <a:solidFill>
                            <a:srgbClr val="FAFAFA"/>
                          </a:solidFill>
                          <a:latin typeface="Arial"/>
                          <a:cs typeface="Arial"/>
                        </a:rPr>
                        <a:t>W</a:t>
                      </a:r>
                      <a:r>
                        <a:rPr sz="1600" b="1" spc="-5" dirty="0">
                          <a:solidFill>
                            <a:srgbClr val="FAFAFA"/>
                          </a:solidFill>
                          <a:latin typeface="Arial"/>
                          <a:cs typeface="Arial"/>
                        </a:rPr>
                        <a:t>o</a:t>
                      </a:r>
                      <a:r>
                        <a:rPr sz="1600" b="1" dirty="0">
                          <a:solidFill>
                            <a:srgbClr val="FAFAFA"/>
                          </a:solidFill>
                          <a:latin typeface="Arial"/>
                          <a:cs typeface="Arial"/>
                        </a:rPr>
                        <a:t>m</a:t>
                      </a:r>
                      <a:r>
                        <a:rPr sz="1600" b="1" spc="-5" dirty="0">
                          <a:solidFill>
                            <a:srgbClr val="FAFAFA"/>
                          </a:solidFill>
                          <a:latin typeface="Arial"/>
                          <a:cs typeface="Arial"/>
                        </a:rPr>
                        <a:t>e</a:t>
                      </a:r>
                      <a:r>
                        <a:rPr sz="1600" b="1" dirty="0">
                          <a:solidFill>
                            <a:srgbClr val="FAFAFA"/>
                          </a:solidFill>
                          <a:latin typeface="Arial"/>
                          <a:cs typeface="Arial"/>
                        </a:rPr>
                        <a:t>n </a:t>
                      </a:r>
                      <a:r>
                        <a:rPr sz="1600" b="1" spc="-10" dirty="0">
                          <a:solidFill>
                            <a:srgbClr val="FAFAFA"/>
                          </a:solidFill>
                          <a:latin typeface="Arial"/>
                          <a:cs typeface="Arial"/>
                        </a:rPr>
                        <a:t>A</a:t>
                      </a:r>
                      <a:r>
                        <a:rPr sz="1600" b="1" spc="-5" dirty="0">
                          <a:solidFill>
                            <a:srgbClr val="FAFAFA"/>
                          </a:solidFill>
                          <a:latin typeface="Arial"/>
                          <a:cs typeface="Arial"/>
                        </a:rPr>
                        <a:t>ge</a:t>
                      </a:r>
                      <a:r>
                        <a:rPr sz="1600" b="1" dirty="0">
                          <a:solidFill>
                            <a:srgbClr val="FAFAFA"/>
                          </a:solidFill>
                          <a:latin typeface="Arial"/>
                          <a:cs typeface="Arial"/>
                        </a:rPr>
                        <a:t>s </a:t>
                      </a:r>
                      <a:r>
                        <a:rPr sz="1600" b="1" spc="-5" dirty="0">
                          <a:solidFill>
                            <a:srgbClr val="FAFAFA"/>
                          </a:solidFill>
                          <a:latin typeface="Arial"/>
                          <a:cs typeface="Arial"/>
                        </a:rPr>
                        <a:t>25</a:t>
                      </a:r>
                      <a:r>
                        <a:rPr sz="1600" b="1" dirty="0">
                          <a:solidFill>
                            <a:srgbClr val="FAFAFA"/>
                          </a:solidFill>
                          <a:latin typeface="Arial"/>
                          <a:cs typeface="Arial"/>
                        </a:rPr>
                        <a:t>+</a:t>
                      </a:r>
                      <a:endParaRPr sz="1600">
                        <a:latin typeface="Arial"/>
                        <a:cs typeface="Arial"/>
                      </a:endParaRPr>
                    </a:p>
                  </a:txBody>
                  <a:tcPr marL="0" marR="0" marT="0" marB="0">
                    <a:solidFill>
                      <a:srgbClr val="0A495D"/>
                    </a:solidFill>
                  </a:tcPr>
                </a:tc>
                <a:tc>
                  <a:txBody>
                    <a:bodyPr/>
                    <a:lstStyle/>
                    <a:p>
                      <a:pPr marL="405130" marR="224154" indent="-332105">
                        <a:lnSpc>
                          <a:spcPct val="100000"/>
                        </a:lnSpc>
                      </a:pPr>
                      <a:r>
                        <a:rPr sz="1600" b="1" spc="-10" dirty="0">
                          <a:solidFill>
                            <a:srgbClr val="FAFAFA"/>
                          </a:solidFill>
                          <a:latin typeface="Arial"/>
                          <a:cs typeface="Arial"/>
                        </a:rPr>
                        <a:t>R</a:t>
                      </a:r>
                      <a:r>
                        <a:rPr sz="1600" b="1" spc="-5" dirty="0">
                          <a:solidFill>
                            <a:srgbClr val="FAFAFA"/>
                          </a:solidFill>
                          <a:latin typeface="Arial"/>
                          <a:cs typeface="Arial"/>
                        </a:rPr>
                        <a:t>epub</a:t>
                      </a:r>
                      <a:r>
                        <a:rPr sz="1600" b="1" spc="5" dirty="0">
                          <a:solidFill>
                            <a:srgbClr val="FAFAFA"/>
                          </a:solidFill>
                          <a:latin typeface="Arial"/>
                          <a:cs typeface="Arial"/>
                        </a:rPr>
                        <a:t>li</a:t>
                      </a:r>
                      <a:r>
                        <a:rPr sz="1600" b="1" spc="-5" dirty="0">
                          <a:solidFill>
                            <a:srgbClr val="FAFAFA"/>
                          </a:solidFill>
                          <a:latin typeface="Arial"/>
                          <a:cs typeface="Arial"/>
                        </a:rPr>
                        <a:t>can</a:t>
                      </a:r>
                      <a:r>
                        <a:rPr sz="1600" b="1" dirty="0">
                          <a:solidFill>
                            <a:srgbClr val="FAFAFA"/>
                          </a:solidFill>
                          <a:latin typeface="Arial"/>
                          <a:cs typeface="Arial"/>
                        </a:rPr>
                        <a:t>s (</a:t>
                      </a:r>
                      <a:r>
                        <a:rPr sz="1600" b="1" spc="-5" dirty="0">
                          <a:solidFill>
                            <a:srgbClr val="FAFAFA"/>
                          </a:solidFill>
                          <a:latin typeface="Arial"/>
                          <a:cs typeface="Arial"/>
                        </a:rPr>
                        <a:t>35</a:t>
                      </a:r>
                      <a:r>
                        <a:rPr sz="1600" b="1" dirty="0">
                          <a:solidFill>
                            <a:srgbClr val="FAFAFA"/>
                          </a:solidFill>
                          <a:latin typeface="Arial"/>
                          <a:cs typeface="Arial"/>
                        </a:rPr>
                        <a:t>%)</a:t>
                      </a:r>
                      <a:endParaRPr sz="1600">
                        <a:latin typeface="Arial"/>
                        <a:cs typeface="Arial"/>
                      </a:endParaRPr>
                    </a:p>
                  </a:txBody>
                  <a:tcPr marL="0" marR="0" marT="0" marB="0">
                    <a:solidFill>
                      <a:srgbClr val="F76366"/>
                    </a:solidFill>
                  </a:tcPr>
                </a:tc>
                <a:tc>
                  <a:txBody>
                    <a:bodyPr/>
                    <a:lstStyle/>
                    <a:p>
                      <a:pPr marL="449580" marR="53340" indent="-388620">
                        <a:lnSpc>
                          <a:spcPct val="100000"/>
                        </a:lnSpc>
                      </a:pPr>
                      <a:r>
                        <a:rPr sz="1600" b="1" spc="5" dirty="0">
                          <a:solidFill>
                            <a:srgbClr val="191919"/>
                          </a:solidFill>
                          <a:latin typeface="Arial"/>
                          <a:cs typeface="Arial"/>
                        </a:rPr>
                        <a:t>I</a:t>
                      </a:r>
                      <a:r>
                        <a:rPr sz="1600" b="1" spc="-5" dirty="0">
                          <a:solidFill>
                            <a:srgbClr val="191919"/>
                          </a:solidFill>
                          <a:latin typeface="Arial"/>
                          <a:cs typeface="Arial"/>
                        </a:rPr>
                        <a:t>ndependen</a:t>
                      </a:r>
                      <a:r>
                        <a:rPr sz="1600" b="1" spc="5" dirty="0">
                          <a:solidFill>
                            <a:srgbClr val="191919"/>
                          </a:solidFill>
                          <a:latin typeface="Arial"/>
                          <a:cs typeface="Arial"/>
                        </a:rPr>
                        <a:t>ts </a:t>
                      </a:r>
                      <a:r>
                        <a:rPr sz="1600" b="1" dirty="0">
                          <a:solidFill>
                            <a:srgbClr val="191919"/>
                          </a:solidFill>
                          <a:latin typeface="Arial"/>
                          <a:cs typeface="Arial"/>
                        </a:rPr>
                        <a:t>(</a:t>
                      </a:r>
                      <a:r>
                        <a:rPr sz="1600" b="1" spc="-5" dirty="0">
                          <a:solidFill>
                            <a:srgbClr val="191919"/>
                          </a:solidFill>
                          <a:latin typeface="Arial"/>
                          <a:cs typeface="Arial"/>
                        </a:rPr>
                        <a:t>21</a:t>
                      </a:r>
                      <a:r>
                        <a:rPr sz="1600" b="1" dirty="0">
                          <a:solidFill>
                            <a:srgbClr val="191919"/>
                          </a:solidFill>
                          <a:latin typeface="Arial"/>
                          <a:cs typeface="Arial"/>
                        </a:rPr>
                        <a:t>%)</a:t>
                      </a:r>
                      <a:endParaRPr sz="1600">
                        <a:latin typeface="Arial"/>
                        <a:cs typeface="Arial"/>
                      </a:endParaRPr>
                    </a:p>
                  </a:txBody>
                  <a:tcPr marL="0" marR="0" marT="0" marB="0">
                    <a:solidFill>
                      <a:srgbClr val="E2E2DE"/>
                    </a:solidFill>
                  </a:tcPr>
                </a:tc>
                <a:tc>
                  <a:txBody>
                    <a:bodyPr/>
                    <a:lstStyle/>
                    <a:p>
                      <a:pPr marL="388620" marR="127635" indent="-253365">
                        <a:lnSpc>
                          <a:spcPct val="100000"/>
                        </a:lnSpc>
                      </a:pPr>
                      <a:r>
                        <a:rPr sz="1600" b="1" spc="-10" dirty="0">
                          <a:solidFill>
                            <a:srgbClr val="FAFAFA"/>
                          </a:solidFill>
                          <a:latin typeface="Arial"/>
                          <a:cs typeface="Arial"/>
                        </a:rPr>
                        <a:t>D</a:t>
                      </a:r>
                      <a:r>
                        <a:rPr sz="1600" b="1" spc="-5" dirty="0">
                          <a:solidFill>
                            <a:srgbClr val="FAFAFA"/>
                          </a:solidFill>
                          <a:latin typeface="Arial"/>
                          <a:cs typeface="Arial"/>
                        </a:rPr>
                        <a:t>e</a:t>
                      </a:r>
                      <a:r>
                        <a:rPr sz="1600" b="1" dirty="0">
                          <a:solidFill>
                            <a:srgbClr val="FAFAFA"/>
                          </a:solidFill>
                          <a:latin typeface="Arial"/>
                          <a:cs typeface="Arial"/>
                        </a:rPr>
                        <a:t>m</a:t>
                      </a:r>
                      <a:r>
                        <a:rPr sz="1600" b="1" spc="-5" dirty="0">
                          <a:solidFill>
                            <a:srgbClr val="FAFAFA"/>
                          </a:solidFill>
                          <a:latin typeface="Arial"/>
                          <a:cs typeface="Arial"/>
                        </a:rPr>
                        <a:t>oc</a:t>
                      </a:r>
                      <a:r>
                        <a:rPr sz="1600" b="1" dirty="0">
                          <a:solidFill>
                            <a:srgbClr val="FAFAFA"/>
                          </a:solidFill>
                          <a:latin typeface="Arial"/>
                          <a:cs typeface="Arial"/>
                        </a:rPr>
                        <a:t>r</a:t>
                      </a:r>
                      <a:r>
                        <a:rPr sz="1600" b="1" spc="-5" dirty="0">
                          <a:solidFill>
                            <a:srgbClr val="FAFAFA"/>
                          </a:solidFill>
                          <a:latin typeface="Arial"/>
                          <a:cs typeface="Arial"/>
                        </a:rPr>
                        <a:t>a</a:t>
                      </a:r>
                      <a:r>
                        <a:rPr sz="1600" b="1" dirty="0">
                          <a:solidFill>
                            <a:srgbClr val="FAFAFA"/>
                          </a:solidFill>
                          <a:latin typeface="Arial"/>
                          <a:cs typeface="Arial"/>
                        </a:rPr>
                        <a:t>ts (</a:t>
                      </a:r>
                      <a:r>
                        <a:rPr sz="1600" b="1" spc="-5" dirty="0">
                          <a:solidFill>
                            <a:srgbClr val="FAFAFA"/>
                          </a:solidFill>
                          <a:latin typeface="Arial"/>
                          <a:cs typeface="Arial"/>
                        </a:rPr>
                        <a:t>44</a:t>
                      </a:r>
                      <a:r>
                        <a:rPr sz="1600" b="1" dirty="0">
                          <a:solidFill>
                            <a:srgbClr val="FAFAFA"/>
                          </a:solidFill>
                          <a:latin typeface="Arial"/>
                          <a:cs typeface="Arial"/>
                        </a:rPr>
                        <a:t>%)</a:t>
                      </a:r>
                      <a:endParaRPr sz="1600">
                        <a:latin typeface="Arial"/>
                        <a:cs typeface="Arial"/>
                      </a:endParaRPr>
                    </a:p>
                  </a:txBody>
                  <a:tcPr marL="0" marR="0" marT="0" marB="0">
                    <a:solidFill>
                      <a:srgbClr val="04A299"/>
                    </a:solidFill>
                  </a:tcPr>
                </a:tc>
                <a:extLst>
                  <a:ext uri="{0D108BD9-81ED-4DB2-BD59-A6C34878D82A}">
                    <a16:rowId xmlns:a16="http://schemas.microsoft.com/office/drawing/2014/main" val="10000"/>
                  </a:ext>
                </a:extLst>
              </a:tr>
              <a:tr h="760050">
                <a:tc>
                  <a:txBody>
                    <a:bodyPr/>
                    <a:lstStyle/>
                    <a:p>
                      <a:pPr marL="253365">
                        <a:lnSpc>
                          <a:spcPct val="100000"/>
                        </a:lnSpc>
                      </a:pPr>
                      <a:r>
                        <a:rPr sz="2700" b="1" spc="-5" dirty="0">
                          <a:latin typeface="Arial"/>
                          <a:cs typeface="Arial"/>
                        </a:rPr>
                        <a:t>94%</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95%</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92%</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95%</a:t>
                      </a:r>
                      <a:endParaRPr sz="2700">
                        <a:latin typeface="Arial"/>
                        <a:cs typeface="Arial"/>
                      </a:endParaRPr>
                    </a:p>
                  </a:txBody>
                  <a:tcPr marL="0" marR="0" marT="0" marB="0"/>
                </a:tc>
                <a:extLst>
                  <a:ext uri="{0D108BD9-81ED-4DB2-BD59-A6C34878D82A}">
                    <a16:rowId xmlns:a16="http://schemas.microsoft.com/office/drawing/2014/main" val="10001"/>
                  </a:ext>
                </a:extLst>
              </a:tr>
              <a:tr h="720852">
                <a:tc>
                  <a:txBody>
                    <a:bodyPr/>
                    <a:lstStyle/>
                    <a:p>
                      <a:pPr marL="253365">
                        <a:lnSpc>
                          <a:spcPct val="100000"/>
                        </a:lnSpc>
                      </a:pPr>
                      <a:r>
                        <a:rPr sz="2700" b="1" spc="-5" dirty="0">
                          <a:latin typeface="Arial"/>
                          <a:cs typeface="Arial"/>
                        </a:rPr>
                        <a:t>92%</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90%</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91%</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94%</a:t>
                      </a:r>
                      <a:endParaRPr sz="2700" dirty="0">
                        <a:latin typeface="Arial"/>
                        <a:cs typeface="Arial"/>
                      </a:endParaRPr>
                    </a:p>
                  </a:txBody>
                  <a:tcPr marL="0" marR="0" marT="0" marB="0"/>
                </a:tc>
                <a:extLst>
                  <a:ext uri="{0D108BD9-81ED-4DB2-BD59-A6C34878D82A}">
                    <a16:rowId xmlns:a16="http://schemas.microsoft.com/office/drawing/2014/main" val="10002"/>
                  </a:ext>
                </a:extLst>
              </a:tr>
              <a:tr h="704088">
                <a:tc>
                  <a:txBody>
                    <a:bodyPr/>
                    <a:lstStyle/>
                    <a:p>
                      <a:pPr marL="253365">
                        <a:lnSpc>
                          <a:spcPct val="100000"/>
                        </a:lnSpc>
                      </a:pPr>
                      <a:r>
                        <a:rPr sz="2700" b="1" spc="-5" dirty="0">
                          <a:latin typeface="Arial"/>
                          <a:cs typeface="Arial"/>
                        </a:rPr>
                        <a:t>91%</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87%</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91%</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95%</a:t>
                      </a:r>
                      <a:endParaRPr sz="2700">
                        <a:latin typeface="Arial"/>
                        <a:cs typeface="Arial"/>
                      </a:endParaRPr>
                    </a:p>
                  </a:txBody>
                  <a:tcPr marL="0" marR="0" marT="0" marB="0"/>
                </a:tc>
                <a:extLst>
                  <a:ext uri="{0D108BD9-81ED-4DB2-BD59-A6C34878D82A}">
                    <a16:rowId xmlns:a16="http://schemas.microsoft.com/office/drawing/2014/main" val="10003"/>
                  </a:ext>
                </a:extLst>
              </a:tr>
              <a:tr h="704088">
                <a:tc>
                  <a:txBody>
                    <a:bodyPr/>
                    <a:lstStyle/>
                    <a:p>
                      <a:pPr marL="253365">
                        <a:lnSpc>
                          <a:spcPct val="100000"/>
                        </a:lnSpc>
                      </a:pPr>
                      <a:r>
                        <a:rPr sz="2700" b="1" spc="-5" dirty="0">
                          <a:latin typeface="Arial"/>
                          <a:cs typeface="Arial"/>
                        </a:rPr>
                        <a:t>88%</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84%</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87%</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91%</a:t>
                      </a:r>
                      <a:endParaRPr sz="2700">
                        <a:latin typeface="Arial"/>
                        <a:cs typeface="Arial"/>
                      </a:endParaRPr>
                    </a:p>
                  </a:txBody>
                  <a:tcPr marL="0" marR="0" marT="0" marB="0"/>
                </a:tc>
                <a:extLst>
                  <a:ext uri="{0D108BD9-81ED-4DB2-BD59-A6C34878D82A}">
                    <a16:rowId xmlns:a16="http://schemas.microsoft.com/office/drawing/2014/main" val="10004"/>
                  </a:ext>
                </a:extLst>
              </a:tr>
              <a:tr h="673607">
                <a:tc>
                  <a:txBody>
                    <a:bodyPr/>
                    <a:lstStyle/>
                    <a:p>
                      <a:pPr marL="253365">
                        <a:lnSpc>
                          <a:spcPct val="100000"/>
                        </a:lnSpc>
                      </a:pPr>
                      <a:r>
                        <a:rPr sz="2700" b="1" spc="-5" dirty="0">
                          <a:latin typeface="Arial"/>
                          <a:cs typeface="Arial"/>
                        </a:rPr>
                        <a:t>84%</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79%</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80%</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91%</a:t>
                      </a:r>
                      <a:endParaRPr sz="2700">
                        <a:latin typeface="Arial"/>
                        <a:cs typeface="Arial"/>
                      </a:endParaRPr>
                    </a:p>
                  </a:txBody>
                  <a:tcPr marL="0" marR="0" marT="0" marB="0"/>
                </a:tc>
                <a:extLst>
                  <a:ext uri="{0D108BD9-81ED-4DB2-BD59-A6C34878D82A}">
                    <a16:rowId xmlns:a16="http://schemas.microsoft.com/office/drawing/2014/main" val="10005"/>
                  </a:ext>
                </a:extLst>
              </a:tr>
              <a:tr h="556514">
                <a:tc>
                  <a:txBody>
                    <a:bodyPr/>
                    <a:lstStyle/>
                    <a:p>
                      <a:pPr marL="253365">
                        <a:lnSpc>
                          <a:spcPct val="100000"/>
                        </a:lnSpc>
                      </a:pPr>
                      <a:r>
                        <a:rPr sz="2700" b="1" spc="-5" dirty="0">
                          <a:latin typeface="Arial"/>
                          <a:cs typeface="Arial"/>
                        </a:rPr>
                        <a:t>75%</a:t>
                      </a:r>
                      <a:endParaRPr sz="2700">
                        <a:latin typeface="Arial"/>
                        <a:cs typeface="Arial"/>
                      </a:endParaRPr>
                    </a:p>
                  </a:txBody>
                  <a:tcPr marL="0" marR="0" marT="0" marB="0"/>
                </a:tc>
                <a:tc>
                  <a:txBody>
                    <a:bodyPr/>
                    <a:lstStyle/>
                    <a:p>
                      <a:pPr marL="492125">
                        <a:lnSpc>
                          <a:spcPct val="100000"/>
                        </a:lnSpc>
                      </a:pPr>
                      <a:r>
                        <a:rPr sz="2700" b="1" spc="-5" dirty="0">
                          <a:solidFill>
                            <a:srgbClr val="F76366"/>
                          </a:solidFill>
                          <a:latin typeface="Arial"/>
                          <a:cs typeface="Arial"/>
                        </a:rPr>
                        <a:t>67%</a:t>
                      </a:r>
                      <a:endParaRPr sz="2700">
                        <a:latin typeface="Arial"/>
                        <a:cs typeface="Arial"/>
                      </a:endParaRPr>
                    </a:p>
                  </a:txBody>
                  <a:tcPr marL="0" marR="0" marT="0" marB="0"/>
                </a:tc>
                <a:tc>
                  <a:txBody>
                    <a:bodyPr/>
                    <a:lstStyle/>
                    <a:p>
                      <a:pPr marL="377190">
                        <a:lnSpc>
                          <a:spcPct val="100000"/>
                        </a:lnSpc>
                      </a:pPr>
                      <a:r>
                        <a:rPr sz="2700" b="1" spc="-5" dirty="0">
                          <a:solidFill>
                            <a:srgbClr val="191919"/>
                          </a:solidFill>
                          <a:latin typeface="Arial"/>
                          <a:cs typeface="Arial"/>
                        </a:rPr>
                        <a:t>75%</a:t>
                      </a:r>
                      <a:endParaRPr sz="2700">
                        <a:latin typeface="Arial"/>
                        <a:cs typeface="Arial"/>
                      </a:endParaRPr>
                    </a:p>
                  </a:txBody>
                  <a:tcPr marL="0" marR="0" marT="0" marB="0"/>
                </a:tc>
                <a:tc>
                  <a:txBody>
                    <a:bodyPr/>
                    <a:lstStyle/>
                    <a:p>
                      <a:pPr marL="316230">
                        <a:lnSpc>
                          <a:spcPct val="100000"/>
                        </a:lnSpc>
                      </a:pPr>
                      <a:r>
                        <a:rPr sz="2700" b="1" spc="-5" dirty="0">
                          <a:solidFill>
                            <a:srgbClr val="04A299"/>
                          </a:solidFill>
                          <a:latin typeface="Arial"/>
                          <a:cs typeface="Arial"/>
                        </a:rPr>
                        <a:t>82%</a:t>
                      </a:r>
                      <a:endParaRPr sz="2700" dirty="0">
                        <a:latin typeface="Arial"/>
                        <a:cs typeface="Arial"/>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4056" y="1384129"/>
            <a:ext cx="0" cy="39370"/>
          </a:xfrm>
          <a:custGeom>
            <a:avLst/>
            <a:gdLst/>
            <a:ahLst/>
            <a:cxnLst/>
            <a:rect l="l" t="t" r="r" b="b"/>
            <a:pathLst>
              <a:path h="39369">
                <a:moveTo>
                  <a:pt x="0" y="39098"/>
                </a:moveTo>
                <a:lnTo>
                  <a:pt x="0" y="0"/>
                </a:lnTo>
              </a:path>
            </a:pathLst>
          </a:custGeom>
          <a:ln w="12693">
            <a:solidFill>
              <a:srgbClr val="000000"/>
            </a:solidFill>
          </a:ln>
        </p:spPr>
        <p:txBody>
          <a:bodyPr wrap="square" lIns="0" tIns="0" rIns="0" bIns="0" rtlCol="0"/>
          <a:lstStyle/>
          <a:p>
            <a:endParaRPr/>
          </a:p>
        </p:txBody>
      </p:sp>
      <p:sp>
        <p:nvSpPr>
          <p:cNvPr id="3" name="object 3"/>
          <p:cNvSpPr/>
          <p:nvPr/>
        </p:nvSpPr>
        <p:spPr>
          <a:xfrm>
            <a:off x="564958" y="1423228"/>
            <a:ext cx="39370" cy="0"/>
          </a:xfrm>
          <a:custGeom>
            <a:avLst/>
            <a:gdLst/>
            <a:ahLst/>
            <a:cxnLst/>
            <a:rect l="l" t="t" r="r" b="b"/>
            <a:pathLst>
              <a:path w="39370">
                <a:moveTo>
                  <a:pt x="0" y="0"/>
                </a:moveTo>
                <a:lnTo>
                  <a:pt x="39098" y="0"/>
                </a:lnTo>
              </a:path>
            </a:pathLst>
          </a:custGeom>
          <a:ln w="12694">
            <a:solidFill>
              <a:srgbClr val="000000"/>
            </a:solidFill>
          </a:ln>
        </p:spPr>
        <p:txBody>
          <a:bodyPr wrap="square" lIns="0" tIns="0" rIns="0" bIns="0" rtlCol="0"/>
          <a:lstStyle/>
          <a:p>
            <a:endParaRPr/>
          </a:p>
        </p:txBody>
      </p:sp>
      <p:sp>
        <p:nvSpPr>
          <p:cNvPr id="4" name="object 4"/>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5" name="object 5"/>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6" name="object 6"/>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7" name="object 7"/>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8" name="object 8"/>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9" name="object 9"/>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0" name="object 10"/>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1" name="object 11"/>
          <p:cNvSpPr/>
          <p:nvPr/>
        </p:nvSpPr>
        <p:spPr>
          <a:xfrm>
            <a:off x="571304"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2" name="object 12"/>
          <p:cNvSpPr/>
          <p:nvPr/>
        </p:nvSpPr>
        <p:spPr>
          <a:xfrm>
            <a:off x="604056" y="1390477"/>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3" name="object 13"/>
          <p:cNvSpPr/>
          <p:nvPr/>
        </p:nvSpPr>
        <p:spPr>
          <a:xfrm>
            <a:off x="604056" y="1390477"/>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4" name="object 14"/>
          <p:cNvSpPr/>
          <p:nvPr/>
        </p:nvSpPr>
        <p:spPr>
          <a:xfrm>
            <a:off x="604056" y="1423228"/>
            <a:ext cx="0" cy="0"/>
          </a:xfrm>
          <a:custGeom>
            <a:avLst/>
            <a:gdLst/>
            <a:ahLst/>
            <a:cxnLst/>
            <a:rect l="l" t="t" r="r" b="b"/>
            <a:pathLst>
              <a:path>
                <a:moveTo>
                  <a:pt x="0" y="0"/>
                </a:moveTo>
                <a:lnTo>
                  <a:pt x="0" y="0"/>
                </a:lnTo>
              </a:path>
            </a:pathLst>
          </a:custGeom>
          <a:ln w="12693">
            <a:solidFill>
              <a:srgbClr val="000000"/>
            </a:solidFill>
          </a:ln>
        </p:spPr>
        <p:txBody>
          <a:bodyPr wrap="square" lIns="0" tIns="0" rIns="0" bIns="0" rtlCol="0"/>
          <a:lstStyle/>
          <a:p>
            <a:endParaRPr/>
          </a:p>
        </p:txBody>
      </p:sp>
      <p:sp>
        <p:nvSpPr>
          <p:cNvPr id="15" name="object 15"/>
          <p:cNvSpPr/>
          <p:nvPr/>
        </p:nvSpPr>
        <p:spPr>
          <a:xfrm>
            <a:off x="11695605" y="3792"/>
            <a:ext cx="0" cy="409575"/>
          </a:xfrm>
          <a:custGeom>
            <a:avLst/>
            <a:gdLst/>
            <a:ahLst/>
            <a:cxnLst/>
            <a:rect l="l" t="t" r="r" b="b"/>
            <a:pathLst>
              <a:path h="409575">
                <a:moveTo>
                  <a:pt x="0" y="0"/>
                </a:moveTo>
                <a:lnTo>
                  <a:pt x="0" y="409183"/>
                </a:lnTo>
              </a:path>
            </a:pathLst>
          </a:custGeom>
          <a:ln w="6346">
            <a:solidFill>
              <a:srgbClr val="04A299"/>
            </a:solidFill>
          </a:ln>
        </p:spPr>
        <p:txBody>
          <a:bodyPr wrap="square" lIns="0" tIns="0" rIns="0" bIns="0" rtlCol="0"/>
          <a:lstStyle/>
          <a:p>
            <a:endParaRPr/>
          </a:p>
        </p:txBody>
      </p:sp>
      <p:sp>
        <p:nvSpPr>
          <p:cNvPr id="17" name="object 17"/>
          <p:cNvSpPr/>
          <p:nvPr/>
        </p:nvSpPr>
        <p:spPr>
          <a:xfrm>
            <a:off x="0" y="298899"/>
            <a:ext cx="369570" cy="739140"/>
          </a:xfrm>
          <a:custGeom>
            <a:avLst/>
            <a:gdLst/>
            <a:ahLst/>
            <a:cxnLst/>
            <a:rect l="l" t="t" r="r" b="b"/>
            <a:pathLst>
              <a:path w="369570" h="739140">
                <a:moveTo>
                  <a:pt x="0" y="0"/>
                </a:moveTo>
                <a:lnTo>
                  <a:pt x="0" y="738593"/>
                </a:lnTo>
                <a:lnTo>
                  <a:pt x="30288" y="737369"/>
                </a:lnTo>
                <a:lnTo>
                  <a:pt x="88747" y="727861"/>
                </a:lnTo>
                <a:lnTo>
                  <a:pt x="143748" y="709572"/>
                </a:lnTo>
                <a:lnTo>
                  <a:pt x="194530" y="683264"/>
                </a:lnTo>
                <a:lnTo>
                  <a:pt x="240333" y="649697"/>
                </a:lnTo>
                <a:lnTo>
                  <a:pt x="280398" y="609631"/>
                </a:lnTo>
                <a:lnTo>
                  <a:pt x="313964" y="563827"/>
                </a:lnTo>
                <a:lnTo>
                  <a:pt x="340271" y="513046"/>
                </a:lnTo>
                <a:lnTo>
                  <a:pt x="358558" y="458046"/>
                </a:lnTo>
                <a:lnTo>
                  <a:pt x="368066" y="399590"/>
                </a:lnTo>
                <a:lnTo>
                  <a:pt x="369290" y="369303"/>
                </a:lnTo>
                <a:lnTo>
                  <a:pt x="368066" y="339014"/>
                </a:lnTo>
                <a:lnTo>
                  <a:pt x="358558" y="280554"/>
                </a:lnTo>
                <a:lnTo>
                  <a:pt x="340271" y="225553"/>
                </a:lnTo>
                <a:lnTo>
                  <a:pt x="313964" y="174769"/>
                </a:lnTo>
                <a:lnTo>
                  <a:pt x="280398" y="128964"/>
                </a:lnTo>
                <a:lnTo>
                  <a:pt x="240333" y="88897"/>
                </a:lnTo>
                <a:lnTo>
                  <a:pt x="194530" y="55329"/>
                </a:lnTo>
                <a:lnTo>
                  <a:pt x="143748" y="29021"/>
                </a:lnTo>
                <a:lnTo>
                  <a:pt x="88747" y="10732"/>
                </a:lnTo>
                <a:lnTo>
                  <a:pt x="30288" y="1224"/>
                </a:lnTo>
                <a:lnTo>
                  <a:pt x="0" y="0"/>
                </a:lnTo>
                <a:close/>
              </a:path>
            </a:pathLst>
          </a:custGeom>
          <a:solidFill>
            <a:srgbClr val="F16366"/>
          </a:solidFill>
        </p:spPr>
        <p:txBody>
          <a:bodyPr wrap="square" lIns="0" tIns="0" rIns="0" bIns="0" rtlCol="0"/>
          <a:lstStyle/>
          <a:p>
            <a:endParaRPr/>
          </a:p>
        </p:txBody>
      </p:sp>
      <p:sp>
        <p:nvSpPr>
          <p:cNvPr id="18" name="object 18"/>
          <p:cNvSpPr txBox="1">
            <a:spLocks noGrp="1"/>
          </p:cNvSpPr>
          <p:nvPr>
            <p:ph type="title"/>
          </p:nvPr>
        </p:nvSpPr>
        <p:spPr>
          <a:xfrm>
            <a:off x="838200" y="643186"/>
            <a:ext cx="10515600" cy="769441"/>
          </a:xfrm>
          <a:prstGeom prst="rect">
            <a:avLst/>
          </a:prstGeom>
        </p:spPr>
        <p:txBody>
          <a:bodyPr vert="horz" wrap="square" lIns="0" tIns="0" rIns="0" bIns="0" rtlCol="0">
            <a:spAutoFit/>
          </a:bodyPr>
          <a:lstStyle/>
          <a:p>
            <a:pPr marL="12700" marR="5080">
              <a:lnSpc>
                <a:spcPts val="3000"/>
              </a:lnSpc>
            </a:pPr>
            <a:r>
              <a:rPr sz="2400" spc="-180" dirty="0">
                <a:solidFill>
                  <a:srgbClr val="253271"/>
                </a:solidFill>
                <a:latin typeface="HelveticaNeueLT Std Cn" panose="020B0706030502030204" pitchFamily="34" charset="0"/>
                <a:cs typeface="Book Antiqua"/>
              </a:rPr>
              <a:t>S</a:t>
            </a:r>
            <a:r>
              <a:rPr sz="2400" spc="-95" dirty="0">
                <a:solidFill>
                  <a:srgbClr val="253271"/>
                </a:solidFill>
                <a:latin typeface="HelveticaNeueLT Std Cn" panose="020B0706030502030204" pitchFamily="34" charset="0"/>
                <a:cs typeface="Book Antiqua"/>
              </a:rPr>
              <a:t>i</a:t>
            </a:r>
            <a:r>
              <a:rPr sz="2400" spc="-50" dirty="0">
                <a:solidFill>
                  <a:srgbClr val="253271"/>
                </a:solidFill>
                <a:latin typeface="HelveticaNeueLT Std Cn" panose="020B0706030502030204" pitchFamily="34" charset="0"/>
                <a:cs typeface="Book Antiqua"/>
              </a:rPr>
              <a:t>g</a:t>
            </a:r>
            <a:r>
              <a:rPr sz="2400" dirty="0">
                <a:solidFill>
                  <a:srgbClr val="253271"/>
                </a:solidFill>
                <a:latin typeface="HelveticaNeueLT Std Cn" panose="020B0706030502030204" pitchFamily="34" charset="0"/>
                <a:cs typeface="Book Antiqua"/>
              </a:rPr>
              <a:t>n</a:t>
            </a:r>
            <a:r>
              <a:rPr sz="2400" spc="-60" dirty="0">
                <a:solidFill>
                  <a:srgbClr val="253271"/>
                </a:solidFill>
                <a:latin typeface="HelveticaNeueLT Std Cn" panose="020B0706030502030204" pitchFamily="34" charset="0"/>
                <a:cs typeface="Book Antiqua"/>
              </a:rPr>
              <a:t>i</a:t>
            </a:r>
            <a:r>
              <a:rPr sz="2400" spc="-85" dirty="0">
                <a:solidFill>
                  <a:srgbClr val="253271"/>
                </a:solidFill>
                <a:latin typeface="HelveticaNeueLT Std Cn" panose="020B0706030502030204" pitchFamily="34" charset="0"/>
                <a:cs typeface="Book Antiqua"/>
              </a:rPr>
              <a:t>f</a:t>
            </a:r>
            <a:r>
              <a:rPr sz="2400" spc="-70" dirty="0">
                <a:solidFill>
                  <a:srgbClr val="253271"/>
                </a:solidFill>
                <a:latin typeface="HelveticaNeueLT Std Cn" panose="020B0706030502030204" pitchFamily="34" charset="0"/>
                <a:cs typeface="Book Antiqua"/>
              </a:rPr>
              <a:t>i</a:t>
            </a:r>
            <a:r>
              <a:rPr sz="2400" spc="185" dirty="0">
                <a:solidFill>
                  <a:srgbClr val="253271"/>
                </a:solidFill>
                <a:latin typeface="HelveticaNeueLT Std Cn" panose="020B0706030502030204" pitchFamily="34" charset="0"/>
                <a:cs typeface="Book Antiqua"/>
              </a:rPr>
              <a:t>c</a:t>
            </a:r>
            <a:r>
              <a:rPr sz="2400" spc="80" dirty="0">
                <a:solidFill>
                  <a:srgbClr val="253271"/>
                </a:solidFill>
                <a:latin typeface="HelveticaNeueLT Std Cn" panose="020B0706030502030204" pitchFamily="34" charset="0"/>
                <a:cs typeface="Book Antiqua"/>
              </a:rPr>
              <a:t>a</a:t>
            </a:r>
            <a:r>
              <a:rPr sz="2400" dirty="0">
                <a:solidFill>
                  <a:srgbClr val="253271"/>
                </a:solidFill>
                <a:latin typeface="HelveticaNeueLT Std Cn" panose="020B0706030502030204" pitchFamily="34" charset="0"/>
                <a:cs typeface="Book Antiqua"/>
              </a:rPr>
              <a:t>n</a:t>
            </a:r>
            <a:r>
              <a:rPr sz="2400" spc="65" dirty="0">
                <a:solidFill>
                  <a:srgbClr val="253271"/>
                </a:solidFill>
                <a:latin typeface="HelveticaNeueLT Std Cn" panose="020B0706030502030204" pitchFamily="34" charset="0"/>
                <a:cs typeface="Book Antiqua"/>
              </a:rPr>
              <a:t>t</a:t>
            </a:r>
            <a:r>
              <a:rPr sz="2400" spc="-105" dirty="0">
                <a:solidFill>
                  <a:srgbClr val="253271"/>
                </a:solidFill>
                <a:latin typeface="HelveticaNeueLT Std Cn" panose="020B0706030502030204" pitchFamily="34" charset="0"/>
                <a:cs typeface="Book Antiqua"/>
              </a:rPr>
              <a:t> </a:t>
            </a:r>
            <a:r>
              <a:rPr sz="2400" spc="65" dirty="0">
                <a:solidFill>
                  <a:srgbClr val="253271"/>
                </a:solidFill>
                <a:latin typeface="HelveticaNeueLT Std Cn" panose="020B0706030502030204" pitchFamily="34" charset="0"/>
                <a:cs typeface="Book Antiqua"/>
              </a:rPr>
              <a:t>m</a:t>
            </a:r>
            <a:r>
              <a:rPr sz="2400" spc="40" dirty="0">
                <a:solidFill>
                  <a:srgbClr val="253271"/>
                </a:solidFill>
                <a:latin typeface="HelveticaNeueLT Std Cn" panose="020B0706030502030204" pitchFamily="34" charset="0"/>
                <a:cs typeface="Book Antiqua"/>
              </a:rPr>
              <a:t>a</a:t>
            </a:r>
            <a:r>
              <a:rPr sz="2400" spc="-75" dirty="0">
                <a:solidFill>
                  <a:srgbClr val="253271"/>
                </a:solidFill>
                <a:latin typeface="HelveticaNeueLT Std Cn" panose="020B0706030502030204" pitchFamily="34" charset="0"/>
                <a:cs typeface="Book Antiqua"/>
              </a:rPr>
              <a:t>j</a:t>
            </a:r>
            <a:r>
              <a:rPr sz="2400" spc="20" dirty="0">
                <a:solidFill>
                  <a:srgbClr val="253271"/>
                </a:solidFill>
                <a:latin typeface="HelveticaNeueLT Std Cn" panose="020B0706030502030204" pitchFamily="34" charset="0"/>
                <a:cs typeface="Book Antiqua"/>
              </a:rPr>
              <a:t>o</a:t>
            </a:r>
            <a:r>
              <a:rPr sz="2400" spc="80" dirty="0">
                <a:solidFill>
                  <a:srgbClr val="253271"/>
                </a:solidFill>
                <a:latin typeface="HelveticaNeueLT Std Cn" panose="020B0706030502030204" pitchFamily="34" charset="0"/>
                <a:cs typeface="Book Antiqua"/>
              </a:rPr>
              <a:t>r</a:t>
            </a:r>
            <a:r>
              <a:rPr sz="2400" spc="70" dirty="0">
                <a:solidFill>
                  <a:srgbClr val="253271"/>
                </a:solidFill>
                <a:latin typeface="HelveticaNeueLT Std Cn" panose="020B0706030502030204" pitchFamily="34" charset="0"/>
                <a:cs typeface="Book Antiqua"/>
              </a:rPr>
              <a:t>i</a:t>
            </a:r>
            <a:r>
              <a:rPr sz="2400" dirty="0">
                <a:solidFill>
                  <a:srgbClr val="253271"/>
                </a:solidFill>
                <a:latin typeface="HelveticaNeueLT Std Cn" panose="020B0706030502030204" pitchFamily="34" charset="0"/>
                <a:cs typeface="Book Antiqua"/>
              </a:rPr>
              <a:t>t</a:t>
            </a:r>
            <a:r>
              <a:rPr sz="2400" spc="5" dirty="0">
                <a:solidFill>
                  <a:srgbClr val="253271"/>
                </a:solidFill>
                <a:latin typeface="HelveticaNeueLT Std Cn" panose="020B0706030502030204" pitchFamily="34" charset="0"/>
                <a:cs typeface="Book Antiqua"/>
              </a:rPr>
              <a:t>i</a:t>
            </a:r>
            <a:r>
              <a:rPr sz="2400" spc="55" dirty="0">
                <a:solidFill>
                  <a:srgbClr val="253271"/>
                </a:solidFill>
                <a:latin typeface="HelveticaNeueLT Std Cn" panose="020B0706030502030204" pitchFamily="34" charset="0"/>
                <a:cs typeface="Book Antiqua"/>
              </a:rPr>
              <a:t>e</a:t>
            </a:r>
            <a:r>
              <a:rPr sz="2400" spc="20" dirty="0">
                <a:solidFill>
                  <a:srgbClr val="253271"/>
                </a:solidFill>
                <a:latin typeface="HelveticaNeueLT Std Cn" panose="020B0706030502030204" pitchFamily="34" charset="0"/>
                <a:cs typeface="Book Antiqua"/>
              </a:rPr>
              <a:t>s</a:t>
            </a:r>
            <a:r>
              <a:rPr sz="2400" spc="-100" dirty="0">
                <a:solidFill>
                  <a:srgbClr val="253271"/>
                </a:solidFill>
                <a:latin typeface="HelveticaNeueLT Std Cn" panose="020B0706030502030204" pitchFamily="34" charset="0"/>
                <a:cs typeface="Book Antiqua"/>
              </a:rPr>
              <a:t> </a:t>
            </a:r>
            <a:r>
              <a:rPr sz="2400" spc="20" dirty="0">
                <a:solidFill>
                  <a:srgbClr val="253271"/>
                </a:solidFill>
                <a:latin typeface="HelveticaNeueLT Std Cn" panose="020B0706030502030204" pitchFamily="34" charset="0"/>
                <a:cs typeface="Book Antiqua"/>
              </a:rPr>
              <a:t>o</a:t>
            </a:r>
            <a:r>
              <a:rPr sz="2400" spc="-80" dirty="0">
                <a:solidFill>
                  <a:srgbClr val="253271"/>
                </a:solidFill>
                <a:latin typeface="HelveticaNeueLT Std Cn" panose="020B0706030502030204" pitchFamily="34" charset="0"/>
                <a:cs typeface="Book Antiqua"/>
              </a:rPr>
              <a:t>f</a:t>
            </a:r>
            <a:r>
              <a:rPr sz="2400" spc="-105" dirty="0">
                <a:solidFill>
                  <a:srgbClr val="253271"/>
                </a:solidFill>
                <a:latin typeface="HelveticaNeueLT Std Cn" panose="020B0706030502030204" pitchFamily="34" charset="0"/>
                <a:cs typeface="Book Antiqua"/>
              </a:rPr>
              <a:t> </a:t>
            </a:r>
            <a:r>
              <a:rPr sz="2400" spc="-140" dirty="0">
                <a:solidFill>
                  <a:srgbClr val="253271"/>
                </a:solidFill>
                <a:latin typeface="HelveticaNeueLT Std Cn" panose="020B0706030502030204" pitchFamily="34" charset="0"/>
                <a:cs typeface="Book Antiqua"/>
              </a:rPr>
              <a:t>w</a:t>
            </a:r>
            <a:r>
              <a:rPr sz="2400" spc="20" dirty="0">
                <a:solidFill>
                  <a:srgbClr val="253271"/>
                </a:solidFill>
                <a:latin typeface="HelveticaNeueLT Std Cn" panose="020B0706030502030204" pitchFamily="34" charset="0"/>
                <a:cs typeface="Book Antiqua"/>
              </a:rPr>
              <a:t>o</a:t>
            </a:r>
            <a:r>
              <a:rPr sz="2400" spc="40" dirty="0">
                <a:solidFill>
                  <a:srgbClr val="253271"/>
                </a:solidFill>
                <a:latin typeface="HelveticaNeueLT Std Cn" panose="020B0706030502030204" pitchFamily="34" charset="0"/>
                <a:cs typeface="Book Antiqua"/>
              </a:rPr>
              <a:t>m</a:t>
            </a:r>
            <a:r>
              <a:rPr sz="2400" spc="25" dirty="0">
                <a:solidFill>
                  <a:srgbClr val="253271"/>
                </a:solidFill>
                <a:latin typeface="HelveticaNeueLT Std Cn" panose="020B0706030502030204" pitchFamily="34" charset="0"/>
                <a:cs typeface="Book Antiqua"/>
              </a:rPr>
              <a:t>e</a:t>
            </a:r>
            <a:r>
              <a:rPr sz="2400" dirty="0">
                <a:solidFill>
                  <a:srgbClr val="253271"/>
                </a:solidFill>
                <a:latin typeface="HelveticaNeueLT Std Cn" panose="020B0706030502030204" pitchFamily="34" charset="0"/>
                <a:cs typeface="Book Antiqua"/>
              </a:rPr>
              <a:t>n</a:t>
            </a:r>
            <a:r>
              <a:rPr sz="2400" spc="-100" dirty="0">
                <a:solidFill>
                  <a:srgbClr val="253271"/>
                </a:solidFill>
                <a:latin typeface="HelveticaNeueLT Std Cn" panose="020B0706030502030204" pitchFamily="34" charset="0"/>
                <a:cs typeface="Book Antiqua"/>
              </a:rPr>
              <a:t> </a:t>
            </a:r>
            <a:r>
              <a:rPr sz="2400" spc="80" dirty="0">
                <a:solidFill>
                  <a:srgbClr val="253271"/>
                </a:solidFill>
                <a:latin typeface="HelveticaNeueLT Std Cn" panose="020B0706030502030204" pitchFamily="34" charset="0"/>
                <a:cs typeface="Book Antiqua"/>
              </a:rPr>
              <a:t>a</a:t>
            </a:r>
            <a:r>
              <a:rPr sz="2400" spc="-50" dirty="0">
                <a:solidFill>
                  <a:srgbClr val="253271"/>
                </a:solidFill>
                <a:latin typeface="HelveticaNeueLT Std Cn" panose="020B0706030502030204" pitchFamily="34" charset="0"/>
                <a:cs typeface="Book Antiqua"/>
              </a:rPr>
              <a:t>g</a:t>
            </a:r>
            <a:r>
              <a:rPr sz="2400" spc="55" dirty="0">
                <a:solidFill>
                  <a:srgbClr val="253271"/>
                </a:solidFill>
                <a:latin typeface="HelveticaNeueLT Std Cn" panose="020B0706030502030204" pitchFamily="34" charset="0"/>
                <a:cs typeface="Book Antiqua"/>
              </a:rPr>
              <a:t>e</a:t>
            </a:r>
            <a:r>
              <a:rPr sz="2400" spc="20" dirty="0">
                <a:solidFill>
                  <a:srgbClr val="253271"/>
                </a:solidFill>
                <a:latin typeface="HelveticaNeueLT Std Cn" panose="020B0706030502030204" pitchFamily="34" charset="0"/>
                <a:cs typeface="Book Antiqua"/>
              </a:rPr>
              <a:t>s</a:t>
            </a:r>
            <a:r>
              <a:rPr sz="2400" spc="-100" dirty="0">
                <a:solidFill>
                  <a:srgbClr val="253271"/>
                </a:solidFill>
                <a:latin typeface="HelveticaNeueLT Std Cn" panose="020B0706030502030204" pitchFamily="34" charset="0"/>
                <a:cs typeface="Book Antiqua"/>
              </a:rPr>
              <a:t> </a:t>
            </a:r>
            <a:r>
              <a:rPr sz="2400" spc="105" dirty="0">
                <a:solidFill>
                  <a:srgbClr val="253271"/>
                </a:solidFill>
                <a:latin typeface="HelveticaNeueLT Std Cn" panose="020B0706030502030204" pitchFamily="34" charset="0"/>
                <a:cs typeface="Book Antiqua"/>
              </a:rPr>
              <a:t>25</a:t>
            </a:r>
            <a:r>
              <a:rPr sz="2400" spc="-190" dirty="0">
                <a:solidFill>
                  <a:srgbClr val="253271"/>
                </a:solidFill>
                <a:latin typeface="HelveticaNeueLT Std Cn" panose="020B0706030502030204" pitchFamily="34" charset="0"/>
                <a:cs typeface="Book Antiqua"/>
              </a:rPr>
              <a:t>+</a:t>
            </a:r>
            <a:r>
              <a:rPr sz="2400" spc="-100" dirty="0">
                <a:solidFill>
                  <a:srgbClr val="253271"/>
                </a:solidFill>
                <a:latin typeface="HelveticaNeueLT Std Cn" panose="020B0706030502030204" pitchFamily="34" charset="0"/>
                <a:cs typeface="Book Antiqua"/>
              </a:rPr>
              <a:t> </a:t>
            </a:r>
            <a:r>
              <a:rPr sz="2400" spc="80" dirty="0">
                <a:solidFill>
                  <a:srgbClr val="253271"/>
                </a:solidFill>
                <a:latin typeface="HelveticaNeueLT Std Cn" panose="020B0706030502030204" pitchFamily="34" charset="0"/>
                <a:cs typeface="Book Antiqua"/>
              </a:rPr>
              <a:t>a</a:t>
            </a:r>
            <a:r>
              <a:rPr sz="2400" spc="185" dirty="0">
                <a:solidFill>
                  <a:srgbClr val="253271"/>
                </a:solidFill>
                <a:latin typeface="HelveticaNeueLT Std Cn" panose="020B0706030502030204" pitchFamily="34" charset="0"/>
                <a:cs typeface="Book Antiqua"/>
              </a:rPr>
              <a:t>c</a:t>
            </a:r>
            <a:r>
              <a:rPr sz="2400" spc="80" dirty="0">
                <a:solidFill>
                  <a:srgbClr val="253271"/>
                </a:solidFill>
                <a:latin typeface="HelveticaNeueLT Std Cn" panose="020B0706030502030204" pitchFamily="34" charset="0"/>
                <a:cs typeface="Book Antiqua"/>
              </a:rPr>
              <a:t>r</a:t>
            </a:r>
            <a:r>
              <a:rPr sz="2400" spc="125" dirty="0">
                <a:solidFill>
                  <a:srgbClr val="253271"/>
                </a:solidFill>
                <a:latin typeface="HelveticaNeueLT Std Cn" panose="020B0706030502030204" pitchFamily="34" charset="0"/>
                <a:cs typeface="Book Antiqua"/>
              </a:rPr>
              <a:t>o</a:t>
            </a:r>
            <a:r>
              <a:rPr sz="2400" spc="20" dirty="0">
                <a:solidFill>
                  <a:srgbClr val="253271"/>
                </a:solidFill>
                <a:latin typeface="HelveticaNeueLT Std Cn" panose="020B0706030502030204" pitchFamily="34" charset="0"/>
                <a:cs typeface="Book Antiqua"/>
              </a:rPr>
              <a:t>ss</a:t>
            </a:r>
            <a:r>
              <a:rPr sz="2400" spc="-100" dirty="0">
                <a:solidFill>
                  <a:srgbClr val="253271"/>
                </a:solidFill>
                <a:latin typeface="HelveticaNeueLT Std Cn" panose="020B0706030502030204" pitchFamily="34" charset="0"/>
                <a:cs typeface="Book Antiqua"/>
              </a:rPr>
              <a:t> </a:t>
            </a:r>
            <a:r>
              <a:rPr sz="2400" dirty="0">
                <a:solidFill>
                  <a:srgbClr val="253271"/>
                </a:solidFill>
                <a:latin typeface="HelveticaNeueLT Std Cn" panose="020B0706030502030204" pitchFamily="34" charset="0"/>
                <a:cs typeface="Book Antiqua"/>
              </a:rPr>
              <a:t>p</a:t>
            </a:r>
            <a:r>
              <a:rPr sz="2400" spc="80" dirty="0">
                <a:solidFill>
                  <a:srgbClr val="253271"/>
                </a:solidFill>
                <a:latin typeface="HelveticaNeueLT Std Cn" panose="020B0706030502030204" pitchFamily="34" charset="0"/>
                <a:cs typeface="Book Antiqua"/>
              </a:rPr>
              <a:t>a</a:t>
            </a:r>
            <a:r>
              <a:rPr sz="2400" spc="55" dirty="0">
                <a:solidFill>
                  <a:srgbClr val="253271"/>
                </a:solidFill>
                <a:latin typeface="HelveticaNeueLT Std Cn" panose="020B0706030502030204" pitchFamily="34" charset="0"/>
                <a:cs typeface="Book Antiqua"/>
              </a:rPr>
              <a:t>rt</a:t>
            </a:r>
            <a:r>
              <a:rPr sz="2400" spc="90" dirty="0">
                <a:solidFill>
                  <a:srgbClr val="253271"/>
                </a:solidFill>
                <a:latin typeface="HelveticaNeueLT Std Cn" panose="020B0706030502030204" pitchFamily="34" charset="0"/>
                <a:cs typeface="Book Antiqua"/>
              </a:rPr>
              <a:t>y</a:t>
            </a:r>
            <a:r>
              <a:rPr sz="2400" spc="-95" dirty="0">
                <a:solidFill>
                  <a:srgbClr val="253271"/>
                </a:solidFill>
                <a:latin typeface="HelveticaNeueLT Std Cn" panose="020B0706030502030204" pitchFamily="34" charset="0"/>
                <a:cs typeface="Book Antiqua"/>
              </a:rPr>
              <a:t> </a:t>
            </a:r>
            <a:r>
              <a:rPr sz="2400" spc="80" dirty="0">
                <a:solidFill>
                  <a:srgbClr val="253271"/>
                </a:solidFill>
                <a:latin typeface="HelveticaNeueLT Std Cn" panose="020B0706030502030204" pitchFamily="34" charset="0"/>
                <a:cs typeface="Book Antiqua"/>
              </a:rPr>
              <a:t>a</a:t>
            </a:r>
            <a:r>
              <a:rPr sz="2400" spc="-85" dirty="0">
                <a:solidFill>
                  <a:srgbClr val="253271"/>
                </a:solidFill>
                <a:latin typeface="HelveticaNeueLT Std Cn" panose="020B0706030502030204" pitchFamily="34" charset="0"/>
                <a:cs typeface="Book Antiqua"/>
              </a:rPr>
              <a:t>ff</a:t>
            </a:r>
            <a:r>
              <a:rPr sz="2400" spc="-70" dirty="0">
                <a:solidFill>
                  <a:srgbClr val="253271"/>
                </a:solidFill>
                <a:latin typeface="HelveticaNeueLT Std Cn" panose="020B0706030502030204" pitchFamily="34" charset="0"/>
                <a:cs typeface="Book Antiqua"/>
              </a:rPr>
              <a:t>i</a:t>
            </a:r>
            <a:r>
              <a:rPr sz="2400" spc="-45" dirty="0">
                <a:solidFill>
                  <a:srgbClr val="253271"/>
                </a:solidFill>
                <a:latin typeface="HelveticaNeueLT Std Cn" panose="020B0706030502030204" pitchFamily="34" charset="0"/>
                <a:cs typeface="Book Antiqua"/>
              </a:rPr>
              <a:t>l</a:t>
            </a:r>
            <a:r>
              <a:rPr sz="2400" spc="-60" dirty="0">
                <a:solidFill>
                  <a:srgbClr val="253271"/>
                </a:solidFill>
                <a:latin typeface="HelveticaNeueLT Std Cn" panose="020B0706030502030204" pitchFamily="34" charset="0"/>
                <a:cs typeface="Book Antiqua"/>
              </a:rPr>
              <a:t>i</a:t>
            </a:r>
            <a:r>
              <a:rPr sz="2400" spc="80" dirty="0">
                <a:solidFill>
                  <a:srgbClr val="253271"/>
                </a:solidFill>
                <a:latin typeface="HelveticaNeueLT Std Cn" panose="020B0706030502030204" pitchFamily="34" charset="0"/>
                <a:cs typeface="Book Antiqua"/>
              </a:rPr>
              <a:t>a</a:t>
            </a:r>
            <a:r>
              <a:rPr sz="2400" dirty="0">
                <a:solidFill>
                  <a:srgbClr val="253271"/>
                </a:solidFill>
                <a:latin typeface="HelveticaNeueLT Std Cn" panose="020B0706030502030204" pitchFamily="34" charset="0"/>
                <a:cs typeface="Book Antiqua"/>
              </a:rPr>
              <a:t>t</a:t>
            </a:r>
            <a:r>
              <a:rPr sz="2400" spc="5" dirty="0">
                <a:solidFill>
                  <a:srgbClr val="253271"/>
                </a:solidFill>
                <a:latin typeface="HelveticaNeueLT Std Cn" panose="020B0706030502030204" pitchFamily="34" charset="0"/>
                <a:cs typeface="Book Antiqua"/>
              </a:rPr>
              <a:t>i</a:t>
            </a:r>
            <a:r>
              <a:rPr sz="2400" spc="20" dirty="0">
                <a:solidFill>
                  <a:srgbClr val="253271"/>
                </a:solidFill>
                <a:latin typeface="HelveticaNeueLT Std Cn" panose="020B0706030502030204" pitchFamily="34" charset="0"/>
                <a:cs typeface="Book Antiqua"/>
              </a:rPr>
              <a:t>o</a:t>
            </a:r>
            <a:r>
              <a:rPr sz="2400" dirty="0">
                <a:solidFill>
                  <a:srgbClr val="253271"/>
                </a:solidFill>
                <a:latin typeface="HelveticaNeueLT Std Cn" panose="020B0706030502030204" pitchFamily="34" charset="0"/>
                <a:cs typeface="Book Antiqua"/>
              </a:rPr>
              <a:t>n supp</a:t>
            </a:r>
            <a:r>
              <a:rPr sz="2400" spc="5" dirty="0">
                <a:solidFill>
                  <a:srgbClr val="253271"/>
                </a:solidFill>
                <a:latin typeface="HelveticaNeueLT Std Cn" panose="020B0706030502030204" pitchFamily="34" charset="0"/>
                <a:cs typeface="Book Antiqua"/>
              </a:rPr>
              <a:t>o</a:t>
            </a:r>
            <a:r>
              <a:rPr sz="2400" spc="200" dirty="0">
                <a:solidFill>
                  <a:srgbClr val="253271"/>
                </a:solidFill>
                <a:latin typeface="HelveticaNeueLT Std Cn" panose="020B0706030502030204" pitchFamily="34" charset="0"/>
                <a:cs typeface="Book Antiqua"/>
              </a:rPr>
              <a:t>r</a:t>
            </a:r>
            <a:r>
              <a:rPr sz="2400" spc="65" dirty="0">
                <a:solidFill>
                  <a:srgbClr val="253271"/>
                </a:solidFill>
                <a:latin typeface="HelveticaNeueLT Std Cn" panose="020B0706030502030204" pitchFamily="34" charset="0"/>
                <a:cs typeface="Book Antiqua"/>
              </a:rPr>
              <a:t>t</a:t>
            </a:r>
            <a:r>
              <a:rPr sz="2400" spc="-105" dirty="0">
                <a:solidFill>
                  <a:srgbClr val="253271"/>
                </a:solidFill>
                <a:latin typeface="HelveticaNeueLT Std Cn" panose="020B0706030502030204" pitchFamily="34" charset="0"/>
                <a:cs typeface="Book Antiqua"/>
              </a:rPr>
              <a:t> </a:t>
            </a:r>
            <a:r>
              <a:rPr sz="2400" spc="60" dirty="0">
                <a:solidFill>
                  <a:srgbClr val="253271"/>
                </a:solidFill>
                <a:latin typeface="HelveticaNeueLT Std Cn" panose="020B0706030502030204" pitchFamily="34" charset="0"/>
                <a:cs typeface="Book Antiqua"/>
              </a:rPr>
              <a:t>t</a:t>
            </a:r>
            <a:r>
              <a:rPr sz="2400" spc="-5" dirty="0">
                <a:solidFill>
                  <a:srgbClr val="253271"/>
                </a:solidFill>
                <a:latin typeface="HelveticaNeueLT Std Cn" panose="020B0706030502030204" pitchFamily="34" charset="0"/>
                <a:cs typeface="Book Antiqua"/>
              </a:rPr>
              <a:t>h</a:t>
            </a:r>
            <a:r>
              <a:rPr sz="2400" spc="55" dirty="0">
                <a:solidFill>
                  <a:srgbClr val="253271"/>
                </a:solidFill>
                <a:latin typeface="HelveticaNeueLT Std Cn" panose="020B0706030502030204" pitchFamily="34" charset="0"/>
                <a:cs typeface="Book Antiqua"/>
              </a:rPr>
              <a:t>e</a:t>
            </a:r>
            <a:r>
              <a:rPr sz="2400" spc="-100" dirty="0">
                <a:solidFill>
                  <a:srgbClr val="253271"/>
                </a:solidFill>
                <a:latin typeface="HelveticaNeueLT Std Cn" panose="020B0706030502030204" pitchFamily="34" charset="0"/>
                <a:cs typeface="Book Antiqua"/>
              </a:rPr>
              <a:t> </a:t>
            </a:r>
            <a:r>
              <a:rPr sz="2400" spc="110" dirty="0">
                <a:solidFill>
                  <a:srgbClr val="253271"/>
                </a:solidFill>
                <a:latin typeface="HelveticaNeueLT Std Cn" panose="020B0706030502030204" pitchFamily="34" charset="0"/>
                <a:cs typeface="Book Antiqua"/>
              </a:rPr>
              <a:t>7</a:t>
            </a:r>
            <a:r>
              <a:rPr sz="2400" spc="-105" dirty="0">
                <a:solidFill>
                  <a:srgbClr val="253271"/>
                </a:solidFill>
                <a:latin typeface="HelveticaNeueLT Std Cn" panose="020B0706030502030204" pitchFamily="34" charset="0"/>
                <a:cs typeface="Book Antiqua"/>
              </a:rPr>
              <a:t> </a:t>
            </a:r>
            <a:r>
              <a:rPr sz="2400" spc="15" dirty="0">
                <a:solidFill>
                  <a:srgbClr val="253271"/>
                </a:solidFill>
                <a:latin typeface="HelveticaNeueLT Std Cn" panose="020B0706030502030204" pitchFamily="34" charset="0"/>
                <a:cs typeface="Book Antiqua"/>
              </a:rPr>
              <a:t>n</a:t>
            </a:r>
            <a:r>
              <a:rPr sz="2400" spc="20" dirty="0">
                <a:solidFill>
                  <a:srgbClr val="253271"/>
                </a:solidFill>
                <a:latin typeface="HelveticaNeueLT Std Cn" panose="020B0706030502030204" pitchFamily="34" charset="0"/>
                <a:cs typeface="Book Antiqua"/>
              </a:rPr>
              <a:t>o</a:t>
            </a:r>
            <a:r>
              <a:rPr sz="2400" spc="-10" dirty="0">
                <a:solidFill>
                  <a:srgbClr val="253271"/>
                </a:solidFill>
                <a:latin typeface="HelveticaNeueLT Std Cn" panose="020B0706030502030204" pitchFamily="34" charset="0"/>
                <a:cs typeface="Book Antiqua"/>
              </a:rPr>
              <a:t>n</a:t>
            </a:r>
            <a:r>
              <a:rPr sz="2400" spc="5" dirty="0">
                <a:solidFill>
                  <a:srgbClr val="253271"/>
                </a:solidFill>
                <a:latin typeface="HelveticaNeueLT Std Cn" panose="020B0706030502030204" pitchFamily="34" charset="0"/>
                <a:cs typeface="Book Antiqua"/>
              </a:rPr>
              <a:t>-</a:t>
            </a:r>
            <a:r>
              <a:rPr sz="2400" spc="-110" dirty="0">
                <a:solidFill>
                  <a:srgbClr val="253271"/>
                </a:solidFill>
                <a:latin typeface="HelveticaNeueLT Std Cn" panose="020B0706030502030204" pitchFamily="34" charset="0"/>
                <a:cs typeface="Book Antiqua"/>
              </a:rPr>
              <a:t>S</a:t>
            </a:r>
            <a:r>
              <a:rPr sz="2400" spc="-90" dirty="0">
                <a:solidFill>
                  <a:srgbClr val="253271"/>
                </a:solidFill>
                <a:latin typeface="HelveticaNeueLT Std Cn" panose="020B0706030502030204" pitchFamily="34" charset="0"/>
                <a:cs typeface="Book Antiqua"/>
              </a:rPr>
              <a:t>o</a:t>
            </a:r>
            <a:r>
              <a:rPr sz="2400" spc="185" dirty="0">
                <a:solidFill>
                  <a:srgbClr val="253271"/>
                </a:solidFill>
                <a:latin typeface="HelveticaNeueLT Std Cn" panose="020B0706030502030204" pitchFamily="34" charset="0"/>
                <a:cs typeface="Book Antiqua"/>
              </a:rPr>
              <a:t>c</a:t>
            </a:r>
            <a:r>
              <a:rPr sz="2400" spc="-60" dirty="0">
                <a:solidFill>
                  <a:srgbClr val="253271"/>
                </a:solidFill>
                <a:latin typeface="HelveticaNeueLT Std Cn" panose="020B0706030502030204" pitchFamily="34" charset="0"/>
                <a:cs typeface="Book Antiqua"/>
              </a:rPr>
              <a:t>i</a:t>
            </a:r>
            <a:r>
              <a:rPr sz="2400" spc="80" dirty="0">
                <a:solidFill>
                  <a:srgbClr val="253271"/>
                </a:solidFill>
                <a:latin typeface="HelveticaNeueLT Std Cn" panose="020B0706030502030204" pitchFamily="34" charset="0"/>
                <a:cs typeface="Book Antiqua"/>
              </a:rPr>
              <a:t>a</a:t>
            </a:r>
            <a:r>
              <a:rPr sz="2400" spc="-40" dirty="0">
                <a:solidFill>
                  <a:srgbClr val="253271"/>
                </a:solidFill>
                <a:latin typeface="HelveticaNeueLT Std Cn" panose="020B0706030502030204" pitchFamily="34" charset="0"/>
                <a:cs typeface="Book Antiqua"/>
              </a:rPr>
              <a:t>l</a:t>
            </a:r>
            <a:r>
              <a:rPr sz="2400" spc="-110" dirty="0">
                <a:solidFill>
                  <a:srgbClr val="253271"/>
                </a:solidFill>
                <a:latin typeface="HelveticaNeueLT Std Cn" panose="020B0706030502030204" pitchFamily="34" charset="0"/>
                <a:cs typeface="Book Antiqua"/>
              </a:rPr>
              <a:t> </a:t>
            </a:r>
            <a:r>
              <a:rPr sz="2400" spc="-95" dirty="0">
                <a:solidFill>
                  <a:srgbClr val="253271"/>
                </a:solidFill>
                <a:latin typeface="HelveticaNeueLT Std Cn" panose="020B0706030502030204" pitchFamily="34" charset="0"/>
                <a:cs typeface="Book Antiqua"/>
              </a:rPr>
              <a:t>S</a:t>
            </a:r>
            <a:r>
              <a:rPr sz="2400" spc="-70" dirty="0">
                <a:solidFill>
                  <a:srgbClr val="253271"/>
                </a:solidFill>
                <a:latin typeface="HelveticaNeueLT Std Cn" panose="020B0706030502030204" pitchFamily="34" charset="0"/>
                <a:cs typeface="Book Antiqua"/>
              </a:rPr>
              <a:t>e</a:t>
            </a:r>
            <a:r>
              <a:rPr sz="2400" spc="185" dirty="0">
                <a:solidFill>
                  <a:srgbClr val="253271"/>
                </a:solidFill>
                <a:latin typeface="HelveticaNeueLT Std Cn" panose="020B0706030502030204" pitchFamily="34" charset="0"/>
                <a:cs typeface="Book Antiqua"/>
              </a:rPr>
              <a:t>c</a:t>
            </a:r>
            <a:r>
              <a:rPr sz="2400" spc="-20" dirty="0">
                <a:solidFill>
                  <a:srgbClr val="253271"/>
                </a:solidFill>
                <a:latin typeface="HelveticaNeueLT Std Cn" panose="020B0706030502030204" pitchFamily="34" charset="0"/>
                <a:cs typeface="Book Antiqua"/>
              </a:rPr>
              <a:t>u</a:t>
            </a:r>
            <a:r>
              <a:rPr sz="2400" spc="80" dirty="0">
                <a:solidFill>
                  <a:srgbClr val="253271"/>
                </a:solidFill>
                <a:latin typeface="HelveticaNeueLT Std Cn" panose="020B0706030502030204" pitchFamily="34" charset="0"/>
                <a:cs typeface="Book Antiqua"/>
              </a:rPr>
              <a:t>r</a:t>
            </a:r>
            <a:r>
              <a:rPr sz="2400" spc="70" dirty="0">
                <a:solidFill>
                  <a:srgbClr val="253271"/>
                </a:solidFill>
                <a:latin typeface="HelveticaNeueLT Std Cn" panose="020B0706030502030204" pitchFamily="34" charset="0"/>
                <a:cs typeface="Book Antiqua"/>
              </a:rPr>
              <a:t>i</a:t>
            </a:r>
            <a:r>
              <a:rPr sz="2400" spc="-5" dirty="0">
                <a:solidFill>
                  <a:srgbClr val="253271"/>
                </a:solidFill>
                <a:latin typeface="HelveticaNeueLT Std Cn" panose="020B0706030502030204" pitchFamily="34" charset="0"/>
                <a:cs typeface="Book Antiqua"/>
              </a:rPr>
              <a:t>t</a:t>
            </a:r>
            <a:r>
              <a:rPr sz="2400" dirty="0">
                <a:solidFill>
                  <a:srgbClr val="253271"/>
                </a:solidFill>
                <a:latin typeface="HelveticaNeueLT Std Cn" panose="020B0706030502030204" pitchFamily="34" charset="0"/>
                <a:cs typeface="Book Antiqua"/>
              </a:rPr>
              <a:t>y</a:t>
            </a:r>
            <a:r>
              <a:rPr sz="2400" spc="-95" dirty="0">
                <a:solidFill>
                  <a:srgbClr val="253271"/>
                </a:solidFill>
                <a:latin typeface="HelveticaNeueLT Std Cn" panose="020B0706030502030204" pitchFamily="34" charset="0"/>
                <a:cs typeface="Book Antiqua"/>
              </a:rPr>
              <a:t> </a:t>
            </a:r>
            <a:r>
              <a:rPr sz="2400" dirty="0">
                <a:solidFill>
                  <a:srgbClr val="253271"/>
                </a:solidFill>
                <a:latin typeface="HelveticaNeueLT Std Cn" panose="020B0706030502030204" pitchFamily="34" charset="0"/>
                <a:cs typeface="Book Antiqua"/>
              </a:rPr>
              <a:t>p</a:t>
            </a:r>
            <a:r>
              <a:rPr sz="2400" spc="20" dirty="0">
                <a:solidFill>
                  <a:srgbClr val="253271"/>
                </a:solidFill>
                <a:latin typeface="HelveticaNeueLT Std Cn" panose="020B0706030502030204" pitchFamily="34" charset="0"/>
                <a:cs typeface="Book Antiqua"/>
              </a:rPr>
              <a:t>o</a:t>
            </a:r>
            <a:r>
              <a:rPr sz="2400" spc="-45" dirty="0">
                <a:solidFill>
                  <a:srgbClr val="253271"/>
                </a:solidFill>
                <a:latin typeface="HelveticaNeueLT Std Cn" panose="020B0706030502030204" pitchFamily="34" charset="0"/>
                <a:cs typeface="Book Antiqua"/>
              </a:rPr>
              <a:t>l</a:t>
            </a:r>
            <a:r>
              <a:rPr sz="2400" spc="-60" dirty="0">
                <a:solidFill>
                  <a:srgbClr val="253271"/>
                </a:solidFill>
                <a:latin typeface="HelveticaNeueLT Std Cn" panose="020B0706030502030204" pitchFamily="34" charset="0"/>
                <a:cs typeface="Book Antiqua"/>
              </a:rPr>
              <a:t>i</a:t>
            </a:r>
            <a:r>
              <a:rPr sz="2400" spc="185" dirty="0">
                <a:solidFill>
                  <a:srgbClr val="253271"/>
                </a:solidFill>
                <a:latin typeface="HelveticaNeueLT Std Cn" panose="020B0706030502030204" pitchFamily="34" charset="0"/>
                <a:cs typeface="Book Antiqua"/>
              </a:rPr>
              <a:t>c</a:t>
            </a:r>
            <a:r>
              <a:rPr sz="2400" spc="-60" dirty="0">
                <a:solidFill>
                  <a:srgbClr val="253271"/>
                </a:solidFill>
                <a:latin typeface="HelveticaNeueLT Std Cn" panose="020B0706030502030204" pitchFamily="34" charset="0"/>
                <a:cs typeface="Book Antiqua"/>
              </a:rPr>
              <a:t>i</a:t>
            </a:r>
            <a:r>
              <a:rPr sz="2400" spc="55" dirty="0">
                <a:solidFill>
                  <a:srgbClr val="253271"/>
                </a:solidFill>
                <a:latin typeface="HelveticaNeueLT Std Cn" panose="020B0706030502030204" pitchFamily="34" charset="0"/>
                <a:cs typeface="Book Antiqua"/>
              </a:rPr>
              <a:t>e</a:t>
            </a:r>
            <a:r>
              <a:rPr sz="2400" spc="20" dirty="0">
                <a:solidFill>
                  <a:srgbClr val="253271"/>
                </a:solidFill>
                <a:latin typeface="HelveticaNeueLT Std Cn" panose="020B0706030502030204" pitchFamily="34" charset="0"/>
                <a:cs typeface="Book Antiqua"/>
              </a:rPr>
              <a:t>s</a:t>
            </a:r>
            <a:r>
              <a:rPr sz="2400" spc="-100" dirty="0">
                <a:solidFill>
                  <a:srgbClr val="253271"/>
                </a:solidFill>
                <a:latin typeface="HelveticaNeueLT Std Cn" panose="020B0706030502030204" pitchFamily="34" charset="0"/>
                <a:cs typeface="Book Antiqua"/>
              </a:rPr>
              <a:t> </a:t>
            </a:r>
            <a:r>
              <a:rPr sz="2400" spc="40" dirty="0">
                <a:solidFill>
                  <a:srgbClr val="253271"/>
                </a:solidFill>
                <a:latin typeface="HelveticaNeueLT Std Cn" panose="020B0706030502030204" pitchFamily="34" charset="0"/>
                <a:cs typeface="Book Antiqua"/>
              </a:rPr>
              <a:t>t</a:t>
            </a:r>
            <a:r>
              <a:rPr sz="2400" spc="70" dirty="0">
                <a:solidFill>
                  <a:srgbClr val="253271"/>
                </a:solidFill>
                <a:latin typeface="HelveticaNeueLT Std Cn" panose="020B0706030502030204" pitchFamily="34" charset="0"/>
                <a:cs typeface="Book Antiqua"/>
              </a:rPr>
              <a:t>e</a:t>
            </a:r>
            <a:r>
              <a:rPr sz="2400" spc="20" dirty="0">
                <a:solidFill>
                  <a:srgbClr val="253271"/>
                </a:solidFill>
                <a:latin typeface="HelveticaNeueLT Std Cn" panose="020B0706030502030204" pitchFamily="34" charset="0"/>
                <a:cs typeface="Book Antiqua"/>
              </a:rPr>
              <a:t>s</a:t>
            </a:r>
            <a:r>
              <a:rPr sz="2400" spc="40" dirty="0">
                <a:solidFill>
                  <a:srgbClr val="253271"/>
                </a:solidFill>
                <a:latin typeface="HelveticaNeueLT Std Cn" panose="020B0706030502030204" pitchFamily="34" charset="0"/>
                <a:cs typeface="Book Antiqua"/>
              </a:rPr>
              <a:t>t</a:t>
            </a:r>
            <a:r>
              <a:rPr sz="2400" spc="70" dirty="0">
                <a:solidFill>
                  <a:srgbClr val="253271"/>
                </a:solidFill>
                <a:latin typeface="HelveticaNeueLT Std Cn" panose="020B0706030502030204" pitchFamily="34" charset="0"/>
                <a:cs typeface="Book Antiqua"/>
              </a:rPr>
              <a:t>e</a:t>
            </a:r>
            <a:r>
              <a:rPr sz="2400" spc="-55" dirty="0">
                <a:solidFill>
                  <a:srgbClr val="253271"/>
                </a:solidFill>
                <a:latin typeface="HelveticaNeueLT Std Cn" panose="020B0706030502030204" pitchFamily="34" charset="0"/>
                <a:cs typeface="Book Antiqua"/>
              </a:rPr>
              <a:t>d</a:t>
            </a:r>
            <a:r>
              <a:rPr sz="2400" spc="140" dirty="0">
                <a:solidFill>
                  <a:srgbClr val="253271"/>
                </a:solidFill>
                <a:latin typeface="HelveticaNeueLT Std Cn" panose="020B0706030502030204" pitchFamily="34" charset="0"/>
                <a:cs typeface="Book Antiqua"/>
              </a:rPr>
              <a:t>.</a:t>
            </a:r>
            <a:endParaRPr sz="2400" dirty="0">
              <a:solidFill>
                <a:srgbClr val="253271"/>
              </a:solidFill>
              <a:latin typeface="HelveticaNeueLT Std Cn" panose="020B0706030502030204" pitchFamily="34" charset="0"/>
              <a:cs typeface="Book Antiqua"/>
            </a:endParaRPr>
          </a:p>
        </p:txBody>
      </p:sp>
      <p:sp>
        <p:nvSpPr>
          <p:cNvPr id="19" name="object 19"/>
          <p:cNvSpPr/>
          <p:nvPr/>
        </p:nvSpPr>
        <p:spPr>
          <a:xfrm>
            <a:off x="11496134" y="321398"/>
            <a:ext cx="100330" cy="66040"/>
          </a:xfrm>
          <a:custGeom>
            <a:avLst/>
            <a:gdLst/>
            <a:ahLst/>
            <a:cxnLst/>
            <a:rect l="l" t="t" r="r" b="b"/>
            <a:pathLst>
              <a:path w="100329" h="66039">
                <a:moveTo>
                  <a:pt x="99873" y="0"/>
                </a:moveTo>
                <a:lnTo>
                  <a:pt x="59157" y="6642"/>
                </a:lnTo>
                <a:lnTo>
                  <a:pt x="21571" y="15690"/>
                </a:lnTo>
                <a:lnTo>
                  <a:pt x="0" y="37125"/>
                </a:lnTo>
                <a:lnTo>
                  <a:pt x="2788" y="51347"/>
                </a:lnTo>
                <a:lnTo>
                  <a:pt x="11114" y="60919"/>
                </a:lnTo>
                <a:lnTo>
                  <a:pt x="24226" y="65975"/>
                </a:lnTo>
                <a:lnTo>
                  <a:pt x="40057" y="65289"/>
                </a:lnTo>
                <a:lnTo>
                  <a:pt x="78881" y="50547"/>
                </a:lnTo>
                <a:lnTo>
                  <a:pt x="98749" y="16258"/>
                </a:lnTo>
                <a:lnTo>
                  <a:pt x="99873" y="2908"/>
                </a:lnTo>
                <a:lnTo>
                  <a:pt x="99873" y="0"/>
                </a:lnTo>
                <a:close/>
              </a:path>
            </a:pathLst>
          </a:custGeom>
          <a:solidFill>
            <a:srgbClr val="04A299"/>
          </a:solidFill>
        </p:spPr>
        <p:txBody>
          <a:bodyPr wrap="square" lIns="0" tIns="0" rIns="0" bIns="0" rtlCol="0"/>
          <a:lstStyle/>
          <a:p>
            <a:endParaRPr/>
          </a:p>
        </p:txBody>
      </p:sp>
      <p:sp>
        <p:nvSpPr>
          <p:cNvPr id="20" name="object 20"/>
          <p:cNvSpPr/>
          <p:nvPr/>
        </p:nvSpPr>
        <p:spPr>
          <a:xfrm>
            <a:off x="11381902" y="186978"/>
            <a:ext cx="214629" cy="247650"/>
          </a:xfrm>
          <a:custGeom>
            <a:avLst/>
            <a:gdLst/>
            <a:ahLst/>
            <a:cxnLst/>
            <a:rect l="l" t="t" r="r" b="b"/>
            <a:pathLst>
              <a:path w="214629" h="247650">
                <a:moveTo>
                  <a:pt x="131948" y="0"/>
                </a:moveTo>
                <a:lnTo>
                  <a:pt x="123375" y="0"/>
                </a:lnTo>
                <a:lnTo>
                  <a:pt x="108684" y="863"/>
                </a:lnTo>
                <a:lnTo>
                  <a:pt x="68162" y="12947"/>
                </a:lnTo>
                <a:lnTo>
                  <a:pt x="34777" y="37274"/>
                </a:lnTo>
                <a:lnTo>
                  <a:pt x="11182" y="71219"/>
                </a:lnTo>
                <a:lnTo>
                  <a:pt x="0" y="112162"/>
                </a:lnTo>
                <a:lnTo>
                  <a:pt x="664" y="128367"/>
                </a:lnTo>
                <a:lnTo>
                  <a:pt x="11343" y="172120"/>
                </a:lnTo>
                <a:lnTo>
                  <a:pt x="33290" y="207354"/>
                </a:lnTo>
                <a:lnTo>
                  <a:pt x="64238" y="232490"/>
                </a:lnTo>
                <a:lnTo>
                  <a:pt x="101921" y="245950"/>
                </a:lnTo>
                <a:lnTo>
                  <a:pt x="115588" y="247569"/>
                </a:lnTo>
                <a:lnTo>
                  <a:pt x="101948" y="243979"/>
                </a:lnTo>
                <a:lnTo>
                  <a:pt x="89617" y="238180"/>
                </a:lnTo>
                <a:lnTo>
                  <a:pt x="63066" y="208897"/>
                </a:lnTo>
                <a:lnTo>
                  <a:pt x="56611" y="178053"/>
                </a:lnTo>
                <a:lnTo>
                  <a:pt x="57572" y="165559"/>
                </a:lnTo>
                <a:lnTo>
                  <a:pt x="80826" y="125564"/>
                </a:lnTo>
                <a:lnTo>
                  <a:pt x="118994" y="105911"/>
                </a:lnTo>
                <a:lnTo>
                  <a:pt x="194307" y="91402"/>
                </a:lnTo>
                <a:lnTo>
                  <a:pt x="111526" y="91402"/>
                </a:lnTo>
                <a:lnTo>
                  <a:pt x="64917" y="60032"/>
                </a:lnTo>
                <a:lnTo>
                  <a:pt x="71547" y="48193"/>
                </a:lnTo>
                <a:lnTo>
                  <a:pt x="79304" y="37690"/>
                </a:lnTo>
                <a:lnTo>
                  <a:pt x="121302" y="8955"/>
                </a:lnTo>
                <a:lnTo>
                  <a:pt x="134466" y="5069"/>
                </a:lnTo>
                <a:lnTo>
                  <a:pt x="140330" y="863"/>
                </a:lnTo>
                <a:lnTo>
                  <a:pt x="131948" y="0"/>
                </a:lnTo>
                <a:close/>
              </a:path>
              <a:path w="214629" h="247650">
                <a:moveTo>
                  <a:pt x="176605" y="51592"/>
                </a:moveTo>
                <a:lnTo>
                  <a:pt x="132614" y="61562"/>
                </a:lnTo>
                <a:lnTo>
                  <a:pt x="111526" y="91402"/>
                </a:lnTo>
                <a:lnTo>
                  <a:pt x="194307" y="91402"/>
                </a:lnTo>
                <a:lnTo>
                  <a:pt x="214104" y="88290"/>
                </a:lnTo>
                <a:lnTo>
                  <a:pt x="214039" y="84218"/>
                </a:lnTo>
                <a:lnTo>
                  <a:pt x="211584" y="71379"/>
                </a:lnTo>
                <a:lnTo>
                  <a:pt x="204260" y="61416"/>
                </a:lnTo>
                <a:lnTo>
                  <a:pt x="192483" y="54781"/>
                </a:lnTo>
                <a:lnTo>
                  <a:pt x="176605" y="51592"/>
                </a:lnTo>
                <a:close/>
              </a:path>
            </a:pathLst>
          </a:custGeom>
          <a:solidFill>
            <a:srgbClr val="04A299"/>
          </a:solidFill>
        </p:spPr>
        <p:txBody>
          <a:bodyPr wrap="square" lIns="0" tIns="0" rIns="0" bIns="0" rtlCol="0"/>
          <a:lstStyle/>
          <a:p>
            <a:endParaRPr/>
          </a:p>
        </p:txBody>
      </p:sp>
      <p:sp>
        <p:nvSpPr>
          <p:cNvPr id="22" name="object 22"/>
          <p:cNvSpPr txBox="1"/>
          <p:nvPr/>
        </p:nvSpPr>
        <p:spPr>
          <a:xfrm>
            <a:off x="650044" y="1532636"/>
            <a:ext cx="6132195" cy="4923790"/>
          </a:xfrm>
          <a:prstGeom prst="rect">
            <a:avLst/>
          </a:prstGeom>
        </p:spPr>
        <p:txBody>
          <a:bodyPr vert="horz" wrap="square" lIns="0" tIns="0" rIns="0" bIns="0" rtlCol="0">
            <a:spAutoFit/>
          </a:bodyPr>
          <a:lstStyle/>
          <a:p>
            <a:pPr marL="1144270">
              <a:lnSpc>
                <a:spcPct val="100000"/>
              </a:lnSpc>
            </a:pPr>
            <a:r>
              <a:rPr sz="1600" i="1" spc="5" dirty="0">
                <a:latin typeface="Calibri"/>
                <a:cs typeface="Calibri"/>
              </a:rPr>
              <a:t>R</a:t>
            </a:r>
            <a:r>
              <a:rPr sz="1600" i="1" dirty="0">
                <a:latin typeface="Calibri"/>
                <a:cs typeface="Calibri"/>
              </a:rPr>
              <a:t>an</a:t>
            </a:r>
            <a:r>
              <a:rPr sz="1600" i="1" spc="-70" dirty="0">
                <a:latin typeface="Calibri"/>
                <a:cs typeface="Calibri"/>
              </a:rPr>
              <a:t>k</a:t>
            </a:r>
            <a:r>
              <a:rPr sz="1600" i="1" spc="-15" dirty="0">
                <a:latin typeface="Calibri"/>
                <a:cs typeface="Calibri"/>
              </a:rPr>
              <a:t>e</a:t>
            </a:r>
            <a:r>
              <a:rPr sz="1600" i="1" dirty="0">
                <a:latin typeface="Calibri"/>
                <a:cs typeface="Calibri"/>
              </a:rPr>
              <a:t>d </a:t>
            </a:r>
            <a:r>
              <a:rPr sz="1600" i="1" spc="-10" dirty="0">
                <a:latin typeface="Calibri"/>
                <a:cs typeface="Calibri"/>
              </a:rPr>
              <a:t>b</a:t>
            </a:r>
            <a:r>
              <a:rPr sz="1600" i="1" dirty="0">
                <a:latin typeface="Calibri"/>
                <a:cs typeface="Calibri"/>
              </a:rPr>
              <a:t>y</a:t>
            </a:r>
            <a:r>
              <a:rPr sz="1600" i="1" spc="-5" dirty="0">
                <a:latin typeface="Calibri"/>
                <a:cs typeface="Calibri"/>
              </a:rPr>
              <a:t> </a:t>
            </a:r>
            <a:r>
              <a:rPr sz="1600" i="1" spc="-15" dirty="0">
                <a:latin typeface="Calibri"/>
                <a:cs typeface="Calibri"/>
              </a:rPr>
              <a:t>%</a:t>
            </a:r>
            <a:r>
              <a:rPr sz="1600" i="1" spc="5" dirty="0">
                <a:latin typeface="Calibri"/>
                <a:cs typeface="Calibri"/>
              </a:rPr>
              <a:t> </a:t>
            </a:r>
            <a:r>
              <a:rPr sz="1600" i="1" spc="-140" dirty="0">
                <a:latin typeface="Calibri"/>
                <a:cs typeface="Calibri"/>
              </a:rPr>
              <a:t>T</a:t>
            </a:r>
            <a:r>
              <a:rPr sz="1600" i="1" dirty="0">
                <a:latin typeface="Calibri"/>
                <a:cs typeface="Calibri"/>
              </a:rPr>
              <a:t>o</a:t>
            </a:r>
            <a:r>
              <a:rPr sz="1600" i="1" spc="-35" dirty="0">
                <a:latin typeface="Calibri"/>
                <a:cs typeface="Calibri"/>
              </a:rPr>
              <a:t>t</a:t>
            </a:r>
            <a:r>
              <a:rPr sz="1600" i="1" dirty="0">
                <a:latin typeface="Calibri"/>
                <a:cs typeface="Calibri"/>
              </a:rPr>
              <a:t>al</a:t>
            </a:r>
            <a:r>
              <a:rPr sz="1600" i="1" spc="-5" dirty="0">
                <a:latin typeface="Calibri"/>
                <a:cs typeface="Calibri"/>
              </a:rPr>
              <a:t> </a:t>
            </a:r>
            <a:r>
              <a:rPr sz="1600" i="1" dirty="0">
                <a:latin typeface="Calibri"/>
                <a:cs typeface="Calibri"/>
              </a:rPr>
              <a:t>Suppo</a:t>
            </a:r>
            <a:r>
              <a:rPr sz="1600" i="1" spc="-10" dirty="0">
                <a:latin typeface="Calibri"/>
                <a:cs typeface="Calibri"/>
              </a:rPr>
              <a:t>rt</a:t>
            </a:r>
            <a:r>
              <a:rPr sz="1600" i="1" spc="-5" dirty="0">
                <a:latin typeface="Calibri"/>
                <a:cs typeface="Calibri"/>
              </a:rPr>
              <a:t> </a:t>
            </a:r>
            <a:r>
              <a:rPr sz="1600" i="1" dirty="0">
                <a:latin typeface="Calibri"/>
                <a:cs typeface="Calibri"/>
              </a:rPr>
              <a:t>– </a:t>
            </a:r>
            <a:r>
              <a:rPr sz="1600" i="1" spc="-5" dirty="0">
                <a:latin typeface="Calibri"/>
                <a:cs typeface="Calibri"/>
              </a:rPr>
              <a:t>A</a:t>
            </a:r>
            <a:r>
              <a:rPr sz="1600" i="1" spc="-10" dirty="0">
                <a:latin typeface="Calibri"/>
                <a:cs typeface="Calibri"/>
              </a:rPr>
              <a:t>l</a:t>
            </a:r>
            <a:r>
              <a:rPr sz="1600" i="1" dirty="0">
                <a:latin typeface="Calibri"/>
                <a:cs typeface="Calibri"/>
              </a:rPr>
              <a:t>l</a:t>
            </a:r>
            <a:r>
              <a:rPr sz="1600" i="1" spc="-5" dirty="0">
                <a:latin typeface="Calibri"/>
                <a:cs typeface="Calibri"/>
              </a:rPr>
              <a:t> </a:t>
            </a:r>
            <a:r>
              <a:rPr sz="1600" i="1" spc="-70" dirty="0">
                <a:latin typeface="Calibri"/>
                <a:cs typeface="Calibri"/>
              </a:rPr>
              <a:t>W</a:t>
            </a:r>
            <a:r>
              <a:rPr sz="1600" i="1" dirty="0">
                <a:latin typeface="Calibri"/>
                <a:cs typeface="Calibri"/>
              </a:rPr>
              <a:t>o</a:t>
            </a:r>
            <a:r>
              <a:rPr sz="1600" i="1" spc="-5" dirty="0">
                <a:latin typeface="Calibri"/>
                <a:cs typeface="Calibri"/>
              </a:rPr>
              <a:t>m</a:t>
            </a:r>
            <a:r>
              <a:rPr sz="1600" i="1" spc="-10" dirty="0">
                <a:latin typeface="Calibri"/>
                <a:cs typeface="Calibri"/>
              </a:rPr>
              <a:t>en</a:t>
            </a:r>
            <a:r>
              <a:rPr sz="1600" i="1" dirty="0">
                <a:latin typeface="Calibri"/>
                <a:cs typeface="Calibri"/>
              </a:rPr>
              <a:t> </a:t>
            </a:r>
            <a:r>
              <a:rPr sz="1600" i="1" spc="-15" dirty="0">
                <a:latin typeface="Calibri"/>
                <a:cs typeface="Calibri"/>
              </a:rPr>
              <a:t>A</a:t>
            </a:r>
            <a:r>
              <a:rPr sz="1600" i="1" spc="-10" dirty="0">
                <a:latin typeface="Calibri"/>
                <a:cs typeface="Calibri"/>
              </a:rPr>
              <a:t>ges</a:t>
            </a:r>
            <a:r>
              <a:rPr sz="1600" i="1" dirty="0">
                <a:latin typeface="Calibri"/>
                <a:cs typeface="Calibri"/>
              </a:rPr>
              <a:t> </a:t>
            </a:r>
            <a:r>
              <a:rPr sz="1600" i="1" spc="-10" dirty="0">
                <a:latin typeface="Calibri"/>
                <a:cs typeface="Calibri"/>
              </a:rPr>
              <a:t>25</a:t>
            </a:r>
            <a:r>
              <a:rPr sz="1600" i="1" dirty="0">
                <a:latin typeface="Calibri"/>
                <a:cs typeface="Calibri"/>
              </a:rPr>
              <a:t>+</a:t>
            </a:r>
            <a:endParaRPr sz="1600" dirty="0">
              <a:latin typeface="Calibri"/>
              <a:cs typeface="Calibri"/>
            </a:endParaRPr>
          </a:p>
          <a:p>
            <a:pPr>
              <a:lnSpc>
                <a:spcPct val="100000"/>
              </a:lnSpc>
              <a:spcBef>
                <a:spcPts val="26"/>
              </a:spcBef>
            </a:pPr>
            <a:endParaRPr sz="1550" dirty="0">
              <a:latin typeface="Times New Roman"/>
              <a:cs typeface="Times New Roman"/>
            </a:endParaRPr>
          </a:p>
          <a:p>
            <a:pPr marL="12700" marR="102235">
              <a:lnSpc>
                <a:spcPct val="101400"/>
              </a:lnSpc>
            </a:pPr>
            <a:r>
              <a:rPr sz="1400" spc="-10" dirty="0">
                <a:latin typeface="Arial"/>
                <a:cs typeface="Arial"/>
              </a:rPr>
              <a:t>P</a:t>
            </a:r>
            <a:r>
              <a:rPr sz="1400" spc="-5" dirty="0">
                <a:latin typeface="Arial"/>
                <a:cs typeface="Arial"/>
              </a:rPr>
              <a:t>ro</a:t>
            </a:r>
            <a:r>
              <a:rPr sz="1400" dirty="0">
                <a:latin typeface="Arial"/>
                <a:cs typeface="Arial"/>
              </a:rPr>
              <a:t>vi</a:t>
            </a:r>
            <a:r>
              <a:rPr sz="1400" spc="-5" dirty="0">
                <a:latin typeface="Arial"/>
                <a:cs typeface="Arial"/>
              </a:rPr>
              <a:t>d</a:t>
            </a:r>
            <a:r>
              <a:rPr sz="1400" dirty="0">
                <a:latin typeface="Arial"/>
                <a:cs typeface="Arial"/>
              </a:rPr>
              <a:t>e</a:t>
            </a:r>
            <a:r>
              <a:rPr sz="1400" spc="-10" dirty="0">
                <a:latin typeface="Arial"/>
                <a:cs typeface="Arial"/>
              </a:rPr>
              <a:t> </a:t>
            </a:r>
            <a:r>
              <a:rPr sz="1400" dirty="0">
                <a:latin typeface="Arial"/>
                <a:cs typeface="Arial"/>
              </a:rPr>
              <a:t>a</a:t>
            </a:r>
            <a:r>
              <a:rPr sz="1400" spc="-10" dirty="0">
                <a:latin typeface="Arial"/>
                <a:cs typeface="Arial"/>
              </a:rPr>
              <a:t> t</a:t>
            </a:r>
            <a:r>
              <a:rPr sz="1400" spc="-5" dirty="0">
                <a:latin typeface="Arial"/>
                <a:cs typeface="Arial"/>
              </a:rPr>
              <a:t>a</a:t>
            </a:r>
            <a:r>
              <a:rPr sz="1400" dirty="0">
                <a:latin typeface="Arial"/>
                <a:cs typeface="Arial"/>
              </a:rPr>
              <a:t>x</a:t>
            </a:r>
            <a:r>
              <a:rPr sz="1400" spc="-5" dirty="0">
                <a:latin typeface="Arial"/>
                <a:cs typeface="Arial"/>
              </a:rPr>
              <a:t> brea</a:t>
            </a:r>
            <a:r>
              <a:rPr sz="1400" dirty="0">
                <a:latin typeface="Arial"/>
                <a:cs typeface="Arial"/>
              </a:rPr>
              <a:t>k</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f</a:t>
            </a:r>
            <a:r>
              <a:rPr sz="1400" spc="-5" dirty="0">
                <a:latin typeface="Arial"/>
                <a:cs typeface="Arial"/>
              </a:rPr>
              <a:t>am</a:t>
            </a:r>
            <a:r>
              <a:rPr sz="1400" dirty="0">
                <a:latin typeface="Arial"/>
                <a:cs typeface="Arial"/>
              </a:rPr>
              <a:t>ily</a:t>
            </a:r>
            <a:r>
              <a:rPr sz="1400" spc="-5" dirty="0">
                <a:latin typeface="Arial"/>
                <a:cs typeface="Arial"/>
              </a:rPr>
              <a:t> </a:t>
            </a:r>
            <a:r>
              <a:rPr sz="1400" dirty="0">
                <a:latin typeface="Arial"/>
                <a:cs typeface="Arial"/>
              </a:rPr>
              <a:t>c</a:t>
            </a:r>
            <a:r>
              <a:rPr sz="1400" spc="-5" dirty="0">
                <a:latin typeface="Arial"/>
                <a:cs typeface="Arial"/>
              </a:rPr>
              <a:t>areg</a:t>
            </a:r>
            <a:r>
              <a:rPr sz="1400" dirty="0">
                <a:latin typeface="Arial"/>
                <a:cs typeface="Arial"/>
              </a:rPr>
              <a:t>iv</a:t>
            </a:r>
            <a:r>
              <a:rPr sz="1400" spc="-5" dirty="0">
                <a:latin typeface="Arial"/>
                <a:cs typeface="Arial"/>
              </a:rPr>
              <a:t>er</a:t>
            </a:r>
            <a:r>
              <a:rPr sz="1400" dirty="0">
                <a:latin typeface="Arial"/>
                <a:cs typeface="Arial"/>
              </a:rPr>
              <a:t>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spc="-5" dirty="0">
                <a:latin typeface="Arial"/>
                <a:cs typeface="Arial"/>
              </a:rPr>
              <a:t>he</a:t>
            </a:r>
            <a:r>
              <a:rPr sz="1400" dirty="0">
                <a:latin typeface="Arial"/>
                <a:cs typeface="Arial"/>
              </a:rPr>
              <a:t>lp</a:t>
            </a:r>
            <a:r>
              <a:rPr sz="1400" spc="-10" dirty="0">
                <a:latin typeface="Arial"/>
                <a:cs typeface="Arial"/>
              </a:rPr>
              <a:t> </a:t>
            </a:r>
            <a:r>
              <a:rPr sz="1400" dirty="0">
                <a:latin typeface="Arial"/>
                <a:cs typeface="Arial"/>
              </a:rPr>
              <a:t>c</a:t>
            </a:r>
            <a:r>
              <a:rPr sz="1400" spc="-5" dirty="0">
                <a:latin typeface="Arial"/>
                <a:cs typeface="Arial"/>
              </a:rPr>
              <a:t>o</a:t>
            </a:r>
            <a:r>
              <a:rPr sz="1400" dirty="0">
                <a:latin typeface="Arial"/>
                <a:cs typeface="Arial"/>
              </a:rPr>
              <a:t>v</a:t>
            </a:r>
            <a:r>
              <a:rPr sz="1400" spc="-5" dirty="0">
                <a:latin typeface="Arial"/>
                <a:cs typeface="Arial"/>
              </a:rPr>
              <a:t>e</a:t>
            </a:r>
            <a:r>
              <a:rPr sz="1400" dirty="0">
                <a:latin typeface="Arial"/>
                <a:cs typeface="Arial"/>
              </a:rPr>
              <a:t>r</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ou</a:t>
            </a:r>
            <a:r>
              <a:rPr sz="1400" spc="-10" dirty="0">
                <a:latin typeface="Arial"/>
                <a:cs typeface="Arial"/>
              </a:rPr>
              <a:t>t</a:t>
            </a:r>
            <a:r>
              <a:rPr sz="1400" spc="-5" dirty="0">
                <a:latin typeface="Arial"/>
                <a:cs typeface="Arial"/>
              </a:rPr>
              <a:t>-</a:t>
            </a:r>
            <a:r>
              <a:rPr sz="1400" spc="-15" dirty="0">
                <a:latin typeface="Arial"/>
                <a:cs typeface="Arial"/>
              </a:rPr>
              <a:t>of</a:t>
            </a:r>
            <a:r>
              <a:rPr sz="1400" spc="-5" dirty="0">
                <a:latin typeface="Arial"/>
                <a:cs typeface="Arial"/>
              </a:rPr>
              <a:t>-po</a:t>
            </a:r>
            <a:r>
              <a:rPr sz="1400" dirty="0">
                <a:latin typeface="Arial"/>
                <a:cs typeface="Arial"/>
              </a:rPr>
              <a:t>ck</a:t>
            </a:r>
            <a:r>
              <a:rPr sz="1400" spc="-5" dirty="0">
                <a:latin typeface="Arial"/>
                <a:cs typeface="Arial"/>
              </a:rPr>
              <a:t>et </a:t>
            </a:r>
            <a:r>
              <a:rPr sz="1400" dirty="0">
                <a:latin typeface="Arial"/>
                <a:cs typeface="Arial"/>
              </a:rPr>
              <a:t>c</a:t>
            </a:r>
            <a:r>
              <a:rPr sz="1400" spc="-5" dirty="0">
                <a:latin typeface="Arial"/>
                <a:cs typeface="Arial"/>
              </a:rPr>
              <a:t>o</a:t>
            </a:r>
            <a:r>
              <a:rPr sz="1400" spc="-10" dirty="0">
                <a:latin typeface="Arial"/>
                <a:cs typeface="Arial"/>
              </a:rPr>
              <a:t>st</a:t>
            </a:r>
            <a:r>
              <a:rPr sz="1400" dirty="0">
                <a:latin typeface="Arial"/>
                <a:cs typeface="Arial"/>
              </a:rPr>
              <a:t>s </a:t>
            </a:r>
            <a:r>
              <a:rPr sz="1400" spc="-5" dirty="0">
                <a:latin typeface="Arial"/>
                <a:cs typeface="Arial"/>
              </a:rPr>
              <a:t>of pro</a:t>
            </a:r>
            <a:r>
              <a:rPr sz="1400" dirty="0">
                <a:latin typeface="Arial"/>
                <a:cs typeface="Arial"/>
              </a:rPr>
              <a:t>vi</a:t>
            </a:r>
            <a:r>
              <a:rPr sz="1400" spc="-5" dirty="0">
                <a:latin typeface="Arial"/>
                <a:cs typeface="Arial"/>
              </a:rPr>
              <a:t>d</a:t>
            </a:r>
            <a:r>
              <a:rPr sz="1400" dirty="0">
                <a:latin typeface="Arial"/>
                <a:cs typeface="Arial"/>
              </a:rPr>
              <a:t>i</a:t>
            </a:r>
            <a:r>
              <a:rPr sz="1400" spc="-5" dirty="0">
                <a:latin typeface="Arial"/>
                <a:cs typeface="Arial"/>
              </a:rPr>
              <a:t>n</a:t>
            </a:r>
            <a:r>
              <a:rPr sz="1400" dirty="0">
                <a:latin typeface="Arial"/>
                <a:cs typeface="Arial"/>
              </a:rPr>
              <a:t>g</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e</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s</a:t>
            </a:r>
            <a:r>
              <a:rPr sz="1400" spc="-5" dirty="0">
                <a:latin typeface="Arial"/>
                <a:cs typeface="Arial"/>
              </a:rPr>
              <a:t>er</a:t>
            </a:r>
            <a:r>
              <a:rPr sz="1400" dirty="0">
                <a:latin typeface="Arial"/>
                <a:cs typeface="Arial"/>
              </a:rPr>
              <a:t>i</a:t>
            </a:r>
            <a:r>
              <a:rPr sz="1400" spc="-5" dirty="0">
                <a:latin typeface="Arial"/>
                <a:cs typeface="Arial"/>
              </a:rPr>
              <a:t>ou</a:t>
            </a:r>
            <a:r>
              <a:rPr sz="1400" dirty="0">
                <a:latin typeface="Arial"/>
                <a:cs typeface="Arial"/>
              </a:rPr>
              <a:t>sly</a:t>
            </a:r>
            <a:r>
              <a:rPr sz="1400" spc="-5" dirty="0">
                <a:latin typeface="Arial"/>
                <a:cs typeface="Arial"/>
              </a:rPr>
              <a:t> </a:t>
            </a:r>
            <a:r>
              <a:rPr sz="1400" dirty="0">
                <a:latin typeface="Arial"/>
                <a:cs typeface="Arial"/>
              </a:rPr>
              <a:t>ill</a:t>
            </a:r>
            <a:r>
              <a:rPr sz="1400" spc="-5" dirty="0">
                <a:latin typeface="Arial"/>
                <a:cs typeface="Arial"/>
              </a:rPr>
              <a:t>, d</a:t>
            </a:r>
            <a:r>
              <a:rPr sz="1400" dirty="0">
                <a:latin typeface="Arial"/>
                <a:cs typeface="Arial"/>
              </a:rPr>
              <a:t>is</a:t>
            </a:r>
            <a:r>
              <a:rPr sz="1400" spc="-5" dirty="0">
                <a:latin typeface="Arial"/>
                <a:cs typeface="Arial"/>
              </a:rPr>
              <a:t>ab</a:t>
            </a:r>
            <a:r>
              <a:rPr sz="1400" dirty="0">
                <a:latin typeface="Arial"/>
                <a:cs typeface="Arial"/>
              </a:rPr>
              <a:t>l</a:t>
            </a:r>
            <a:r>
              <a:rPr sz="1400" spc="-5" dirty="0">
                <a:latin typeface="Arial"/>
                <a:cs typeface="Arial"/>
              </a:rPr>
              <a:t>ed, o</a:t>
            </a:r>
            <a:r>
              <a:rPr sz="1400" dirty="0">
                <a:latin typeface="Arial"/>
                <a:cs typeface="Arial"/>
              </a:rPr>
              <a:t>r</a:t>
            </a:r>
            <a:r>
              <a:rPr sz="1400" spc="-10" dirty="0">
                <a:latin typeface="Arial"/>
                <a:cs typeface="Arial"/>
              </a:rPr>
              <a:t> </a:t>
            </a:r>
            <a:r>
              <a:rPr sz="1400" spc="-5" dirty="0">
                <a:latin typeface="Arial"/>
                <a:cs typeface="Arial"/>
              </a:rPr>
              <a:t>e</a:t>
            </a:r>
            <a:r>
              <a:rPr sz="1400" dirty="0">
                <a:latin typeface="Arial"/>
                <a:cs typeface="Arial"/>
              </a:rPr>
              <a:t>l</a:t>
            </a:r>
            <a:r>
              <a:rPr sz="1400" spc="-5" dirty="0">
                <a:latin typeface="Arial"/>
                <a:cs typeface="Arial"/>
              </a:rPr>
              <a:t>der</a:t>
            </a:r>
            <a:r>
              <a:rPr sz="1400" dirty="0">
                <a:latin typeface="Arial"/>
                <a:cs typeface="Arial"/>
              </a:rPr>
              <a:t>ly</a:t>
            </a:r>
            <a:r>
              <a:rPr sz="1400" spc="-5" dirty="0">
                <a:latin typeface="Arial"/>
                <a:cs typeface="Arial"/>
              </a:rPr>
              <a:t> </a:t>
            </a:r>
            <a:r>
              <a:rPr sz="1400" dirty="0">
                <a:latin typeface="Arial"/>
                <a:cs typeface="Arial"/>
              </a:rPr>
              <a:t>l</a:t>
            </a:r>
            <a:r>
              <a:rPr sz="1400" spc="-5" dirty="0">
                <a:latin typeface="Arial"/>
                <a:cs typeface="Arial"/>
              </a:rPr>
              <a:t>o</a:t>
            </a:r>
            <a:r>
              <a:rPr sz="1400" dirty="0">
                <a:latin typeface="Arial"/>
                <a:cs typeface="Arial"/>
              </a:rPr>
              <a:t>v</a:t>
            </a:r>
            <a:r>
              <a:rPr sz="1400" spc="-5" dirty="0">
                <a:latin typeface="Arial"/>
                <a:cs typeface="Arial"/>
              </a:rPr>
              <a:t>e</a:t>
            </a:r>
            <a:r>
              <a:rPr sz="1400" dirty="0">
                <a:latin typeface="Arial"/>
                <a:cs typeface="Arial"/>
              </a:rPr>
              <a:t>d</a:t>
            </a:r>
            <a:r>
              <a:rPr sz="1400" spc="-10" dirty="0">
                <a:latin typeface="Arial"/>
                <a:cs typeface="Arial"/>
              </a:rPr>
              <a:t> </a:t>
            </a:r>
            <a:r>
              <a:rPr sz="1400" spc="-5" dirty="0">
                <a:latin typeface="Arial"/>
                <a:cs typeface="Arial"/>
              </a:rPr>
              <a:t>on</a:t>
            </a:r>
            <a:r>
              <a:rPr sz="1400" dirty="0">
                <a:latin typeface="Arial"/>
                <a:cs typeface="Arial"/>
              </a:rPr>
              <a:t>e</a:t>
            </a:r>
          </a:p>
          <a:p>
            <a:pPr marL="12700" marR="170180" algn="just">
              <a:lnSpc>
                <a:spcPct val="101400"/>
              </a:lnSpc>
              <a:spcBef>
                <a:spcPts val="815"/>
              </a:spcBef>
            </a:pPr>
            <a:r>
              <a:rPr sz="1400" spc="-10" dirty="0">
                <a:latin typeface="Arial"/>
                <a:cs typeface="Arial"/>
              </a:rPr>
              <a:t>I</a:t>
            </a:r>
            <a:r>
              <a:rPr sz="1400" spc="-5" dirty="0">
                <a:latin typeface="Arial"/>
                <a:cs typeface="Arial"/>
              </a:rPr>
              <a:t>mpro</a:t>
            </a:r>
            <a:r>
              <a:rPr sz="1400" dirty="0">
                <a:latin typeface="Arial"/>
                <a:cs typeface="Arial"/>
              </a:rPr>
              <a:t>ve</a:t>
            </a:r>
            <a:r>
              <a:rPr sz="1400" spc="-10" dirty="0">
                <a:latin typeface="Arial"/>
                <a:cs typeface="Arial"/>
              </a:rPr>
              <a:t> </a:t>
            </a:r>
            <a:r>
              <a:rPr sz="1400" spc="-5" dirty="0">
                <a:latin typeface="Arial"/>
                <a:cs typeface="Arial"/>
              </a:rPr>
              <a:t>a</a:t>
            </a:r>
            <a:r>
              <a:rPr sz="1400" dirty="0">
                <a:latin typeface="Arial"/>
                <a:cs typeface="Arial"/>
              </a:rPr>
              <a:t>cc</a:t>
            </a:r>
            <a:r>
              <a:rPr sz="1400" spc="-5" dirty="0">
                <a:latin typeface="Arial"/>
                <a:cs typeface="Arial"/>
              </a:rPr>
              <a:t>e</a:t>
            </a:r>
            <a:r>
              <a:rPr sz="1400" dirty="0">
                <a:latin typeface="Arial"/>
                <a:cs typeface="Arial"/>
              </a:rPr>
              <a:t>ss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f</a:t>
            </a:r>
            <a:r>
              <a:rPr sz="1400" spc="-5" dirty="0">
                <a:latin typeface="Arial"/>
                <a:cs typeface="Arial"/>
              </a:rPr>
              <a:t>edera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upp</a:t>
            </a:r>
            <a:r>
              <a:rPr sz="1400" dirty="0">
                <a:latin typeface="Arial"/>
                <a:cs typeface="Arial"/>
              </a:rPr>
              <a:t>l</a:t>
            </a:r>
            <a:r>
              <a:rPr sz="1400" spc="-5" dirty="0">
                <a:latin typeface="Arial"/>
                <a:cs typeface="Arial"/>
              </a:rPr>
              <a:t>emen</a:t>
            </a:r>
            <a:r>
              <a:rPr sz="1400" spc="-10" dirty="0">
                <a:latin typeface="Arial"/>
                <a:cs typeface="Arial"/>
              </a:rPr>
              <a:t>t</a:t>
            </a:r>
            <a:r>
              <a:rPr sz="1400" spc="-5" dirty="0">
                <a:latin typeface="Arial"/>
                <a:cs typeface="Arial"/>
              </a:rPr>
              <a:t>a</a:t>
            </a:r>
            <a:r>
              <a:rPr sz="1400" dirty="0">
                <a:latin typeface="Arial"/>
                <a:cs typeface="Arial"/>
              </a:rPr>
              <a:t>l</a:t>
            </a:r>
            <a:r>
              <a:rPr sz="1400" spc="-5" dirty="0">
                <a:latin typeface="Arial"/>
                <a:cs typeface="Arial"/>
              </a:rPr>
              <a:t> </a:t>
            </a:r>
            <a:r>
              <a:rPr sz="1400" spc="-10" dirty="0">
                <a:latin typeface="Arial"/>
                <a:cs typeface="Arial"/>
              </a:rPr>
              <a:t>S</a:t>
            </a:r>
            <a:r>
              <a:rPr sz="1400" spc="-5" dirty="0">
                <a:latin typeface="Arial"/>
                <a:cs typeface="Arial"/>
              </a:rPr>
              <a:t>e</a:t>
            </a:r>
            <a:r>
              <a:rPr sz="1400" dirty="0">
                <a:latin typeface="Arial"/>
                <a:cs typeface="Arial"/>
              </a:rPr>
              <a:t>c</a:t>
            </a:r>
            <a:r>
              <a:rPr sz="1400" spc="-5" dirty="0">
                <a:latin typeface="Arial"/>
                <a:cs typeface="Arial"/>
              </a:rPr>
              <a:t>ur</a:t>
            </a:r>
            <a:r>
              <a:rPr sz="1400" dirty="0">
                <a:latin typeface="Arial"/>
                <a:cs typeface="Arial"/>
              </a:rPr>
              <a:t>i</a:t>
            </a:r>
            <a:r>
              <a:rPr sz="1400" spc="-10" dirty="0">
                <a:latin typeface="Arial"/>
                <a:cs typeface="Arial"/>
              </a:rPr>
              <a:t>t</a:t>
            </a:r>
            <a:r>
              <a:rPr sz="1400" dirty="0">
                <a:latin typeface="Arial"/>
                <a:cs typeface="Arial"/>
              </a:rPr>
              <a:t>y</a:t>
            </a:r>
            <a:r>
              <a:rPr sz="1400" spc="-5" dirty="0">
                <a:latin typeface="Arial"/>
                <a:cs typeface="Arial"/>
              </a:rPr>
              <a:t> </a:t>
            </a:r>
            <a:r>
              <a:rPr sz="1400" spc="-1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om</a:t>
            </a:r>
            <a:r>
              <a:rPr sz="1400" dirty="0">
                <a:latin typeface="Arial"/>
                <a:cs typeface="Arial"/>
              </a:rPr>
              <a:t>e</a:t>
            </a:r>
            <a:r>
              <a:rPr sz="1400" spc="-10" dirty="0">
                <a:latin typeface="Arial"/>
                <a:cs typeface="Arial"/>
              </a:rPr>
              <a:t> </a:t>
            </a:r>
            <a:r>
              <a:rPr sz="1400" spc="-5" dirty="0">
                <a:latin typeface="Arial"/>
                <a:cs typeface="Arial"/>
              </a:rPr>
              <a:t>(</a:t>
            </a:r>
            <a:r>
              <a:rPr sz="1400" spc="-10" dirty="0">
                <a:latin typeface="Arial"/>
                <a:cs typeface="Arial"/>
              </a:rPr>
              <a:t>SSI</a:t>
            </a:r>
            <a:r>
              <a:rPr sz="1400" dirty="0">
                <a:latin typeface="Arial"/>
                <a:cs typeface="Arial"/>
              </a:rPr>
              <a:t>)</a:t>
            </a:r>
            <a:r>
              <a:rPr sz="1400" spc="-10" dirty="0">
                <a:latin typeface="Arial"/>
                <a:cs typeface="Arial"/>
              </a:rPr>
              <a:t> </a:t>
            </a:r>
            <a:r>
              <a:rPr sz="1400" spc="-5" dirty="0">
                <a:latin typeface="Arial"/>
                <a:cs typeface="Arial"/>
              </a:rPr>
              <a:t>progra</a:t>
            </a:r>
            <a:r>
              <a:rPr sz="1400" dirty="0">
                <a:latin typeface="Arial"/>
                <a:cs typeface="Arial"/>
              </a:rPr>
              <a:t>m </a:t>
            </a:r>
            <a:r>
              <a:rPr sz="1400" spc="-10" dirty="0">
                <a:latin typeface="Arial"/>
                <a:cs typeface="Arial"/>
              </a:rPr>
              <a:t>t</a:t>
            </a:r>
            <a:r>
              <a:rPr sz="1400" spc="-5" dirty="0">
                <a:latin typeface="Arial"/>
                <a:cs typeface="Arial"/>
              </a:rPr>
              <a:t>hat pa</a:t>
            </a:r>
            <a:r>
              <a:rPr sz="1400" dirty="0">
                <a:latin typeface="Arial"/>
                <a:cs typeface="Arial"/>
              </a:rPr>
              <a:t>ys</a:t>
            </a:r>
            <a:r>
              <a:rPr sz="1400" spc="-5" dirty="0">
                <a:latin typeface="Arial"/>
                <a:cs typeface="Arial"/>
              </a:rPr>
              <a:t> mon</a:t>
            </a:r>
            <a:r>
              <a:rPr sz="1400" spc="-10" dirty="0">
                <a:latin typeface="Arial"/>
                <a:cs typeface="Arial"/>
              </a:rPr>
              <a:t>t</a:t>
            </a:r>
            <a:r>
              <a:rPr sz="1400" spc="-5" dirty="0">
                <a:latin typeface="Arial"/>
                <a:cs typeface="Arial"/>
              </a:rPr>
              <a:t>h</a:t>
            </a:r>
            <a:r>
              <a:rPr sz="1400" dirty="0">
                <a:latin typeface="Arial"/>
                <a:cs typeface="Arial"/>
              </a:rPr>
              <a:t>ly</a:t>
            </a:r>
            <a:r>
              <a:rPr sz="1400" spc="-5" dirty="0">
                <a:latin typeface="Arial"/>
                <a:cs typeface="Arial"/>
              </a:rPr>
              <a:t> 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spc="-5" dirty="0">
                <a:latin typeface="Arial"/>
                <a:cs typeface="Arial"/>
              </a:rPr>
              <a:t>peop</a:t>
            </a:r>
            <a:r>
              <a:rPr sz="1400" dirty="0">
                <a:latin typeface="Arial"/>
                <a:cs typeface="Arial"/>
              </a:rPr>
              <a:t>le</a:t>
            </a:r>
            <a:r>
              <a:rPr sz="1400" spc="-10" dirty="0">
                <a:latin typeface="Arial"/>
                <a:cs typeface="Arial"/>
              </a:rPr>
              <a:t> </a:t>
            </a:r>
            <a:r>
              <a:rPr sz="1400" dirty="0">
                <a:latin typeface="Arial"/>
                <a:cs typeface="Arial"/>
              </a:rPr>
              <a:t>wi</a:t>
            </a:r>
            <a:r>
              <a:rPr sz="1400" spc="-10" dirty="0">
                <a:latin typeface="Arial"/>
                <a:cs typeface="Arial"/>
              </a:rPr>
              <a:t>t</a:t>
            </a:r>
            <a:r>
              <a:rPr sz="1400" dirty="0">
                <a:latin typeface="Arial"/>
                <a:cs typeface="Arial"/>
              </a:rPr>
              <a:t>h</a:t>
            </a:r>
            <a:r>
              <a:rPr sz="1400" spc="-10" dirty="0">
                <a:latin typeface="Arial"/>
                <a:cs typeface="Arial"/>
              </a:rPr>
              <a:t> </a:t>
            </a:r>
            <a:r>
              <a:rPr sz="1400" dirty="0">
                <a:latin typeface="Arial"/>
                <a:cs typeface="Arial"/>
              </a:rPr>
              <a:t>li</a:t>
            </a:r>
            <a:r>
              <a:rPr sz="1400" spc="-5" dirty="0">
                <a:latin typeface="Arial"/>
                <a:cs typeface="Arial"/>
              </a:rPr>
              <a:t>m</a:t>
            </a:r>
            <a:r>
              <a:rPr sz="1400" dirty="0">
                <a:latin typeface="Arial"/>
                <a:cs typeface="Arial"/>
              </a:rPr>
              <a:t>i</a:t>
            </a:r>
            <a:r>
              <a:rPr sz="1400" spc="-10" dirty="0">
                <a:latin typeface="Arial"/>
                <a:cs typeface="Arial"/>
              </a:rPr>
              <a:t>t</a:t>
            </a:r>
            <a:r>
              <a:rPr sz="1400" spc="-5" dirty="0">
                <a:latin typeface="Arial"/>
                <a:cs typeface="Arial"/>
              </a:rPr>
              <a:t>e</a:t>
            </a:r>
            <a:r>
              <a:rPr sz="1400" dirty="0">
                <a:latin typeface="Arial"/>
                <a:cs typeface="Arial"/>
              </a:rPr>
              <a:t>d</a:t>
            </a:r>
            <a:r>
              <a:rPr sz="1400" spc="-10" dirty="0">
                <a:latin typeface="Arial"/>
                <a:cs typeface="Arial"/>
              </a:rPr>
              <a:t> </a:t>
            </a:r>
            <a:r>
              <a:rPr sz="140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om</a:t>
            </a:r>
            <a:r>
              <a:rPr sz="1400" dirty="0">
                <a:latin typeface="Arial"/>
                <a:cs typeface="Arial"/>
              </a:rPr>
              <a:t>e</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a:t>
            </a:r>
            <a:r>
              <a:rPr sz="1400" spc="-5" dirty="0">
                <a:latin typeface="Arial"/>
                <a:cs typeface="Arial"/>
              </a:rPr>
              <a:t>re</a:t>
            </a:r>
            <a:r>
              <a:rPr sz="1400" dirty="0">
                <a:latin typeface="Arial"/>
                <a:cs typeface="Arial"/>
              </a:rPr>
              <a:t>s</a:t>
            </a:r>
            <a:r>
              <a:rPr sz="1400" spc="-5" dirty="0">
                <a:latin typeface="Arial"/>
                <a:cs typeface="Arial"/>
              </a:rPr>
              <a:t>our</a:t>
            </a:r>
            <a:r>
              <a:rPr sz="1400" dirty="0">
                <a:latin typeface="Arial"/>
                <a:cs typeface="Arial"/>
              </a:rPr>
              <a:t>c</a:t>
            </a:r>
            <a:r>
              <a:rPr sz="1400" spc="-5" dirty="0">
                <a:latin typeface="Arial"/>
                <a:cs typeface="Arial"/>
              </a:rPr>
              <a:t>e</a:t>
            </a:r>
            <a:r>
              <a:rPr sz="1400" dirty="0">
                <a:latin typeface="Arial"/>
                <a:cs typeface="Arial"/>
              </a:rPr>
              <a:t>s</a:t>
            </a:r>
            <a:r>
              <a:rPr sz="1400" spc="-5" dirty="0">
                <a:latin typeface="Arial"/>
                <a:cs typeface="Arial"/>
              </a:rPr>
              <a:t> </a:t>
            </a:r>
            <a:r>
              <a:rPr sz="1400" dirty="0">
                <a:latin typeface="Arial"/>
                <a:cs typeface="Arial"/>
              </a:rPr>
              <a:t>w</a:t>
            </a:r>
            <a:r>
              <a:rPr sz="1400" spc="-5" dirty="0">
                <a:latin typeface="Arial"/>
                <a:cs typeface="Arial"/>
              </a:rPr>
              <a:t>h</a:t>
            </a:r>
            <a:r>
              <a:rPr sz="1400" dirty="0">
                <a:latin typeface="Arial"/>
                <a:cs typeface="Arial"/>
              </a:rPr>
              <a:t>o </a:t>
            </a:r>
            <a:r>
              <a:rPr sz="1400" spc="-5" dirty="0">
                <a:latin typeface="Arial"/>
                <a:cs typeface="Arial"/>
              </a:rPr>
              <a:t>ar</a:t>
            </a:r>
            <a:r>
              <a:rPr sz="1400" dirty="0">
                <a:latin typeface="Arial"/>
                <a:cs typeface="Arial"/>
              </a:rPr>
              <a:t>e</a:t>
            </a:r>
            <a:r>
              <a:rPr sz="1400" spc="-10" dirty="0">
                <a:latin typeface="Arial"/>
                <a:cs typeface="Arial"/>
              </a:rPr>
              <a:t> </a:t>
            </a:r>
            <a:r>
              <a:rPr sz="1400" spc="-5" dirty="0">
                <a:latin typeface="Arial"/>
                <a:cs typeface="Arial"/>
              </a:rPr>
              <a:t>d</a:t>
            </a:r>
            <a:r>
              <a:rPr sz="1400" dirty="0">
                <a:latin typeface="Arial"/>
                <a:cs typeface="Arial"/>
              </a:rPr>
              <a:t>is</a:t>
            </a:r>
            <a:r>
              <a:rPr sz="1400" spc="-5" dirty="0">
                <a:latin typeface="Arial"/>
                <a:cs typeface="Arial"/>
              </a:rPr>
              <a:t>ab</a:t>
            </a:r>
            <a:r>
              <a:rPr sz="1400" dirty="0">
                <a:latin typeface="Arial"/>
                <a:cs typeface="Arial"/>
              </a:rPr>
              <a:t>l</a:t>
            </a:r>
            <a:r>
              <a:rPr sz="1400" spc="-5" dirty="0">
                <a:latin typeface="Arial"/>
                <a:cs typeface="Arial"/>
              </a:rPr>
              <a:t>ed, b</a:t>
            </a:r>
            <a:r>
              <a:rPr sz="1400" dirty="0">
                <a:latin typeface="Arial"/>
                <a:cs typeface="Arial"/>
              </a:rPr>
              <a:t>li</a:t>
            </a:r>
            <a:r>
              <a:rPr sz="1400" spc="-5" dirty="0">
                <a:latin typeface="Arial"/>
                <a:cs typeface="Arial"/>
              </a:rPr>
              <a:t>nd, o</a:t>
            </a:r>
            <a:r>
              <a:rPr sz="1400" dirty="0">
                <a:latin typeface="Arial"/>
                <a:cs typeface="Arial"/>
              </a:rPr>
              <a:t>r</a:t>
            </a:r>
            <a:r>
              <a:rPr sz="1400" spc="-10" dirty="0">
                <a:latin typeface="Arial"/>
                <a:cs typeface="Arial"/>
              </a:rPr>
              <a:t> </a:t>
            </a:r>
            <a:r>
              <a:rPr sz="1400" spc="-5" dirty="0">
                <a:latin typeface="Arial"/>
                <a:cs typeface="Arial"/>
              </a:rPr>
              <a:t>ag</a:t>
            </a:r>
            <a:r>
              <a:rPr sz="1400" dirty="0">
                <a:latin typeface="Arial"/>
                <a:cs typeface="Arial"/>
              </a:rPr>
              <a:t>e</a:t>
            </a:r>
            <a:r>
              <a:rPr sz="1400" spc="-10" dirty="0">
                <a:latin typeface="Arial"/>
                <a:cs typeface="Arial"/>
              </a:rPr>
              <a:t> </a:t>
            </a:r>
            <a:r>
              <a:rPr sz="1400" spc="-5" dirty="0">
                <a:latin typeface="Arial"/>
                <a:cs typeface="Arial"/>
              </a:rPr>
              <a:t>6</a:t>
            </a:r>
            <a:r>
              <a:rPr sz="1400" dirty="0">
                <a:latin typeface="Arial"/>
                <a:cs typeface="Arial"/>
              </a:rPr>
              <a:t>5</a:t>
            </a:r>
            <a:r>
              <a:rPr sz="1400" spc="-10" dirty="0">
                <a:latin typeface="Arial"/>
                <a:cs typeface="Arial"/>
              </a:rPr>
              <a:t> </a:t>
            </a:r>
            <a:r>
              <a:rPr sz="1400" spc="-5" dirty="0">
                <a:latin typeface="Arial"/>
                <a:cs typeface="Arial"/>
              </a:rPr>
              <a:t>o</a:t>
            </a:r>
            <a:r>
              <a:rPr sz="1400" dirty="0">
                <a:latin typeface="Arial"/>
                <a:cs typeface="Arial"/>
              </a:rPr>
              <a:t>r</a:t>
            </a:r>
            <a:r>
              <a:rPr sz="1400" spc="-10" dirty="0">
                <a:latin typeface="Arial"/>
                <a:cs typeface="Arial"/>
              </a:rPr>
              <a:t> </a:t>
            </a:r>
            <a:r>
              <a:rPr sz="1400" spc="-5" dirty="0">
                <a:latin typeface="Arial"/>
                <a:cs typeface="Arial"/>
              </a:rPr>
              <a:t>o</a:t>
            </a:r>
            <a:r>
              <a:rPr sz="1400" dirty="0">
                <a:latin typeface="Arial"/>
                <a:cs typeface="Arial"/>
              </a:rPr>
              <a:t>l</a:t>
            </a:r>
            <a:r>
              <a:rPr sz="1400" spc="-5" dirty="0">
                <a:latin typeface="Arial"/>
                <a:cs typeface="Arial"/>
              </a:rPr>
              <a:t>de</a:t>
            </a:r>
            <a:r>
              <a:rPr sz="1400" dirty="0">
                <a:latin typeface="Arial"/>
                <a:cs typeface="Arial"/>
              </a:rPr>
              <a:t>r</a:t>
            </a:r>
          </a:p>
          <a:p>
            <a:pPr marL="12700" marR="74295" algn="just">
              <a:lnSpc>
                <a:spcPct val="100699"/>
              </a:lnSpc>
              <a:spcBef>
                <a:spcPts val="85"/>
              </a:spcBef>
            </a:pPr>
            <a:r>
              <a:rPr sz="1400" dirty="0">
                <a:latin typeface="Arial"/>
                <a:cs typeface="Arial"/>
              </a:rPr>
              <a:t>C</a:t>
            </a:r>
            <a:r>
              <a:rPr sz="1400" spc="-5" dirty="0">
                <a:latin typeface="Arial"/>
                <a:cs typeface="Arial"/>
              </a:rPr>
              <a:t>rea</a:t>
            </a:r>
            <a:r>
              <a:rPr sz="1400" spc="-10" dirty="0">
                <a:latin typeface="Arial"/>
                <a:cs typeface="Arial"/>
              </a:rPr>
              <a:t>t</a:t>
            </a:r>
            <a:r>
              <a:rPr sz="1400" dirty="0">
                <a:latin typeface="Arial"/>
                <a:cs typeface="Arial"/>
              </a:rPr>
              <a:t>e</a:t>
            </a:r>
            <a:r>
              <a:rPr sz="1400" spc="-10" dirty="0">
                <a:latin typeface="Arial"/>
                <a:cs typeface="Arial"/>
              </a:rPr>
              <a:t> </a:t>
            </a:r>
            <a:r>
              <a:rPr sz="1400" dirty="0">
                <a:latin typeface="Arial"/>
                <a:cs typeface="Arial"/>
              </a:rPr>
              <a:t>a</a:t>
            </a:r>
            <a:r>
              <a:rPr sz="1400" spc="-10" dirty="0">
                <a:latin typeface="Arial"/>
                <a:cs typeface="Arial"/>
              </a:rPr>
              <a:t> </a:t>
            </a:r>
            <a:r>
              <a:rPr sz="1400" spc="-5" dirty="0">
                <a:latin typeface="Arial"/>
                <a:cs typeface="Arial"/>
              </a:rPr>
              <a:t>ne</a:t>
            </a:r>
            <a:r>
              <a:rPr sz="1400" dirty="0">
                <a:latin typeface="Arial"/>
                <a:cs typeface="Arial"/>
              </a:rPr>
              <a:t>w</a:t>
            </a:r>
            <a:r>
              <a:rPr sz="1400" spc="-5" dirty="0">
                <a:latin typeface="Arial"/>
                <a:cs typeface="Arial"/>
              </a:rPr>
              <a:t> go</a:t>
            </a:r>
            <a:r>
              <a:rPr sz="1400" dirty="0">
                <a:latin typeface="Arial"/>
                <a:cs typeface="Arial"/>
              </a:rPr>
              <a:t>v</a:t>
            </a:r>
            <a:r>
              <a:rPr sz="1400" spc="-5" dirty="0">
                <a:latin typeface="Arial"/>
                <a:cs typeface="Arial"/>
              </a:rPr>
              <a:t>ernment pro</a:t>
            </a:r>
            <a:r>
              <a:rPr sz="1400" dirty="0">
                <a:latin typeface="Arial"/>
                <a:cs typeface="Arial"/>
              </a:rPr>
              <a:t>vi</a:t>
            </a:r>
            <a:r>
              <a:rPr sz="1400" spc="-5" dirty="0">
                <a:latin typeface="Arial"/>
                <a:cs typeface="Arial"/>
              </a:rPr>
              <a:t>de</a:t>
            </a:r>
            <a:r>
              <a:rPr sz="1400" dirty="0">
                <a:latin typeface="Arial"/>
                <a:cs typeface="Arial"/>
              </a:rPr>
              <a:t>d</a:t>
            </a:r>
            <a:r>
              <a:rPr sz="1400" spc="-10" dirty="0">
                <a:latin typeface="Arial"/>
                <a:cs typeface="Arial"/>
              </a:rPr>
              <a:t> </a:t>
            </a:r>
            <a:r>
              <a:rPr sz="1400" spc="-5" dirty="0">
                <a:latin typeface="Arial"/>
                <a:cs typeface="Arial"/>
              </a:rPr>
              <a:t>re</a:t>
            </a:r>
            <a:r>
              <a:rPr sz="1400" spc="-10" dirty="0">
                <a:latin typeface="Arial"/>
                <a:cs typeface="Arial"/>
              </a:rPr>
              <a:t>t</a:t>
            </a:r>
            <a:r>
              <a:rPr sz="1400" dirty="0">
                <a:latin typeface="Arial"/>
                <a:cs typeface="Arial"/>
              </a:rPr>
              <a:t>i</a:t>
            </a:r>
            <a:r>
              <a:rPr sz="1400" spc="-5" dirty="0">
                <a:latin typeface="Arial"/>
                <a:cs typeface="Arial"/>
              </a:rPr>
              <a:t>rement p</a:t>
            </a:r>
            <a:r>
              <a:rPr sz="1400" dirty="0">
                <a:latin typeface="Arial"/>
                <a:cs typeface="Arial"/>
              </a:rPr>
              <a:t>l</a:t>
            </a:r>
            <a:r>
              <a:rPr sz="1400" spc="-5" dirty="0">
                <a:latin typeface="Arial"/>
                <a:cs typeface="Arial"/>
              </a:rPr>
              <a:t>a</a:t>
            </a:r>
            <a:r>
              <a:rPr sz="1400" dirty="0">
                <a:latin typeface="Arial"/>
                <a:cs typeface="Arial"/>
              </a:rPr>
              <a:t>n</a:t>
            </a:r>
            <a:r>
              <a:rPr sz="1400" spc="-10" dirty="0">
                <a:latin typeface="Arial"/>
                <a:cs typeface="Arial"/>
              </a:rPr>
              <a:t> t</a:t>
            </a:r>
            <a:r>
              <a:rPr sz="1400" spc="-5" dirty="0">
                <a:latin typeface="Arial"/>
                <a:cs typeface="Arial"/>
              </a:rPr>
              <a:t>hat </a:t>
            </a:r>
            <a:r>
              <a:rPr sz="1400" dirty="0">
                <a:latin typeface="Arial"/>
                <a:cs typeface="Arial"/>
              </a:rPr>
              <a:t>w</a:t>
            </a:r>
            <a:r>
              <a:rPr sz="1400" spc="-5" dirty="0">
                <a:latin typeface="Arial"/>
                <a:cs typeface="Arial"/>
              </a:rPr>
              <a:t>ou</a:t>
            </a:r>
            <a:r>
              <a:rPr sz="1400" dirty="0">
                <a:latin typeface="Arial"/>
                <a:cs typeface="Arial"/>
              </a:rPr>
              <a:t>ld</a:t>
            </a:r>
            <a:r>
              <a:rPr sz="1400" spc="-10" dirty="0">
                <a:latin typeface="Arial"/>
                <a:cs typeface="Arial"/>
              </a:rPr>
              <a:t> </a:t>
            </a:r>
            <a:r>
              <a:rPr sz="1400" spc="-5" dirty="0">
                <a:latin typeface="Arial"/>
                <a:cs typeface="Arial"/>
              </a:rPr>
              <a:t>a</a:t>
            </a:r>
            <a:r>
              <a:rPr sz="1400" dirty="0">
                <a:latin typeface="Arial"/>
                <a:cs typeface="Arial"/>
              </a:rPr>
              <a:t>ll</a:t>
            </a:r>
            <a:r>
              <a:rPr sz="1400" spc="-5" dirty="0">
                <a:latin typeface="Arial"/>
                <a:cs typeface="Arial"/>
              </a:rPr>
              <a:t>o</a:t>
            </a:r>
            <a:r>
              <a:rPr sz="1400" dirty="0">
                <a:latin typeface="Arial"/>
                <a:cs typeface="Arial"/>
              </a:rPr>
              <a:t>w</a:t>
            </a:r>
            <a:r>
              <a:rPr sz="1400" spc="-5" dirty="0">
                <a:latin typeface="Arial"/>
                <a:cs typeface="Arial"/>
              </a:rPr>
              <a:t> </a:t>
            </a:r>
            <a:r>
              <a:rPr sz="1400" dirty="0">
                <a:latin typeface="Arial"/>
                <a:cs typeface="Arial"/>
              </a:rPr>
              <a:t>w</a:t>
            </a:r>
            <a:r>
              <a:rPr sz="1400" spc="-5" dirty="0">
                <a:latin typeface="Arial"/>
                <a:cs typeface="Arial"/>
              </a:rPr>
              <a:t>or</a:t>
            </a:r>
            <a:r>
              <a:rPr sz="1400" dirty="0">
                <a:latin typeface="Arial"/>
                <a:cs typeface="Arial"/>
              </a:rPr>
              <a:t>k</a:t>
            </a:r>
            <a:r>
              <a:rPr sz="1400" spc="-5" dirty="0">
                <a:latin typeface="Arial"/>
                <a:cs typeface="Arial"/>
              </a:rPr>
              <a:t>er</a:t>
            </a:r>
            <a:r>
              <a:rPr sz="1400" dirty="0">
                <a:latin typeface="Arial"/>
                <a:cs typeface="Arial"/>
              </a:rPr>
              <a:t>s w</a:t>
            </a:r>
            <a:r>
              <a:rPr sz="1400" spc="-5" dirty="0">
                <a:latin typeface="Arial"/>
                <a:cs typeface="Arial"/>
              </a:rPr>
              <a:t>ho</a:t>
            </a:r>
            <a:r>
              <a:rPr sz="1400" dirty="0">
                <a:latin typeface="Arial"/>
                <a:cs typeface="Arial"/>
              </a:rPr>
              <a:t>se</a:t>
            </a:r>
            <a:r>
              <a:rPr sz="1400" spc="-10" dirty="0">
                <a:latin typeface="Arial"/>
                <a:cs typeface="Arial"/>
              </a:rPr>
              <a:t> </a:t>
            </a:r>
            <a:r>
              <a:rPr sz="1400" spc="-5" dirty="0">
                <a:latin typeface="Arial"/>
                <a:cs typeface="Arial"/>
              </a:rPr>
              <a:t>emp</a:t>
            </a:r>
            <a:r>
              <a:rPr sz="1400" dirty="0">
                <a:latin typeface="Arial"/>
                <a:cs typeface="Arial"/>
              </a:rPr>
              <a:t>l</a:t>
            </a:r>
            <a:r>
              <a:rPr sz="1400" spc="-5" dirty="0">
                <a:latin typeface="Arial"/>
                <a:cs typeface="Arial"/>
              </a:rPr>
              <a:t>o</a:t>
            </a:r>
            <a:r>
              <a:rPr sz="1400" dirty="0">
                <a:latin typeface="Arial"/>
                <a:cs typeface="Arial"/>
              </a:rPr>
              <a:t>y</a:t>
            </a:r>
            <a:r>
              <a:rPr sz="1400" spc="-5" dirty="0">
                <a:latin typeface="Arial"/>
                <a:cs typeface="Arial"/>
              </a:rPr>
              <a:t>er</a:t>
            </a:r>
            <a:r>
              <a:rPr sz="1400" dirty="0">
                <a:latin typeface="Arial"/>
                <a:cs typeface="Arial"/>
              </a:rPr>
              <a:t>s</a:t>
            </a:r>
            <a:r>
              <a:rPr sz="1400" spc="-5" dirty="0">
                <a:latin typeface="Arial"/>
                <a:cs typeface="Arial"/>
              </a:rPr>
              <a:t> d</a:t>
            </a:r>
            <a:r>
              <a:rPr sz="1400" dirty="0">
                <a:latin typeface="Arial"/>
                <a:cs typeface="Arial"/>
              </a:rPr>
              <a:t>o</a:t>
            </a:r>
            <a:r>
              <a:rPr sz="1400" spc="-10" dirty="0">
                <a:latin typeface="Arial"/>
                <a:cs typeface="Arial"/>
              </a:rPr>
              <a:t> </a:t>
            </a:r>
            <a:r>
              <a:rPr sz="1400" spc="-5" dirty="0">
                <a:latin typeface="Arial"/>
                <a:cs typeface="Arial"/>
              </a:rPr>
              <a:t>not </a:t>
            </a:r>
            <a:r>
              <a:rPr sz="1400" dirty="0">
                <a:latin typeface="Arial"/>
                <a:cs typeface="Arial"/>
              </a:rPr>
              <a:t>c</a:t>
            </a:r>
            <a:r>
              <a:rPr sz="1400" spc="-5" dirty="0">
                <a:latin typeface="Arial"/>
                <a:cs typeface="Arial"/>
              </a:rPr>
              <a:t>urren</a:t>
            </a:r>
            <a:r>
              <a:rPr sz="1400" spc="-10" dirty="0">
                <a:latin typeface="Arial"/>
                <a:cs typeface="Arial"/>
              </a:rPr>
              <a:t>t</a:t>
            </a:r>
            <a:r>
              <a:rPr sz="1400" dirty="0">
                <a:latin typeface="Arial"/>
                <a:cs typeface="Arial"/>
              </a:rPr>
              <a:t>ly</a:t>
            </a:r>
            <a:r>
              <a:rPr sz="1400" spc="-5" dirty="0">
                <a:latin typeface="Arial"/>
                <a:cs typeface="Arial"/>
              </a:rPr>
              <a:t> pro</a:t>
            </a:r>
            <a:r>
              <a:rPr sz="1400" dirty="0">
                <a:latin typeface="Arial"/>
                <a:cs typeface="Arial"/>
              </a:rPr>
              <a:t>vi</a:t>
            </a:r>
            <a:r>
              <a:rPr sz="1400" spc="-5" dirty="0">
                <a:latin typeface="Arial"/>
                <a:cs typeface="Arial"/>
              </a:rPr>
              <a:t>d</a:t>
            </a:r>
            <a:r>
              <a:rPr sz="1400" dirty="0">
                <a:latin typeface="Arial"/>
                <a:cs typeface="Arial"/>
              </a:rPr>
              <a:t>e</a:t>
            </a:r>
            <a:r>
              <a:rPr sz="1400" spc="-10" dirty="0">
                <a:latin typeface="Arial"/>
                <a:cs typeface="Arial"/>
              </a:rPr>
              <a:t> </a:t>
            </a:r>
            <a:r>
              <a:rPr sz="1400" dirty="0">
                <a:latin typeface="Arial"/>
                <a:cs typeface="Arial"/>
              </a:rPr>
              <a:t>a</a:t>
            </a:r>
            <a:r>
              <a:rPr sz="1400" spc="-10" dirty="0">
                <a:latin typeface="Arial"/>
                <a:cs typeface="Arial"/>
              </a:rPr>
              <a:t> </a:t>
            </a:r>
            <a:r>
              <a:rPr sz="1400" spc="-5" dirty="0">
                <a:latin typeface="Arial"/>
                <a:cs typeface="Arial"/>
              </a:rPr>
              <a:t>re</a:t>
            </a:r>
            <a:r>
              <a:rPr sz="1400" spc="-10" dirty="0">
                <a:latin typeface="Arial"/>
                <a:cs typeface="Arial"/>
              </a:rPr>
              <a:t>t</a:t>
            </a:r>
            <a:r>
              <a:rPr sz="1400" dirty="0">
                <a:latin typeface="Arial"/>
                <a:cs typeface="Arial"/>
              </a:rPr>
              <a:t>i</a:t>
            </a:r>
            <a:r>
              <a:rPr sz="1400" spc="-5" dirty="0">
                <a:latin typeface="Arial"/>
                <a:cs typeface="Arial"/>
              </a:rPr>
              <a:t>rement p</a:t>
            </a:r>
            <a:r>
              <a:rPr sz="1400" dirty="0">
                <a:latin typeface="Arial"/>
                <a:cs typeface="Arial"/>
              </a:rPr>
              <a:t>l</a:t>
            </a:r>
            <a:r>
              <a:rPr sz="1400" spc="-5" dirty="0">
                <a:latin typeface="Arial"/>
                <a:cs typeface="Arial"/>
              </a:rPr>
              <a:t>a</a:t>
            </a:r>
            <a:r>
              <a:rPr sz="1400" dirty="0">
                <a:latin typeface="Arial"/>
                <a:cs typeface="Arial"/>
              </a:rPr>
              <a:t>n</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s</a:t>
            </a:r>
            <a:r>
              <a:rPr sz="1400" spc="-5" dirty="0">
                <a:latin typeface="Arial"/>
                <a:cs typeface="Arial"/>
              </a:rPr>
              <a:t>et a</a:t>
            </a:r>
            <a:r>
              <a:rPr sz="1400" dirty="0">
                <a:latin typeface="Arial"/>
                <a:cs typeface="Arial"/>
              </a:rPr>
              <a:t>si</a:t>
            </a:r>
            <a:r>
              <a:rPr sz="1400" spc="-5" dirty="0">
                <a:latin typeface="Arial"/>
                <a:cs typeface="Arial"/>
              </a:rPr>
              <a:t>d</a:t>
            </a:r>
            <a:r>
              <a:rPr sz="1400" dirty="0">
                <a:latin typeface="Arial"/>
                <a:cs typeface="Arial"/>
              </a:rPr>
              <a:t>e</a:t>
            </a:r>
            <a:r>
              <a:rPr sz="1400" spc="-10" dirty="0">
                <a:latin typeface="Arial"/>
                <a:cs typeface="Arial"/>
              </a:rPr>
              <a:t> </a:t>
            </a:r>
            <a:r>
              <a:rPr sz="1400" spc="-15" dirty="0">
                <a:latin typeface="Arial"/>
                <a:cs typeface="Arial"/>
              </a:rPr>
              <a:t>th</a:t>
            </a:r>
            <a:r>
              <a:rPr sz="1400" spc="-5" dirty="0">
                <a:latin typeface="Arial"/>
                <a:cs typeface="Arial"/>
              </a:rPr>
              <a:t>e</a:t>
            </a:r>
            <a:r>
              <a:rPr sz="1400" dirty="0">
                <a:latin typeface="Arial"/>
                <a:cs typeface="Arial"/>
              </a:rPr>
              <a:t>ir s</a:t>
            </a:r>
            <a:r>
              <a:rPr sz="1400" spc="-5" dirty="0">
                <a:latin typeface="Arial"/>
                <a:cs typeface="Arial"/>
              </a:rPr>
              <a:t>a</a:t>
            </a:r>
            <a:r>
              <a:rPr sz="1400" dirty="0">
                <a:latin typeface="Arial"/>
                <a:cs typeface="Arial"/>
              </a:rPr>
              <a:t>vi</a:t>
            </a:r>
            <a:r>
              <a:rPr sz="1400" spc="-5" dirty="0">
                <a:latin typeface="Arial"/>
                <a:cs typeface="Arial"/>
              </a:rPr>
              <a:t>ng</a:t>
            </a:r>
            <a:r>
              <a:rPr sz="1400" dirty="0">
                <a:latin typeface="Arial"/>
                <a:cs typeface="Arial"/>
              </a:rPr>
              <a:t>s</a:t>
            </a:r>
            <a:r>
              <a:rPr sz="1400" spc="-5" dirty="0">
                <a:latin typeface="Arial"/>
                <a:cs typeface="Arial"/>
              </a:rPr>
              <a:t> </a:t>
            </a:r>
            <a:r>
              <a:rPr sz="1400" spc="-10" dirty="0">
                <a:latin typeface="Arial"/>
                <a:cs typeface="Arial"/>
              </a:rPr>
              <a:t>t</a:t>
            </a:r>
            <a:r>
              <a:rPr sz="1400" spc="-5" dirty="0">
                <a:latin typeface="Arial"/>
                <a:cs typeface="Arial"/>
              </a:rPr>
              <a:t>ax-</a:t>
            </a:r>
            <a:r>
              <a:rPr sz="1400" spc="-10" dirty="0">
                <a:latin typeface="Arial"/>
                <a:cs typeface="Arial"/>
              </a:rPr>
              <a:t>f</a:t>
            </a:r>
            <a:r>
              <a:rPr sz="1400" spc="-5" dirty="0">
                <a:latin typeface="Arial"/>
                <a:cs typeface="Arial"/>
              </a:rPr>
              <a:t>re</a:t>
            </a:r>
            <a:r>
              <a:rPr sz="1400" dirty="0">
                <a:latin typeface="Arial"/>
                <a:cs typeface="Arial"/>
              </a:rPr>
              <a:t>e</a:t>
            </a:r>
            <a:r>
              <a:rPr sz="1400" spc="-10" dirty="0">
                <a:latin typeface="Arial"/>
                <a:cs typeface="Arial"/>
              </a:rPr>
              <a:t> </a:t>
            </a:r>
            <a:r>
              <a:rPr sz="1400" spc="-5" dirty="0">
                <a:latin typeface="Arial"/>
                <a:cs typeface="Arial"/>
              </a:rPr>
              <a:t>un</a:t>
            </a:r>
            <a:r>
              <a:rPr sz="1400" spc="-10" dirty="0">
                <a:latin typeface="Arial"/>
                <a:cs typeface="Arial"/>
              </a:rPr>
              <a:t>t</a:t>
            </a:r>
            <a:r>
              <a:rPr sz="1400" dirty="0">
                <a:latin typeface="Arial"/>
                <a:cs typeface="Arial"/>
              </a:rPr>
              <a:t>il</a:t>
            </a:r>
            <a:r>
              <a:rPr sz="1400" spc="-5" dirty="0">
                <a:latin typeface="Arial"/>
                <a:cs typeface="Arial"/>
              </a:rPr>
              <a:t> </a:t>
            </a:r>
            <a:r>
              <a:rPr sz="1400" spc="-10" dirty="0">
                <a:latin typeface="Arial"/>
                <a:cs typeface="Arial"/>
              </a:rPr>
              <a:t>t</a:t>
            </a:r>
            <a:r>
              <a:rPr sz="1400" spc="-5" dirty="0">
                <a:latin typeface="Arial"/>
                <a:cs typeface="Arial"/>
              </a:rPr>
              <a:t>he</a:t>
            </a:r>
            <a:r>
              <a:rPr sz="1400" dirty="0">
                <a:latin typeface="Arial"/>
                <a:cs typeface="Arial"/>
              </a:rPr>
              <a:t>y</a:t>
            </a:r>
            <a:r>
              <a:rPr sz="1400" spc="-5" dirty="0">
                <a:latin typeface="Arial"/>
                <a:cs typeface="Arial"/>
              </a:rPr>
              <a:t> re</a:t>
            </a:r>
            <a:r>
              <a:rPr sz="1400" spc="-10" dirty="0">
                <a:latin typeface="Arial"/>
                <a:cs typeface="Arial"/>
              </a:rPr>
              <a:t>t</a:t>
            </a:r>
            <a:r>
              <a:rPr sz="1400" dirty="0">
                <a:latin typeface="Arial"/>
                <a:cs typeface="Arial"/>
              </a:rPr>
              <a:t>i</a:t>
            </a:r>
            <a:r>
              <a:rPr sz="1400" spc="-5" dirty="0">
                <a:latin typeface="Arial"/>
                <a:cs typeface="Arial"/>
              </a:rPr>
              <a:t>r</a:t>
            </a:r>
            <a:r>
              <a:rPr sz="1400" dirty="0">
                <a:latin typeface="Arial"/>
                <a:cs typeface="Arial"/>
              </a:rPr>
              <a:t>e</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st</a:t>
            </a:r>
            <a:r>
              <a:rPr sz="1400" spc="-5" dirty="0">
                <a:latin typeface="Arial"/>
                <a:cs typeface="Arial"/>
              </a:rPr>
              <a:t>art </a:t>
            </a:r>
            <a:r>
              <a:rPr sz="1400" dirty="0">
                <a:latin typeface="Arial"/>
                <a:cs typeface="Arial"/>
              </a:rPr>
              <a:t>wi</a:t>
            </a:r>
            <a:r>
              <a:rPr sz="1400" spc="-10" dirty="0">
                <a:latin typeface="Arial"/>
                <a:cs typeface="Arial"/>
              </a:rPr>
              <a:t>t</a:t>
            </a:r>
            <a:r>
              <a:rPr sz="1400" spc="-5" dirty="0">
                <a:latin typeface="Arial"/>
                <a:cs typeface="Arial"/>
              </a:rPr>
              <a:t>hdra</a:t>
            </a:r>
            <a:r>
              <a:rPr sz="1400" dirty="0">
                <a:latin typeface="Arial"/>
                <a:cs typeface="Arial"/>
              </a:rPr>
              <a:t>wi</a:t>
            </a:r>
            <a:r>
              <a:rPr sz="1400" spc="-5" dirty="0">
                <a:latin typeface="Arial"/>
                <a:cs typeface="Arial"/>
              </a:rPr>
              <a:t>n</a:t>
            </a:r>
            <a:r>
              <a:rPr sz="1400" dirty="0">
                <a:latin typeface="Arial"/>
                <a:cs typeface="Arial"/>
              </a:rPr>
              <a:t>g</a:t>
            </a:r>
            <a:r>
              <a:rPr sz="1400" spc="-10" dirty="0">
                <a:latin typeface="Arial"/>
                <a:cs typeface="Arial"/>
              </a:rPr>
              <a:t> f</a:t>
            </a:r>
            <a:r>
              <a:rPr sz="1400" spc="-5" dirty="0">
                <a:latin typeface="Arial"/>
                <a:cs typeface="Arial"/>
              </a:rPr>
              <a:t>und</a:t>
            </a:r>
            <a:r>
              <a:rPr sz="1400" dirty="0">
                <a:latin typeface="Arial"/>
                <a:cs typeface="Arial"/>
              </a:rPr>
              <a:t>s</a:t>
            </a:r>
            <a:r>
              <a:rPr sz="1400" spc="-5" dirty="0">
                <a:latin typeface="Arial"/>
                <a:cs typeface="Arial"/>
              </a:rPr>
              <a:t> </a:t>
            </a:r>
            <a:r>
              <a:rPr sz="1400" spc="-10" dirty="0">
                <a:latin typeface="Arial"/>
                <a:cs typeface="Arial"/>
              </a:rPr>
              <a:t>f</a:t>
            </a:r>
            <a:r>
              <a:rPr sz="1400" spc="-5" dirty="0">
                <a:latin typeface="Arial"/>
                <a:cs typeface="Arial"/>
              </a:rPr>
              <a:t>ro</a:t>
            </a:r>
            <a:r>
              <a:rPr sz="1400" dirty="0">
                <a:latin typeface="Arial"/>
                <a:cs typeface="Arial"/>
              </a:rPr>
              <a:t>m</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a</a:t>
            </a:r>
            <a:r>
              <a:rPr sz="1400" dirty="0">
                <a:latin typeface="Arial"/>
                <a:cs typeface="Arial"/>
              </a:rPr>
              <a:t>cc</a:t>
            </a:r>
            <a:r>
              <a:rPr sz="1400" spc="-5" dirty="0">
                <a:latin typeface="Arial"/>
                <a:cs typeface="Arial"/>
              </a:rPr>
              <a:t>ount</a:t>
            </a:r>
            <a:endParaRPr sz="1400" dirty="0">
              <a:latin typeface="Arial"/>
              <a:cs typeface="Arial"/>
            </a:endParaRPr>
          </a:p>
          <a:p>
            <a:pPr marL="12700" marR="209550">
              <a:lnSpc>
                <a:spcPct val="100000"/>
              </a:lnSpc>
              <a:spcBef>
                <a:spcPts val="1055"/>
              </a:spcBef>
            </a:pPr>
            <a:r>
              <a:rPr sz="1400" spc="-10" dirty="0">
                <a:latin typeface="Arial"/>
                <a:cs typeface="Arial"/>
              </a:rPr>
              <a:t>P</a:t>
            </a:r>
            <a:r>
              <a:rPr sz="1400" spc="-5" dirty="0">
                <a:latin typeface="Arial"/>
                <a:cs typeface="Arial"/>
              </a:rPr>
              <a:t>ro</a:t>
            </a:r>
            <a:r>
              <a:rPr sz="1400" dirty="0">
                <a:latin typeface="Arial"/>
                <a:cs typeface="Arial"/>
              </a:rPr>
              <a:t>vi</a:t>
            </a:r>
            <a:r>
              <a:rPr sz="1400" spc="-5" dirty="0">
                <a:latin typeface="Arial"/>
                <a:cs typeface="Arial"/>
              </a:rPr>
              <a:t>d</a:t>
            </a:r>
            <a:r>
              <a:rPr sz="1400" dirty="0">
                <a:latin typeface="Arial"/>
                <a:cs typeface="Arial"/>
              </a:rPr>
              <a:t>e</a:t>
            </a:r>
            <a:r>
              <a:rPr sz="1400" spc="-10" dirty="0">
                <a:latin typeface="Arial"/>
                <a:cs typeface="Arial"/>
              </a:rPr>
              <a:t> </a:t>
            </a:r>
            <a:r>
              <a:rPr sz="1400" spc="-5" dirty="0">
                <a:latin typeface="Arial"/>
                <a:cs typeface="Arial"/>
              </a:rPr>
              <a:t>go</a:t>
            </a:r>
            <a:r>
              <a:rPr sz="1400" dirty="0">
                <a:latin typeface="Arial"/>
                <a:cs typeface="Arial"/>
              </a:rPr>
              <a:t>v</a:t>
            </a:r>
            <a:r>
              <a:rPr sz="1400" spc="-5" dirty="0">
                <a:latin typeface="Arial"/>
                <a:cs typeface="Arial"/>
              </a:rPr>
              <a:t>ernment a</a:t>
            </a:r>
            <a:r>
              <a:rPr sz="1400" dirty="0">
                <a:latin typeface="Arial"/>
                <a:cs typeface="Arial"/>
              </a:rPr>
              <a:t>ssi</a:t>
            </a:r>
            <a:r>
              <a:rPr sz="1400" spc="-10" dirty="0">
                <a:latin typeface="Arial"/>
                <a:cs typeface="Arial"/>
              </a:rPr>
              <a:t>st</a:t>
            </a:r>
            <a:r>
              <a:rPr sz="1400" spc="-5" dirty="0">
                <a:latin typeface="Arial"/>
                <a:cs typeface="Arial"/>
              </a:rPr>
              <a:t>an</a:t>
            </a:r>
            <a:r>
              <a:rPr sz="1400" dirty="0">
                <a:latin typeface="Arial"/>
                <a:cs typeface="Arial"/>
              </a:rPr>
              <a:t>ce</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l</a:t>
            </a:r>
            <a:r>
              <a:rPr sz="1400" spc="-5" dirty="0">
                <a:latin typeface="Arial"/>
                <a:cs typeface="Arial"/>
              </a:rPr>
              <a:t>o</a:t>
            </a:r>
            <a:r>
              <a:rPr sz="1400" dirty="0">
                <a:latin typeface="Arial"/>
                <a:cs typeface="Arial"/>
              </a:rPr>
              <a:t>w</a:t>
            </a:r>
            <a:r>
              <a:rPr sz="1400" spc="-5" dirty="0">
                <a:latin typeface="Arial"/>
                <a:cs typeface="Arial"/>
              </a:rPr>
              <a:t>e</a:t>
            </a:r>
            <a:r>
              <a:rPr sz="1400" dirty="0">
                <a:latin typeface="Arial"/>
                <a:cs typeface="Arial"/>
              </a:rPr>
              <a:t>r</a:t>
            </a:r>
            <a:r>
              <a:rPr sz="1400" spc="-10" dirty="0">
                <a:latin typeface="Arial"/>
                <a:cs typeface="Arial"/>
              </a:rPr>
              <a:t> </a:t>
            </a:r>
            <a:r>
              <a:rPr sz="140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om</a:t>
            </a:r>
            <a:r>
              <a:rPr sz="1400" dirty="0">
                <a:latin typeface="Arial"/>
                <a:cs typeface="Arial"/>
              </a:rPr>
              <a:t>e</a:t>
            </a:r>
            <a:r>
              <a:rPr sz="1400" spc="-10" dirty="0">
                <a:latin typeface="Arial"/>
                <a:cs typeface="Arial"/>
              </a:rPr>
              <a:t> </a:t>
            </a:r>
            <a:r>
              <a:rPr sz="1400" spc="-5" dirty="0">
                <a:latin typeface="Arial"/>
                <a:cs typeface="Arial"/>
              </a:rPr>
              <a:t>o</a:t>
            </a:r>
            <a:r>
              <a:rPr sz="1400" dirty="0">
                <a:latin typeface="Arial"/>
                <a:cs typeface="Arial"/>
              </a:rPr>
              <a:t>l</a:t>
            </a:r>
            <a:r>
              <a:rPr sz="1400" spc="-5" dirty="0">
                <a:latin typeface="Arial"/>
                <a:cs typeface="Arial"/>
              </a:rPr>
              <a:t>de</a:t>
            </a:r>
            <a:r>
              <a:rPr sz="1400" dirty="0">
                <a:latin typeface="Arial"/>
                <a:cs typeface="Arial"/>
              </a:rPr>
              <a:t>r</a:t>
            </a:r>
            <a:r>
              <a:rPr sz="1400" spc="-10" dirty="0">
                <a:latin typeface="Arial"/>
                <a:cs typeface="Arial"/>
              </a:rPr>
              <a:t> </a:t>
            </a:r>
            <a:r>
              <a:rPr sz="1400" spc="-5" dirty="0">
                <a:latin typeface="Arial"/>
                <a:cs typeface="Arial"/>
              </a:rPr>
              <a:t>adu</a:t>
            </a:r>
            <a:r>
              <a:rPr sz="1400" dirty="0">
                <a:latin typeface="Arial"/>
                <a:cs typeface="Arial"/>
              </a:rPr>
              <a:t>l</a:t>
            </a:r>
            <a:r>
              <a:rPr sz="1400" spc="-10" dirty="0">
                <a:latin typeface="Arial"/>
                <a:cs typeface="Arial"/>
              </a:rPr>
              <a:t>t</a:t>
            </a:r>
            <a:r>
              <a:rPr sz="1400" dirty="0">
                <a:latin typeface="Arial"/>
                <a:cs typeface="Arial"/>
              </a:rPr>
              <a:t>s</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spc="-5" dirty="0">
                <a:latin typeface="Arial"/>
                <a:cs typeface="Arial"/>
              </a:rPr>
              <a:t>he</a:t>
            </a:r>
            <a:r>
              <a:rPr sz="1400" dirty="0">
                <a:latin typeface="Arial"/>
                <a:cs typeface="Arial"/>
              </a:rPr>
              <a:t>lp</a:t>
            </a:r>
            <a:r>
              <a:rPr sz="1400" spc="-10" dirty="0">
                <a:latin typeface="Arial"/>
                <a:cs typeface="Arial"/>
              </a:rPr>
              <a:t> </a:t>
            </a:r>
            <a:r>
              <a:rPr sz="1400" spc="-5" dirty="0">
                <a:latin typeface="Arial"/>
                <a:cs typeface="Arial"/>
              </a:rPr>
              <a:t>pa</a:t>
            </a:r>
            <a:r>
              <a:rPr sz="1400" dirty="0">
                <a:latin typeface="Arial"/>
                <a:cs typeface="Arial"/>
              </a:rPr>
              <a:t>y</a:t>
            </a:r>
            <a:r>
              <a:rPr sz="1400" spc="-5" dirty="0">
                <a:latin typeface="Arial"/>
                <a:cs typeface="Arial"/>
              </a:rPr>
              <a:t> </a:t>
            </a:r>
            <a:r>
              <a:rPr sz="1400" spc="-10" dirty="0">
                <a:latin typeface="Arial"/>
                <a:cs typeface="Arial"/>
              </a:rPr>
              <a:t>f</a:t>
            </a:r>
            <a:r>
              <a:rPr sz="1400" spc="-5" dirty="0">
                <a:latin typeface="Arial"/>
                <a:cs typeface="Arial"/>
              </a:rPr>
              <a:t>o</a:t>
            </a:r>
            <a:r>
              <a:rPr sz="1400" dirty="0">
                <a:latin typeface="Arial"/>
                <a:cs typeface="Arial"/>
              </a:rPr>
              <a:t>r </a:t>
            </a:r>
            <a:r>
              <a:rPr sz="1400" spc="-5" dirty="0">
                <a:latin typeface="Arial"/>
                <a:cs typeface="Arial"/>
              </a:rPr>
              <a:t>ba</a:t>
            </a:r>
            <a:r>
              <a:rPr sz="1400" dirty="0">
                <a:latin typeface="Arial"/>
                <a:cs typeface="Arial"/>
              </a:rPr>
              <a:t>sic</a:t>
            </a:r>
            <a:r>
              <a:rPr sz="1400" spc="-5" dirty="0">
                <a:latin typeface="Arial"/>
                <a:cs typeface="Arial"/>
              </a:rPr>
              <a:t> need</a:t>
            </a:r>
            <a:r>
              <a:rPr sz="1400" spc="-10" dirty="0">
                <a:latin typeface="Arial"/>
                <a:cs typeface="Arial"/>
              </a:rPr>
              <a:t>s,</a:t>
            </a:r>
            <a:r>
              <a:rPr sz="1400" spc="-5" dirty="0">
                <a:latin typeface="Arial"/>
                <a:cs typeface="Arial"/>
              </a:rPr>
              <a:t> </a:t>
            </a:r>
            <a:r>
              <a:rPr sz="1400" dirty="0">
                <a:latin typeface="Arial"/>
                <a:cs typeface="Arial"/>
              </a:rPr>
              <a:t>s</a:t>
            </a:r>
            <a:r>
              <a:rPr sz="1400" spc="-5" dirty="0">
                <a:latin typeface="Arial"/>
                <a:cs typeface="Arial"/>
              </a:rPr>
              <a:t>u</a:t>
            </a:r>
            <a:r>
              <a:rPr sz="1400" dirty="0">
                <a:latin typeface="Arial"/>
                <a:cs typeface="Arial"/>
              </a:rPr>
              <a:t>ch</a:t>
            </a:r>
            <a:r>
              <a:rPr sz="1400" spc="-10" dirty="0">
                <a:latin typeface="Arial"/>
                <a:cs typeface="Arial"/>
              </a:rPr>
              <a:t> </a:t>
            </a:r>
            <a:r>
              <a:rPr sz="1400" spc="-5" dirty="0">
                <a:latin typeface="Arial"/>
                <a:cs typeface="Arial"/>
              </a:rPr>
              <a:t>a</a:t>
            </a:r>
            <a:r>
              <a:rPr sz="1400" dirty="0">
                <a:latin typeface="Arial"/>
                <a:cs typeface="Arial"/>
              </a:rPr>
              <a:t>s</a:t>
            </a:r>
            <a:r>
              <a:rPr sz="1400" spc="-5" dirty="0">
                <a:latin typeface="Arial"/>
                <a:cs typeface="Arial"/>
              </a:rPr>
              <a:t> </a:t>
            </a:r>
            <a:r>
              <a:rPr sz="1400" spc="-10" dirty="0">
                <a:latin typeface="Arial"/>
                <a:cs typeface="Arial"/>
              </a:rPr>
              <a:t>f</a:t>
            </a:r>
            <a:r>
              <a:rPr sz="1400" spc="-5" dirty="0">
                <a:latin typeface="Arial"/>
                <a:cs typeface="Arial"/>
              </a:rPr>
              <a:t>ood, hou</a:t>
            </a:r>
            <a:r>
              <a:rPr sz="1400" dirty="0">
                <a:latin typeface="Arial"/>
                <a:cs typeface="Arial"/>
              </a:rPr>
              <a:t>si</a:t>
            </a:r>
            <a:r>
              <a:rPr sz="1400" spc="-5" dirty="0">
                <a:latin typeface="Arial"/>
                <a:cs typeface="Arial"/>
              </a:rPr>
              <a:t>ng, an</a:t>
            </a:r>
            <a:r>
              <a:rPr sz="1400" dirty="0">
                <a:latin typeface="Arial"/>
                <a:cs typeface="Arial"/>
              </a:rPr>
              <a:t>d</a:t>
            </a:r>
            <a:r>
              <a:rPr sz="1400" spc="-10" dirty="0">
                <a:latin typeface="Arial"/>
                <a:cs typeface="Arial"/>
              </a:rPr>
              <a:t> t</a:t>
            </a:r>
            <a:r>
              <a:rPr sz="1400" spc="-5" dirty="0">
                <a:latin typeface="Arial"/>
                <a:cs typeface="Arial"/>
              </a:rPr>
              <a:t>ran</a:t>
            </a:r>
            <a:r>
              <a:rPr sz="1400" dirty="0">
                <a:latin typeface="Arial"/>
                <a:cs typeface="Arial"/>
              </a:rPr>
              <a:t>s</a:t>
            </a:r>
            <a:r>
              <a:rPr sz="1400" spc="-5" dirty="0">
                <a:latin typeface="Arial"/>
                <a:cs typeface="Arial"/>
              </a:rPr>
              <a:t>por</a:t>
            </a:r>
            <a:r>
              <a:rPr sz="1400" spc="-10" dirty="0">
                <a:latin typeface="Arial"/>
                <a:cs typeface="Arial"/>
              </a:rPr>
              <a:t>t</a:t>
            </a:r>
            <a:r>
              <a:rPr sz="1400" spc="-5" dirty="0">
                <a:latin typeface="Arial"/>
                <a:cs typeface="Arial"/>
              </a:rPr>
              <a:t>a</a:t>
            </a:r>
            <a:r>
              <a:rPr sz="1400" spc="-10" dirty="0">
                <a:latin typeface="Arial"/>
                <a:cs typeface="Arial"/>
              </a:rPr>
              <a:t>t</a:t>
            </a:r>
            <a:r>
              <a:rPr sz="1400" dirty="0">
                <a:latin typeface="Arial"/>
                <a:cs typeface="Arial"/>
              </a:rPr>
              <a:t>i</a:t>
            </a:r>
            <a:r>
              <a:rPr sz="1400" spc="-5" dirty="0">
                <a:latin typeface="Arial"/>
                <a:cs typeface="Arial"/>
              </a:rPr>
              <a:t>o</a:t>
            </a:r>
            <a:r>
              <a:rPr sz="1400" dirty="0">
                <a:latin typeface="Arial"/>
                <a:cs typeface="Arial"/>
              </a:rPr>
              <a:t>n</a:t>
            </a:r>
          </a:p>
          <a:p>
            <a:pPr>
              <a:lnSpc>
                <a:spcPct val="100000"/>
              </a:lnSpc>
              <a:spcBef>
                <a:spcPts val="51"/>
              </a:spcBef>
            </a:pPr>
            <a:endParaRPr sz="1500" dirty="0">
              <a:latin typeface="Times New Roman"/>
              <a:cs typeface="Times New Roman"/>
            </a:endParaRPr>
          </a:p>
          <a:p>
            <a:pPr marL="12700" marR="5080">
              <a:lnSpc>
                <a:spcPct val="101400"/>
              </a:lnSpc>
            </a:pPr>
            <a:r>
              <a:rPr sz="1400" dirty="0">
                <a:latin typeface="Arial"/>
                <a:cs typeface="Arial"/>
              </a:rPr>
              <a:t>C</a:t>
            </a:r>
            <a:r>
              <a:rPr sz="1400" spc="-5" dirty="0">
                <a:latin typeface="Arial"/>
                <a:cs typeface="Arial"/>
              </a:rPr>
              <a:t>rea</a:t>
            </a:r>
            <a:r>
              <a:rPr sz="1400" spc="-10" dirty="0">
                <a:latin typeface="Arial"/>
                <a:cs typeface="Arial"/>
              </a:rPr>
              <a:t>t</a:t>
            </a:r>
            <a:r>
              <a:rPr sz="1400" dirty="0">
                <a:latin typeface="Arial"/>
                <a:cs typeface="Arial"/>
              </a:rPr>
              <a:t>e</a:t>
            </a:r>
            <a:r>
              <a:rPr sz="1400" spc="-10" dirty="0">
                <a:latin typeface="Arial"/>
                <a:cs typeface="Arial"/>
              </a:rPr>
              <a:t> </a:t>
            </a:r>
            <a:r>
              <a:rPr sz="1400" dirty="0">
                <a:latin typeface="Arial"/>
                <a:cs typeface="Arial"/>
              </a:rPr>
              <a:t>a</a:t>
            </a:r>
            <a:r>
              <a:rPr sz="1400" spc="-10" dirty="0">
                <a:latin typeface="Arial"/>
                <a:cs typeface="Arial"/>
              </a:rPr>
              <a:t> </a:t>
            </a:r>
            <a:r>
              <a:rPr sz="1400" spc="-5" dirty="0">
                <a:latin typeface="Arial"/>
                <a:cs typeface="Arial"/>
              </a:rPr>
              <a:t>ne</a:t>
            </a:r>
            <a:r>
              <a:rPr sz="1400" dirty="0">
                <a:latin typeface="Arial"/>
                <a:cs typeface="Arial"/>
              </a:rPr>
              <a:t>w</a:t>
            </a:r>
            <a:r>
              <a:rPr sz="1400" spc="-5" dirty="0">
                <a:latin typeface="Arial"/>
                <a:cs typeface="Arial"/>
              </a:rPr>
              <a:t> go</a:t>
            </a:r>
            <a:r>
              <a:rPr sz="1400" dirty="0">
                <a:latin typeface="Arial"/>
                <a:cs typeface="Arial"/>
              </a:rPr>
              <a:t>v</a:t>
            </a:r>
            <a:r>
              <a:rPr sz="1400" spc="-5" dirty="0">
                <a:latin typeface="Arial"/>
                <a:cs typeface="Arial"/>
              </a:rPr>
              <a:t>ernment progra</a:t>
            </a:r>
            <a:r>
              <a:rPr sz="1400" dirty="0">
                <a:latin typeface="Arial"/>
                <a:cs typeface="Arial"/>
              </a:rPr>
              <a:t>m</a:t>
            </a:r>
            <a:r>
              <a:rPr sz="1400" spc="-10" dirty="0">
                <a:latin typeface="Arial"/>
                <a:cs typeface="Arial"/>
              </a:rPr>
              <a:t> t</a:t>
            </a:r>
            <a:r>
              <a:rPr sz="1400" spc="-5" dirty="0">
                <a:latin typeface="Arial"/>
                <a:cs typeface="Arial"/>
              </a:rPr>
              <a:t>hat pro</a:t>
            </a:r>
            <a:r>
              <a:rPr sz="1400" dirty="0">
                <a:latin typeface="Arial"/>
                <a:cs typeface="Arial"/>
              </a:rPr>
              <a:t>vi</a:t>
            </a:r>
            <a:r>
              <a:rPr sz="1400" spc="-5" dirty="0">
                <a:latin typeface="Arial"/>
                <a:cs typeface="Arial"/>
              </a:rPr>
              <a:t>de</a:t>
            </a:r>
            <a:r>
              <a:rPr sz="1400" dirty="0">
                <a:latin typeface="Arial"/>
                <a:cs typeface="Arial"/>
              </a:rPr>
              <a:t>s</a:t>
            </a:r>
            <a:r>
              <a:rPr sz="1400" spc="-5" dirty="0">
                <a:latin typeface="Arial"/>
                <a:cs typeface="Arial"/>
              </a:rPr>
              <a:t> u</a:t>
            </a:r>
            <a:r>
              <a:rPr sz="1400" dirty="0">
                <a:latin typeface="Arial"/>
                <a:cs typeface="Arial"/>
              </a:rPr>
              <a:t>p</a:t>
            </a:r>
            <a:r>
              <a:rPr sz="1400" spc="-10" dirty="0">
                <a:latin typeface="Arial"/>
                <a:cs typeface="Arial"/>
              </a:rPr>
              <a:t> t</a:t>
            </a:r>
            <a:r>
              <a:rPr sz="1400" dirty="0">
                <a:latin typeface="Arial"/>
                <a:cs typeface="Arial"/>
              </a:rPr>
              <a:t>o</a:t>
            </a:r>
            <a:r>
              <a:rPr sz="1400" spc="-10" dirty="0">
                <a:latin typeface="Arial"/>
                <a:cs typeface="Arial"/>
              </a:rPr>
              <a:t> </a:t>
            </a:r>
            <a:r>
              <a:rPr sz="1400" spc="-5" dirty="0">
                <a:latin typeface="Arial"/>
                <a:cs typeface="Arial"/>
              </a:rPr>
              <a:t>1</a:t>
            </a:r>
            <a:r>
              <a:rPr sz="1400" dirty="0">
                <a:latin typeface="Arial"/>
                <a:cs typeface="Arial"/>
              </a:rPr>
              <a:t>2</a:t>
            </a:r>
            <a:r>
              <a:rPr sz="1400" spc="-10" dirty="0">
                <a:latin typeface="Arial"/>
                <a:cs typeface="Arial"/>
              </a:rPr>
              <a:t> </a:t>
            </a:r>
            <a:r>
              <a:rPr sz="1400" dirty="0">
                <a:latin typeface="Arial"/>
                <a:cs typeface="Arial"/>
              </a:rPr>
              <a:t>w</a:t>
            </a:r>
            <a:r>
              <a:rPr sz="1400" spc="-5" dirty="0">
                <a:latin typeface="Arial"/>
                <a:cs typeface="Arial"/>
              </a:rPr>
              <a:t>ee</a:t>
            </a:r>
            <a:r>
              <a:rPr sz="1400" dirty="0">
                <a:latin typeface="Arial"/>
                <a:cs typeface="Arial"/>
              </a:rPr>
              <a:t>ks</a:t>
            </a:r>
            <a:r>
              <a:rPr sz="1400" spc="-5" dirty="0">
                <a:latin typeface="Arial"/>
                <a:cs typeface="Arial"/>
              </a:rPr>
              <a:t> of pa</a:t>
            </a:r>
            <a:r>
              <a:rPr sz="1400" dirty="0">
                <a:latin typeface="Arial"/>
                <a:cs typeface="Arial"/>
              </a:rPr>
              <a:t>id</a:t>
            </a:r>
            <a:r>
              <a:rPr sz="1400" spc="-10" dirty="0">
                <a:latin typeface="Arial"/>
                <a:cs typeface="Arial"/>
              </a:rPr>
              <a:t> </a:t>
            </a:r>
            <a:r>
              <a:rPr sz="1400" dirty="0">
                <a:latin typeface="Arial"/>
                <a:cs typeface="Arial"/>
              </a:rPr>
              <a:t>l</a:t>
            </a:r>
            <a:r>
              <a:rPr sz="1400" spc="-5" dirty="0">
                <a:latin typeface="Arial"/>
                <a:cs typeface="Arial"/>
              </a:rPr>
              <a:t>ea</a:t>
            </a:r>
            <a:r>
              <a:rPr sz="1400" dirty="0">
                <a:latin typeface="Arial"/>
                <a:cs typeface="Arial"/>
              </a:rPr>
              <a:t>ve </a:t>
            </a:r>
            <a:r>
              <a:rPr sz="1400" spc="-10" dirty="0">
                <a:latin typeface="Arial"/>
                <a:cs typeface="Arial"/>
              </a:rPr>
              <a:t>t</a:t>
            </a:r>
            <a:r>
              <a:rPr sz="1400" dirty="0">
                <a:latin typeface="Arial"/>
                <a:cs typeface="Arial"/>
              </a:rPr>
              <a:t>o</a:t>
            </a:r>
            <a:r>
              <a:rPr sz="1400" spc="-10" dirty="0">
                <a:latin typeface="Arial"/>
                <a:cs typeface="Arial"/>
              </a:rPr>
              <a:t> </a:t>
            </a:r>
            <a:r>
              <a:rPr sz="1400" dirty="0">
                <a:latin typeface="Arial"/>
                <a:cs typeface="Arial"/>
              </a:rPr>
              <a:t>w</a:t>
            </a:r>
            <a:r>
              <a:rPr sz="1400" spc="-5" dirty="0">
                <a:latin typeface="Arial"/>
                <a:cs typeface="Arial"/>
              </a:rPr>
              <a:t>or</a:t>
            </a:r>
            <a:r>
              <a:rPr sz="1400" dirty="0">
                <a:latin typeface="Arial"/>
                <a:cs typeface="Arial"/>
              </a:rPr>
              <a:t>k</a:t>
            </a:r>
            <a:r>
              <a:rPr sz="1400" spc="-5" dirty="0">
                <a:latin typeface="Arial"/>
                <a:cs typeface="Arial"/>
              </a:rPr>
              <a:t>er</a:t>
            </a:r>
            <a:r>
              <a:rPr sz="1400" dirty="0">
                <a:latin typeface="Arial"/>
                <a:cs typeface="Arial"/>
              </a:rPr>
              <a:t>s</a:t>
            </a:r>
            <a:r>
              <a:rPr sz="1400" spc="-5" dirty="0">
                <a:latin typeface="Arial"/>
                <a:cs typeface="Arial"/>
              </a:rPr>
              <a:t> </a:t>
            </a:r>
            <a:r>
              <a:rPr sz="1400" dirty="0">
                <a:latin typeface="Arial"/>
                <a:cs typeface="Arial"/>
              </a:rPr>
              <a:t>w</a:t>
            </a:r>
            <a:r>
              <a:rPr sz="1400" spc="-5" dirty="0">
                <a:latin typeface="Arial"/>
                <a:cs typeface="Arial"/>
              </a:rPr>
              <a:t>h</a:t>
            </a:r>
            <a:r>
              <a:rPr sz="1400" dirty="0">
                <a:latin typeface="Arial"/>
                <a:cs typeface="Arial"/>
              </a:rPr>
              <a:t>o</a:t>
            </a:r>
            <a:r>
              <a:rPr sz="1400" spc="-10" dirty="0">
                <a:latin typeface="Arial"/>
                <a:cs typeface="Arial"/>
              </a:rPr>
              <a:t> </a:t>
            </a:r>
            <a:r>
              <a:rPr sz="1400" spc="-5" dirty="0">
                <a:latin typeface="Arial"/>
                <a:cs typeface="Arial"/>
              </a:rPr>
              <a:t>nee</a:t>
            </a:r>
            <a:r>
              <a:rPr sz="1400" dirty="0">
                <a:latin typeface="Arial"/>
                <a:cs typeface="Arial"/>
              </a:rPr>
              <a:t>d</a:t>
            </a:r>
            <a:r>
              <a:rPr sz="1400" spc="-10" dirty="0">
                <a:latin typeface="Arial"/>
                <a:cs typeface="Arial"/>
              </a:rPr>
              <a:t> t</a:t>
            </a:r>
            <a:r>
              <a:rPr sz="1400" dirty="0">
                <a:latin typeface="Arial"/>
                <a:cs typeface="Arial"/>
              </a:rPr>
              <a:t>o</a:t>
            </a:r>
            <a:r>
              <a:rPr sz="1400" spc="-10" dirty="0">
                <a:latin typeface="Arial"/>
                <a:cs typeface="Arial"/>
              </a:rPr>
              <a:t> </a:t>
            </a:r>
            <a:r>
              <a:rPr sz="1400" dirty="0">
                <a:latin typeface="Arial"/>
                <a:cs typeface="Arial"/>
              </a:rPr>
              <a:t>l</a:t>
            </a:r>
            <a:r>
              <a:rPr sz="1400" spc="-5" dirty="0">
                <a:latin typeface="Arial"/>
                <a:cs typeface="Arial"/>
              </a:rPr>
              <a:t>ea</a:t>
            </a:r>
            <a:r>
              <a:rPr sz="1400" dirty="0">
                <a:latin typeface="Arial"/>
                <a:cs typeface="Arial"/>
              </a:rPr>
              <a:t>ve</a:t>
            </a:r>
            <a:r>
              <a:rPr sz="1400" spc="-10" dirty="0">
                <a:latin typeface="Arial"/>
                <a:cs typeface="Arial"/>
              </a:rPr>
              <a:t> </a:t>
            </a:r>
            <a:r>
              <a:rPr sz="1400" dirty="0">
                <a:latin typeface="Arial"/>
                <a:cs typeface="Arial"/>
              </a:rPr>
              <a:t>w</a:t>
            </a:r>
            <a:r>
              <a:rPr sz="1400" spc="-5" dirty="0">
                <a:latin typeface="Arial"/>
                <a:cs typeface="Arial"/>
              </a:rPr>
              <a:t>or</a:t>
            </a:r>
            <a:r>
              <a:rPr sz="1400" dirty="0">
                <a:latin typeface="Arial"/>
                <a:cs typeface="Arial"/>
              </a:rPr>
              <a:t>k</a:t>
            </a:r>
            <a:r>
              <a:rPr sz="1400" spc="-5" dirty="0">
                <a:latin typeface="Arial"/>
                <a:cs typeface="Arial"/>
              </a:rPr>
              <a:t> </a:t>
            </a:r>
            <a:r>
              <a:rPr sz="1400" spc="-10" dirty="0">
                <a:latin typeface="Arial"/>
                <a:cs typeface="Arial"/>
              </a:rPr>
              <a:t>t</a:t>
            </a:r>
            <a:r>
              <a:rPr sz="1400" dirty="0">
                <a:latin typeface="Arial"/>
                <a:cs typeface="Arial"/>
              </a:rPr>
              <a:t>o</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e</a:t>
            </a:r>
            <a:r>
              <a:rPr sz="1400" spc="-10" dirty="0">
                <a:latin typeface="Arial"/>
                <a:cs typeface="Arial"/>
              </a:rPr>
              <a:t> f</a:t>
            </a:r>
            <a:r>
              <a:rPr sz="1400" spc="-5" dirty="0">
                <a:latin typeface="Arial"/>
                <a:cs typeface="Arial"/>
              </a:rPr>
              <a:t>o</a:t>
            </a:r>
            <a:r>
              <a:rPr sz="1400" dirty="0">
                <a:latin typeface="Arial"/>
                <a:cs typeface="Arial"/>
              </a:rPr>
              <a:t>r</a:t>
            </a:r>
            <a:r>
              <a:rPr sz="1400" spc="-10"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s</a:t>
            </a:r>
            <a:r>
              <a:rPr sz="1400" spc="-5" dirty="0">
                <a:latin typeface="Arial"/>
                <a:cs typeface="Arial"/>
              </a:rPr>
              <a:t>er</a:t>
            </a:r>
            <a:r>
              <a:rPr sz="1400" dirty="0">
                <a:latin typeface="Arial"/>
                <a:cs typeface="Arial"/>
              </a:rPr>
              <a:t>i</a:t>
            </a:r>
            <a:r>
              <a:rPr sz="1400" spc="-5" dirty="0">
                <a:latin typeface="Arial"/>
                <a:cs typeface="Arial"/>
              </a:rPr>
              <a:t>ou</a:t>
            </a:r>
            <a:r>
              <a:rPr sz="1400" dirty="0">
                <a:latin typeface="Arial"/>
                <a:cs typeface="Arial"/>
              </a:rPr>
              <a:t>sly</a:t>
            </a:r>
            <a:r>
              <a:rPr sz="1400" spc="-5" dirty="0">
                <a:latin typeface="Arial"/>
                <a:cs typeface="Arial"/>
              </a:rPr>
              <a:t> </a:t>
            </a:r>
            <a:r>
              <a:rPr sz="1400" dirty="0">
                <a:latin typeface="Arial"/>
                <a:cs typeface="Arial"/>
              </a:rPr>
              <a:t>ill</a:t>
            </a:r>
            <a:r>
              <a:rPr sz="1400" spc="-5" dirty="0">
                <a:latin typeface="Arial"/>
                <a:cs typeface="Arial"/>
              </a:rPr>
              <a:t> </a:t>
            </a:r>
            <a:r>
              <a:rPr sz="1400" spc="-10" dirty="0">
                <a:latin typeface="Arial"/>
                <a:cs typeface="Arial"/>
              </a:rPr>
              <a:t>f</a:t>
            </a:r>
            <a:r>
              <a:rPr sz="1400" spc="-5" dirty="0">
                <a:latin typeface="Arial"/>
                <a:cs typeface="Arial"/>
              </a:rPr>
              <a:t>am</a:t>
            </a:r>
            <a:r>
              <a:rPr sz="1400" dirty="0">
                <a:latin typeface="Arial"/>
                <a:cs typeface="Arial"/>
              </a:rPr>
              <a:t>ily</a:t>
            </a:r>
            <a:r>
              <a:rPr sz="1400" spc="-5" dirty="0">
                <a:latin typeface="Arial"/>
                <a:cs typeface="Arial"/>
              </a:rPr>
              <a:t> membe</a:t>
            </a:r>
            <a:r>
              <a:rPr sz="1400" dirty="0">
                <a:latin typeface="Arial"/>
                <a:cs typeface="Arial"/>
              </a:rPr>
              <a:t>r</a:t>
            </a:r>
          </a:p>
          <a:p>
            <a:pPr>
              <a:lnSpc>
                <a:spcPct val="100000"/>
              </a:lnSpc>
              <a:spcBef>
                <a:spcPts val="46"/>
              </a:spcBef>
            </a:pPr>
            <a:endParaRPr sz="1400" dirty="0">
              <a:latin typeface="Times New Roman"/>
              <a:cs typeface="Times New Roman"/>
            </a:endParaRPr>
          </a:p>
          <a:p>
            <a:pPr marL="12700" marR="391160">
              <a:lnSpc>
                <a:spcPct val="101400"/>
              </a:lnSpc>
            </a:pPr>
            <a:r>
              <a:rPr sz="1400" dirty="0">
                <a:latin typeface="Arial"/>
                <a:cs typeface="Arial"/>
              </a:rPr>
              <a:t>C</a:t>
            </a:r>
            <a:r>
              <a:rPr sz="1400" spc="-5" dirty="0">
                <a:latin typeface="Arial"/>
                <a:cs typeface="Arial"/>
              </a:rPr>
              <a:t>rea</a:t>
            </a:r>
            <a:r>
              <a:rPr sz="1400" spc="-10" dirty="0">
                <a:latin typeface="Arial"/>
                <a:cs typeface="Arial"/>
              </a:rPr>
              <a:t>t</a:t>
            </a:r>
            <a:r>
              <a:rPr sz="1400" dirty="0">
                <a:latin typeface="Arial"/>
                <a:cs typeface="Arial"/>
              </a:rPr>
              <a:t>e</a:t>
            </a:r>
            <a:r>
              <a:rPr sz="1400" spc="-10" dirty="0">
                <a:latin typeface="Arial"/>
                <a:cs typeface="Arial"/>
              </a:rPr>
              <a:t> </a:t>
            </a:r>
            <a:r>
              <a:rPr sz="1400" dirty="0">
                <a:latin typeface="Arial"/>
                <a:cs typeface="Arial"/>
              </a:rPr>
              <a:t>a</a:t>
            </a:r>
            <a:r>
              <a:rPr sz="1400" spc="-10" dirty="0">
                <a:latin typeface="Arial"/>
                <a:cs typeface="Arial"/>
              </a:rPr>
              <a:t> </a:t>
            </a:r>
            <a:r>
              <a:rPr sz="1400" spc="-5" dirty="0">
                <a:latin typeface="Arial"/>
                <a:cs typeface="Arial"/>
              </a:rPr>
              <a:t>ne</a:t>
            </a:r>
            <a:r>
              <a:rPr sz="1400" dirty="0">
                <a:latin typeface="Arial"/>
                <a:cs typeface="Arial"/>
              </a:rPr>
              <a:t>w</a:t>
            </a:r>
            <a:r>
              <a:rPr sz="1400" spc="-5" dirty="0">
                <a:latin typeface="Arial"/>
                <a:cs typeface="Arial"/>
              </a:rPr>
              <a:t> go</a:t>
            </a:r>
            <a:r>
              <a:rPr sz="1400" dirty="0">
                <a:latin typeface="Arial"/>
                <a:cs typeface="Arial"/>
              </a:rPr>
              <a:t>v</a:t>
            </a:r>
            <a:r>
              <a:rPr sz="1400" spc="-5" dirty="0">
                <a:latin typeface="Arial"/>
                <a:cs typeface="Arial"/>
              </a:rPr>
              <a:t>ernment progra</a:t>
            </a:r>
            <a:r>
              <a:rPr sz="1400" dirty="0">
                <a:latin typeface="Arial"/>
                <a:cs typeface="Arial"/>
              </a:rPr>
              <a:t>m</a:t>
            </a:r>
            <a:r>
              <a:rPr sz="1400" spc="-10" dirty="0">
                <a:latin typeface="Arial"/>
                <a:cs typeface="Arial"/>
              </a:rPr>
              <a:t> t</a:t>
            </a:r>
            <a:r>
              <a:rPr sz="1400" dirty="0">
                <a:latin typeface="Arial"/>
                <a:cs typeface="Arial"/>
              </a:rPr>
              <a:t>o</a:t>
            </a:r>
            <a:r>
              <a:rPr sz="1400" spc="-10" dirty="0">
                <a:latin typeface="Arial"/>
                <a:cs typeface="Arial"/>
              </a:rPr>
              <a:t> </a:t>
            </a:r>
            <a:r>
              <a:rPr sz="1400" spc="-5" dirty="0">
                <a:latin typeface="Arial"/>
                <a:cs typeface="Arial"/>
              </a:rPr>
              <a:t>pa</a:t>
            </a:r>
            <a:r>
              <a:rPr sz="1400" dirty="0">
                <a:latin typeface="Arial"/>
                <a:cs typeface="Arial"/>
              </a:rPr>
              <a:t>y</a:t>
            </a:r>
            <a:r>
              <a:rPr sz="1400" spc="-5" dirty="0">
                <a:latin typeface="Arial"/>
                <a:cs typeface="Arial"/>
              </a:rPr>
              <a:t> </a:t>
            </a:r>
            <a:r>
              <a:rPr sz="1400" spc="-10" dirty="0">
                <a:latin typeface="Arial"/>
                <a:cs typeface="Arial"/>
              </a:rPr>
              <a:t>f</a:t>
            </a:r>
            <a:r>
              <a:rPr sz="1400" spc="-5" dirty="0">
                <a:latin typeface="Arial"/>
                <a:cs typeface="Arial"/>
              </a:rPr>
              <a:t>o</a:t>
            </a:r>
            <a:r>
              <a:rPr sz="1400" dirty="0">
                <a:latin typeface="Arial"/>
                <a:cs typeface="Arial"/>
              </a:rPr>
              <a:t>r</a:t>
            </a:r>
            <a:r>
              <a:rPr sz="1400" spc="-10" dirty="0">
                <a:latin typeface="Arial"/>
                <a:cs typeface="Arial"/>
              </a:rPr>
              <a:t> </a:t>
            </a:r>
            <a:r>
              <a:rPr sz="1400" dirty="0">
                <a:latin typeface="Arial"/>
                <a:cs typeface="Arial"/>
              </a:rPr>
              <a:t>s</a:t>
            </a:r>
            <a:r>
              <a:rPr sz="1400" spc="-5" dirty="0">
                <a:latin typeface="Arial"/>
                <a:cs typeface="Arial"/>
              </a:rPr>
              <a:t>om</a:t>
            </a:r>
            <a:r>
              <a:rPr sz="1400" dirty="0">
                <a:latin typeface="Arial"/>
                <a:cs typeface="Arial"/>
              </a:rPr>
              <a:t>e</a:t>
            </a:r>
            <a:r>
              <a:rPr sz="1400" spc="-10" dirty="0">
                <a:latin typeface="Arial"/>
                <a:cs typeface="Arial"/>
              </a:rPr>
              <a:t> </a:t>
            </a:r>
            <a:r>
              <a:rPr sz="1400" dirty="0">
                <a:latin typeface="Arial"/>
                <a:cs typeface="Arial"/>
              </a:rPr>
              <a:t>l</a:t>
            </a:r>
            <a:r>
              <a:rPr sz="1400" spc="-5" dirty="0">
                <a:latin typeface="Arial"/>
                <a:cs typeface="Arial"/>
              </a:rPr>
              <a:t>on</a:t>
            </a:r>
            <a:r>
              <a:rPr sz="1400" spc="-10" dirty="0">
                <a:latin typeface="Arial"/>
                <a:cs typeface="Arial"/>
              </a:rPr>
              <a:t>g</a:t>
            </a:r>
            <a:r>
              <a:rPr sz="1400" spc="-5" dirty="0">
                <a:latin typeface="Arial"/>
                <a:cs typeface="Arial"/>
              </a:rPr>
              <a:t>-</a:t>
            </a:r>
            <a:r>
              <a:rPr sz="1400" spc="-10" dirty="0">
                <a:latin typeface="Arial"/>
                <a:cs typeface="Arial"/>
              </a:rPr>
              <a:t>t</a:t>
            </a:r>
            <a:r>
              <a:rPr sz="1400" spc="-5" dirty="0">
                <a:latin typeface="Arial"/>
                <a:cs typeface="Arial"/>
              </a:rPr>
              <a:t>er</a:t>
            </a:r>
            <a:r>
              <a:rPr sz="1400" dirty="0">
                <a:latin typeface="Arial"/>
                <a:cs typeface="Arial"/>
              </a:rPr>
              <a:t>m</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e</a:t>
            </a:r>
            <a:r>
              <a:rPr sz="1400" spc="-10" dirty="0">
                <a:latin typeface="Arial"/>
                <a:cs typeface="Arial"/>
              </a:rPr>
              <a:t> </a:t>
            </a:r>
            <a:r>
              <a:rPr sz="1400" dirty="0">
                <a:latin typeface="Arial"/>
                <a:cs typeface="Arial"/>
              </a:rPr>
              <a:t>c</a:t>
            </a:r>
            <a:r>
              <a:rPr sz="1400" spc="-5" dirty="0">
                <a:latin typeface="Arial"/>
                <a:cs typeface="Arial"/>
              </a:rPr>
              <a:t>o</a:t>
            </a:r>
            <a:r>
              <a:rPr sz="1400" spc="-10" dirty="0">
                <a:latin typeface="Arial"/>
                <a:cs typeface="Arial"/>
              </a:rPr>
              <a:t>sts,</a:t>
            </a:r>
            <a:r>
              <a:rPr sz="1400" spc="-5" dirty="0">
                <a:latin typeface="Arial"/>
                <a:cs typeface="Arial"/>
              </a:rPr>
              <a:t> </a:t>
            </a:r>
            <a:r>
              <a:rPr sz="1400" dirty="0">
                <a:latin typeface="Arial"/>
                <a:cs typeface="Arial"/>
              </a:rPr>
              <a:t>i</a:t>
            </a:r>
            <a:r>
              <a:rPr sz="1400" spc="-5" dirty="0">
                <a:latin typeface="Arial"/>
                <a:cs typeface="Arial"/>
              </a:rPr>
              <a:t>n</a:t>
            </a:r>
            <a:r>
              <a:rPr sz="1400" dirty="0">
                <a:latin typeface="Arial"/>
                <a:cs typeface="Arial"/>
              </a:rPr>
              <a:t>cl</a:t>
            </a:r>
            <a:r>
              <a:rPr sz="1400" spc="-5" dirty="0">
                <a:latin typeface="Arial"/>
                <a:cs typeface="Arial"/>
              </a:rPr>
              <a:t>ud</a:t>
            </a:r>
            <a:r>
              <a:rPr sz="1400" dirty="0">
                <a:latin typeface="Arial"/>
                <a:cs typeface="Arial"/>
              </a:rPr>
              <a:t>i</a:t>
            </a:r>
            <a:r>
              <a:rPr sz="1400" spc="-5" dirty="0">
                <a:latin typeface="Arial"/>
                <a:cs typeface="Arial"/>
              </a:rPr>
              <a:t>n</a:t>
            </a:r>
            <a:r>
              <a:rPr sz="1400" dirty="0">
                <a:latin typeface="Arial"/>
                <a:cs typeface="Arial"/>
              </a:rPr>
              <a:t>g</a:t>
            </a:r>
            <a:r>
              <a:rPr sz="1400" spc="-10" dirty="0">
                <a:latin typeface="Arial"/>
                <a:cs typeface="Arial"/>
              </a:rPr>
              <a:t> f</a:t>
            </a:r>
            <a:r>
              <a:rPr sz="1400" spc="-5" dirty="0">
                <a:latin typeface="Arial"/>
                <a:cs typeface="Arial"/>
              </a:rPr>
              <a:t>o</a:t>
            </a:r>
            <a:r>
              <a:rPr sz="1400" dirty="0">
                <a:latin typeface="Arial"/>
                <a:cs typeface="Arial"/>
              </a:rPr>
              <a:t>r</a:t>
            </a:r>
            <a:r>
              <a:rPr sz="1400" spc="-10" dirty="0">
                <a:latin typeface="Arial"/>
                <a:cs typeface="Arial"/>
              </a:rPr>
              <a:t> </a:t>
            </a:r>
            <a:r>
              <a:rPr sz="1400" spc="-5" dirty="0">
                <a:latin typeface="Arial"/>
                <a:cs typeface="Arial"/>
              </a:rPr>
              <a:t>nur</a:t>
            </a:r>
            <a:r>
              <a:rPr sz="1400" dirty="0">
                <a:latin typeface="Arial"/>
                <a:cs typeface="Arial"/>
              </a:rPr>
              <a:t>si</a:t>
            </a:r>
            <a:r>
              <a:rPr sz="1400" spc="-5" dirty="0">
                <a:latin typeface="Arial"/>
                <a:cs typeface="Arial"/>
              </a:rPr>
              <a:t>n</a:t>
            </a:r>
            <a:r>
              <a:rPr sz="1400" dirty="0">
                <a:latin typeface="Arial"/>
                <a:cs typeface="Arial"/>
              </a:rPr>
              <a:t>g</a:t>
            </a:r>
            <a:r>
              <a:rPr sz="1400" spc="-10" dirty="0">
                <a:latin typeface="Arial"/>
                <a:cs typeface="Arial"/>
              </a:rPr>
              <a:t> </a:t>
            </a:r>
            <a:r>
              <a:rPr sz="1400" spc="-5" dirty="0">
                <a:latin typeface="Arial"/>
                <a:cs typeface="Arial"/>
              </a:rPr>
              <a:t>hom</a:t>
            </a:r>
            <a:r>
              <a:rPr sz="1400" dirty="0">
                <a:latin typeface="Arial"/>
                <a:cs typeface="Arial"/>
              </a:rPr>
              <a:t>e</a:t>
            </a:r>
            <a:r>
              <a:rPr sz="1400" spc="-10" dirty="0">
                <a:latin typeface="Arial"/>
                <a:cs typeface="Arial"/>
              </a:rPr>
              <a:t> </a:t>
            </a:r>
            <a:r>
              <a:rPr sz="1400" spc="-5" dirty="0">
                <a:latin typeface="Arial"/>
                <a:cs typeface="Arial"/>
              </a:rPr>
              <a:t>an</a:t>
            </a:r>
            <a:r>
              <a:rPr sz="1400" dirty="0">
                <a:latin typeface="Arial"/>
                <a:cs typeface="Arial"/>
              </a:rPr>
              <a:t>d</a:t>
            </a:r>
            <a:r>
              <a:rPr sz="1400" spc="-10" dirty="0">
                <a:latin typeface="Arial"/>
                <a:cs typeface="Arial"/>
              </a:rPr>
              <a:t> </a:t>
            </a:r>
            <a:r>
              <a:rPr sz="1400" spc="-5" dirty="0">
                <a:latin typeface="Arial"/>
                <a:cs typeface="Arial"/>
              </a:rPr>
              <a:t>hom</a:t>
            </a:r>
            <a:r>
              <a:rPr sz="1400" dirty="0">
                <a:latin typeface="Arial"/>
                <a:cs typeface="Arial"/>
              </a:rPr>
              <a:t>e</a:t>
            </a:r>
            <a:r>
              <a:rPr sz="1400" spc="-10" dirty="0">
                <a:latin typeface="Arial"/>
                <a:cs typeface="Arial"/>
              </a:rPr>
              <a:t> </a:t>
            </a:r>
            <a:r>
              <a:rPr sz="1400" dirty="0">
                <a:latin typeface="Arial"/>
                <a:cs typeface="Arial"/>
              </a:rPr>
              <a:t>c</a:t>
            </a:r>
            <a:r>
              <a:rPr sz="1400" spc="-5" dirty="0">
                <a:latin typeface="Arial"/>
                <a:cs typeface="Arial"/>
              </a:rPr>
              <a:t>ar</a:t>
            </a:r>
            <a:r>
              <a:rPr sz="1400" dirty="0">
                <a:latin typeface="Arial"/>
                <a:cs typeface="Arial"/>
              </a:rPr>
              <a:t>e</a:t>
            </a:r>
          </a:p>
          <a:p>
            <a:pPr marL="12700" marR="664210">
              <a:lnSpc>
                <a:spcPct val="101400"/>
              </a:lnSpc>
              <a:spcBef>
                <a:spcPts val="935"/>
              </a:spcBef>
            </a:pPr>
            <a:r>
              <a:rPr sz="1400" dirty="0">
                <a:latin typeface="Arial"/>
                <a:cs typeface="Arial"/>
              </a:rPr>
              <a:t>R</a:t>
            </a:r>
            <a:r>
              <a:rPr sz="1400" spc="-5" dirty="0">
                <a:latin typeface="Arial"/>
                <a:cs typeface="Arial"/>
              </a:rPr>
              <a:t>edu</a:t>
            </a:r>
            <a:r>
              <a:rPr sz="1400" dirty="0">
                <a:latin typeface="Arial"/>
                <a:cs typeface="Arial"/>
              </a:rPr>
              <a:t>ce</a:t>
            </a:r>
            <a:r>
              <a:rPr sz="1400" spc="-10" dirty="0">
                <a:latin typeface="Arial"/>
                <a:cs typeface="Arial"/>
              </a:rPr>
              <a:t> </a:t>
            </a:r>
            <a:r>
              <a:rPr sz="1400" spc="-5" dirty="0">
                <a:latin typeface="Arial"/>
                <a:cs typeface="Arial"/>
              </a:rPr>
              <a:t>o</a:t>
            </a:r>
            <a:r>
              <a:rPr sz="1400" dirty="0">
                <a:latin typeface="Arial"/>
                <a:cs typeface="Arial"/>
              </a:rPr>
              <a:t>r</a:t>
            </a:r>
            <a:r>
              <a:rPr sz="1400" spc="-10" dirty="0">
                <a:latin typeface="Arial"/>
                <a:cs typeface="Arial"/>
              </a:rPr>
              <a:t> </a:t>
            </a:r>
            <a:r>
              <a:rPr sz="1400" spc="-5" dirty="0">
                <a:latin typeface="Arial"/>
                <a:cs typeface="Arial"/>
              </a:rPr>
              <a:t>e</a:t>
            </a:r>
            <a:r>
              <a:rPr sz="1400" dirty="0">
                <a:latin typeface="Arial"/>
                <a:cs typeface="Arial"/>
              </a:rPr>
              <a:t>li</a:t>
            </a:r>
            <a:r>
              <a:rPr sz="1400" spc="-5" dirty="0">
                <a:latin typeface="Arial"/>
                <a:cs typeface="Arial"/>
              </a:rPr>
              <a:t>m</a:t>
            </a:r>
            <a:r>
              <a:rPr sz="1400" dirty="0">
                <a:latin typeface="Arial"/>
                <a:cs typeface="Arial"/>
              </a:rPr>
              <a:t>i</a:t>
            </a:r>
            <a:r>
              <a:rPr sz="1400" spc="-5" dirty="0">
                <a:latin typeface="Arial"/>
                <a:cs typeface="Arial"/>
              </a:rPr>
              <a:t>na</a:t>
            </a:r>
            <a:r>
              <a:rPr sz="1400" spc="-10" dirty="0">
                <a:latin typeface="Arial"/>
                <a:cs typeface="Arial"/>
              </a:rPr>
              <a:t>t</a:t>
            </a:r>
            <a:r>
              <a:rPr sz="1400" dirty="0">
                <a:latin typeface="Arial"/>
                <a:cs typeface="Arial"/>
              </a:rPr>
              <a:t>e</a:t>
            </a:r>
            <a:r>
              <a:rPr sz="1400" spc="-10" dirty="0">
                <a:latin typeface="Arial"/>
                <a:cs typeface="Arial"/>
              </a:rPr>
              <a:t> 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requ</a:t>
            </a:r>
            <a:r>
              <a:rPr sz="1400" dirty="0">
                <a:latin typeface="Arial"/>
                <a:cs typeface="Arial"/>
              </a:rPr>
              <a:t>i</a:t>
            </a:r>
            <a:r>
              <a:rPr sz="1400" spc="-5" dirty="0">
                <a:latin typeface="Arial"/>
                <a:cs typeface="Arial"/>
              </a:rPr>
              <a:t>remen</a:t>
            </a:r>
            <a:r>
              <a:rPr sz="1400" spc="-10" dirty="0">
                <a:latin typeface="Arial"/>
                <a:cs typeface="Arial"/>
              </a:rPr>
              <a:t>t</a:t>
            </a:r>
            <a:r>
              <a:rPr sz="1400" dirty="0">
                <a:latin typeface="Arial"/>
                <a:cs typeface="Arial"/>
              </a:rPr>
              <a:t>s</a:t>
            </a:r>
            <a:r>
              <a:rPr sz="1400" spc="-5" dirty="0">
                <a:latin typeface="Arial"/>
                <a:cs typeface="Arial"/>
              </a:rPr>
              <a:t> </a:t>
            </a:r>
            <a:r>
              <a:rPr sz="1400" spc="-10" dirty="0">
                <a:latin typeface="Arial"/>
                <a:cs typeface="Arial"/>
              </a:rPr>
              <a:t>t</a:t>
            </a:r>
            <a:r>
              <a:rPr sz="1400" spc="-5" dirty="0">
                <a:latin typeface="Arial"/>
                <a:cs typeface="Arial"/>
              </a:rPr>
              <a:t>hat </a:t>
            </a:r>
            <a:r>
              <a:rPr sz="1400" dirty="0">
                <a:latin typeface="Arial"/>
                <a:cs typeface="Arial"/>
              </a:rPr>
              <a:t>li</a:t>
            </a:r>
            <a:r>
              <a:rPr sz="1400" spc="-5" dirty="0">
                <a:latin typeface="Arial"/>
                <a:cs typeface="Arial"/>
              </a:rPr>
              <a:t>m</a:t>
            </a:r>
            <a:r>
              <a:rPr sz="1400" dirty="0">
                <a:latin typeface="Arial"/>
                <a:cs typeface="Arial"/>
              </a:rPr>
              <a:t>i</a:t>
            </a:r>
            <a:r>
              <a:rPr sz="1400" spc="-5" dirty="0">
                <a:latin typeface="Arial"/>
                <a:cs typeface="Arial"/>
              </a:rPr>
              <a:t>t </a:t>
            </a:r>
            <a:r>
              <a:rPr sz="1400" spc="-10" dirty="0">
                <a:latin typeface="Arial"/>
                <a:cs typeface="Arial"/>
              </a:rPr>
              <a:t>t</a:t>
            </a:r>
            <a:r>
              <a:rPr sz="1400" spc="-5" dirty="0">
                <a:latin typeface="Arial"/>
                <a:cs typeface="Arial"/>
              </a:rPr>
              <a:t>h</a:t>
            </a:r>
            <a:r>
              <a:rPr sz="1400" dirty="0">
                <a:latin typeface="Arial"/>
                <a:cs typeface="Arial"/>
              </a:rPr>
              <a:t>e</a:t>
            </a:r>
            <a:r>
              <a:rPr sz="1400" spc="-10" dirty="0">
                <a:latin typeface="Arial"/>
                <a:cs typeface="Arial"/>
              </a:rPr>
              <a:t> </a:t>
            </a:r>
            <a:r>
              <a:rPr sz="1400" spc="-5" dirty="0">
                <a:latin typeface="Arial"/>
                <a:cs typeface="Arial"/>
              </a:rPr>
              <a:t>amount of </a:t>
            </a:r>
            <a:r>
              <a:rPr sz="1400" dirty="0">
                <a:latin typeface="Arial"/>
                <a:cs typeface="Arial"/>
              </a:rPr>
              <a:t>s</a:t>
            </a:r>
            <a:r>
              <a:rPr sz="1400" spc="-5" dirty="0">
                <a:latin typeface="Arial"/>
                <a:cs typeface="Arial"/>
              </a:rPr>
              <a:t>a</a:t>
            </a:r>
            <a:r>
              <a:rPr sz="1400" dirty="0">
                <a:latin typeface="Arial"/>
                <a:cs typeface="Arial"/>
              </a:rPr>
              <a:t>vi</a:t>
            </a:r>
            <a:r>
              <a:rPr sz="1400" spc="-5" dirty="0">
                <a:latin typeface="Arial"/>
                <a:cs typeface="Arial"/>
              </a:rPr>
              <a:t>ng</a:t>
            </a:r>
            <a:r>
              <a:rPr sz="1400" dirty="0">
                <a:latin typeface="Arial"/>
                <a:cs typeface="Arial"/>
              </a:rPr>
              <a:t>s </a:t>
            </a:r>
            <a:r>
              <a:rPr sz="1400" spc="-5" dirty="0">
                <a:latin typeface="Arial"/>
                <a:cs typeface="Arial"/>
              </a:rPr>
              <a:t>o</a:t>
            </a:r>
            <a:r>
              <a:rPr sz="1400" dirty="0">
                <a:latin typeface="Arial"/>
                <a:cs typeface="Arial"/>
              </a:rPr>
              <a:t>r</a:t>
            </a:r>
            <a:r>
              <a:rPr sz="1400" spc="-10" dirty="0">
                <a:latin typeface="Arial"/>
                <a:cs typeface="Arial"/>
              </a:rPr>
              <a:t> </a:t>
            </a:r>
            <a:r>
              <a:rPr sz="1400" spc="-5" dirty="0">
                <a:latin typeface="Arial"/>
                <a:cs typeface="Arial"/>
              </a:rPr>
              <a:t>a</a:t>
            </a:r>
            <a:r>
              <a:rPr sz="1400" dirty="0">
                <a:latin typeface="Arial"/>
                <a:cs typeface="Arial"/>
              </a:rPr>
              <a:t>ss</a:t>
            </a:r>
            <a:r>
              <a:rPr sz="1400" spc="-5" dirty="0">
                <a:latin typeface="Arial"/>
                <a:cs typeface="Arial"/>
              </a:rPr>
              <a:t>e</a:t>
            </a:r>
            <a:r>
              <a:rPr sz="1400" spc="-10" dirty="0">
                <a:latin typeface="Arial"/>
                <a:cs typeface="Arial"/>
              </a:rPr>
              <a:t>t</a:t>
            </a:r>
            <a:r>
              <a:rPr sz="1400" dirty="0">
                <a:latin typeface="Arial"/>
                <a:cs typeface="Arial"/>
              </a:rPr>
              <a:t>s</a:t>
            </a:r>
            <a:r>
              <a:rPr sz="1400" spc="-5" dirty="0">
                <a:latin typeface="Arial"/>
                <a:cs typeface="Arial"/>
              </a:rPr>
              <a:t> </a:t>
            </a:r>
            <a:r>
              <a:rPr sz="1400" spc="-10" dirty="0">
                <a:latin typeface="Arial"/>
                <a:cs typeface="Arial"/>
              </a:rPr>
              <a:t>t</a:t>
            </a:r>
            <a:r>
              <a:rPr sz="1400" spc="-5" dirty="0">
                <a:latin typeface="Arial"/>
                <a:cs typeface="Arial"/>
              </a:rPr>
              <a:t>hat o</a:t>
            </a:r>
            <a:r>
              <a:rPr sz="1400" dirty="0">
                <a:latin typeface="Arial"/>
                <a:cs typeface="Arial"/>
              </a:rPr>
              <a:t>l</a:t>
            </a:r>
            <a:r>
              <a:rPr sz="1400" spc="-5" dirty="0">
                <a:latin typeface="Arial"/>
                <a:cs typeface="Arial"/>
              </a:rPr>
              <a:t>de</a:t>
            </a:r>
            <a:r>
              <a:rPr sz="1400" dirty="0">
                <a:latin typeface="Arial"/>
                <a:cs typeface="Arial"/>
              </a:rPr>
              <a:t>r</a:t>
            </a:r>
            <a:r>
              <a:rPr sz="1400" spc="-10" dirty="0">
                <a:latin typeface="Arial"/>
                <a:cs typeface="Arial"/>
              </a:rPr>
              <a:t> </a:t>
            </a:r>
            <a:r>
              <a:rPr sz="1400" spc="-5" dirty="0">
                <a:latin typeface="Arial"/>
                <a:cs typeface="Arial"/>
              </a:rPr>
              <a:t>adu</a:t>
            </a:r>
            <a:r>
              <a:rPr sz="1400" dirty="0">
                <a:latin typeface="Arial"/>
                <a:cs typeface="Arial"/>
              </a:rPr>
              <a:t>l</a:t>
            </a:r>
            <a:r>
              <a:rPr sz="1400" spc="-10" dirty="0">
                <a:latin typeface="Arial"/>
                <a:cs typeface="Arial"/>
              </a:rPr>
              <a:t>t</a:t>
            </a:r>
            <a:r>
              <a:rPr sz="1400" dirty="0">
                <a:latin typeface="Arial"/>
                <a:cs typeface="Arial"/>
              </a:rPr>
              <a:t>s</a:t>
            </a:r>
            <a:r>
              <a:rPr sz="1400" spc="-5" dirty="0">
                <a:latin typeface="Arial"/>
                <a:cs typeface="Arial"/>
              </a:rPr>
              <a:t> ar</a:t>
            </a:r>
            <a:r>
              <a:rPr sz="1400" dirty="0">
                <a:latin typeface="Arial"/>
                <a:cs typeface="Arial"/>
              </a:rPr>
              <a:t>e</a:t>
            </a:r>
            <a:r>
              <a:rPr sz="1400" spc="-10" dirty="0">
                <a:latin typeface="Arial"/>
                <a:cs typeface="Arial"/>
              </a:rPr>
              <a:t> </a:t>
            </a:r>
            <a:r>
              <a:rPr sz="1400" spc="-5" dirty="0">
                <a:latin typeface="Arial"/>
                <a:cs typeface="Arial"/>
              </a:rPr>
              <a:t>a</a:t>
            </a:r>
            <a:r>
              <a:rPr sz="1400" dirty="0">
                <a:latin typeface="Arial"/>
                <a:cs typeface="Arial"/>
              </a:rPr>
              <a:t>ll</a:t>
            </a:r>
            <a:r>
              <a:rPr sz="1400" spc="-5" dirty="0">
                <a:latin typeface="Arial"/>
                <a:cs typeface="Arial"/>
              </a:rPr>
              <a:t>o</a:t>
            </a:r>
            <a:r>
              <a:rPr sz="1400" dirty="0">
                <a:latin typeface="Arial"/>
                <a:cs typeface="Arial"/>
              </a:rPr>
              <a:t>w</a:t>
            </a:r>
            <a:r>
              <a:rPr sz="1400" spc="-5" dirty="0">
                <a:latin typeface="Arial"/>
                <a:cs typeface="Arial"/>
              </a:rPr>
              <a:t>e</a:t>
            </a:r>
            <a:r>
              <a:rPr sz="1400" dirty="0">
                <a:latin typeface="Arial"/>
                <a:cs typeface="Arial"/>
              </a:rPr>
              <a:t>d</a:t>
            </a:r>
            <a:r>
              <a:rPr sz="1400" spc="-10" dirty="0">
                <a:latin typeface="Arial"/>
                <a:cs typeface="Arial"/>
              </a:rPr>
              <a:t> t</a:t>
            </a:r>
            <a:r>
              <a:rPr sz="1400" dirty="0">
                <a:latin typeface="Arial"/>
                <a:cs typeface="Arial"/>
              </a:rPr>
              <a:t>o</a:t>
            </a:r>
            <a:r>
              <a:rPr sz="1400" spc="-10" dirty="0">
                <a:latin typeface="Arial"/>
                <a:cs typeface="Arial"/>
              </a:rPr>
              <a:t> </a:t>
            </a:r>
            <a:r>
              <a:rPr sz="1400" spc="-5" dirty="0">
                <a:latin typeface="Arial"/>
                <a:cs typeface="Arial"/>
              </a:rPr>
              <a:t>ha</a:t>
            </a:r>
            <a:r>
              <a:rPr sz="1400" dirty="0">
                <a:latin typeface="Arial"/>
                <a:cs typeface="Arial"/>
              </a:rPr>
              <a:t>ve</a:t>
            </a:r>
            <a:r>
              <a:rPr sz="1400" spc="-10" dirty="0">
                <a:latin typeface="Arial"/>
                <a:cs typeface="Arial"/>
              </a:rPr>
              <a:t> </a:t>
            </a:r>
            <a:r>
              <a:rPr sz="1400" dirty="0">
                <a:latin typeface="Arial"/>
                <a:cs typeface="Arial"/>
              </a:rPr>
              <a:t>in</a:t>
            </a:r>
            <a:r>
              <a:rPr sz="1400" spc="-10" dirty="0">
                <a:latin typeface="Arial"/>
                <a:cs typeface="Arial"/>
              </a:rPr>
              <a:t> </a:t>
            </a:r>
            <a:r>
              <a:rPr sz="1400" spc="-5" dirty="0">
                <a:latin typeface="Arial"/>
                <a:cs typeface="Arial"/>
              </a:rPr>
              <a:t>orde</a:t>
            </a:r>
            <a:r>
              <a:rPr sz="1400" dirty="0">
                <a:latin typeface="Arial"/>
                <a:cs typeface="Arial"/>
              </a:rPr>
              <a:t>r</a:t>
            </a:r>
            <a:r>
              <a:rPr sz="1400" spc="-10" dirty="0">
                <a:latin typeface="Arial"/>
                <a:cs typeface="Arial"/>
              </a:rPr>
              <a:t> t</a:t>
            </a:r>
            <a:r>
              <a:rPr sz="1400" dirty="0">
                <a:latin typeface="Arial"/>
                <a:cs typeface="Arial"/>
              </a:rPr>
              <a:t>o</a:t>
            </a:r>
            <a:r>
              <a:rPr sz="1400" spc="-10" dirty="0">
                <a:latin typeface="Arial"/>
                <a:cs typeface="Arial"/>
              </a:rPr>
              <a:t> </a:t>
            </a:r>
            <a:r>
              <a:rPr sz="1400" spc="-5" dirty="0">
                <a:latin typeface="Arial"/>
                <a:cs typeface="Arial"/>
              </a:rPr>
              <a:t>qua</a:t>
            </a:r>
            <a:r>
              <a:rPr sz="1400" dirty="0">
                <a:latin typeface="Arial"/>
                <a:cs typeface="Arial"/>
              </a:rPr>
              <a:t>li</a:t>
            </a:r>
            <a:r>
              <a:rPr sz="1400" spc="-10" dirty="0">
                <a:latin typeface="Arial"/>
                <a:cs typeface="Arial"/>
              </a:rPr>
              <a:t>f</a:t>
            </a:r>
            <a:r>
              <a:rPr sz="1400" dirty="0">
                <a:latin typeface="Arial"/>
                <a:cs typeface="Arial"/>
              </a:rPr>
              <a:t>y</a:t>
            </a:r>
            <a:r>
              <a:rPr sz="1400" spc="-5" dirty="0">
                <a:latin typeface="Arial"/>
                <a:cs typeface="Arial"/>
              </a:rPr>
              <a:t> </a:t>
            </a:r>
            <a:r>
              <a:rPr sz="1400" spc="-10" dirty="0">
                <a:latin typeface="Arial"/>
                <a:cs typeface="Arial"/>
              </a:rPr>
              <a:t>f</a:t>
            </a:r>
            <a:r>
              <a:rPr sz="1400" spc="-5" dirty="0">
                <a:latin typeface="Arial"/>
                <a:cs typeface="Arial"/>
              </a:rPr>
              <a:t>o</a:t>
            </a:r>
            <a:r>
              <a:rPr sz="1400" dirty="0">
                <a:latin typeface="Arial"/>
                <a:cs typeface="Arial"/>
              </a:rPr>
              <a:t>r </a:t>
            </a:r>
            <a:r>
              <a:rPr sz="1400" spc="-5" dirty="0">
                <a:latin typeface="Arial"/>
                <a:cs typeface="Arial"/>
              </a:rPr>
              <a:t>go</a:t>
            </a:r>
            <a:r>
              <a:rPr sz="1400" dirty="0">
                <a:latin typeface="Arial"/>
                <a:cs typeface="Arial"/>
              </a:rPr>
              <a:t>v</a:t>
            </a:r>
            <a:r>
              <a:rPr sz="1400" spc="-5" dirty="0">
                <a:latin typeface="Arial"/>
                <a:cs typeface="Arial"/>
              </a:rPr>
              <a:t>ernment </a:t>
            </a:r>
            <a:r>
              <a:rPr sz="1400" dirty="0">
                <a:latin typeface="Arial"/>
                <a:cs typeface="Arial"/>
              </a:rPr>
              <a:t>l</a:t>
            </a:r>
            <a:r>
              <a:rPr sz="1400" spc="-5" dirty="0">
                <a:latin typeface="Arial"/>
                <a:cs typeface="Arial"/>
              </a:rPr>
              <a:t>o</a:t>
            </a:r>
            <a:r>
              <a:rPr sz="1400" dirty="0">
                <a:latin typeface="Arial"/>
                <a:cs typeface="Arial"/>
              </a:rPr>
              <a:t>w</a:t>
            </a:r>
            <a:r>
              <a:rPr sz="1400" spc="-5" dirty="0">
                <a:latin typeface="Arial"/>
                <a:cs typeface="Arial"/>
              </a:rPr>
              <a:t>-</a:t>
            </a:r>
            <a:r>
              <a:rPr sz="1400" dirty="0">
                <a:latin typeface="Arial"/>
                <a:cs typeface="Arial"/>
              </a:rPr>
              <a:t>i</a:t>
            </a:r>
            <a:r>
              <a:rPr sz="1400" spc="-5" dirty="0">
                <a:latin typeface="Arial"/>
                <a:cs typeface="Arial"/>
              </a:rPr>
              <a:t>n</a:t>
            </a:r>
            <a:r>
              <a:rPr sz="1400" dirty="0">
                <a:latin typeface="Arial"/>
                <a:cs typeface="Arial"/>
              </a:rPr>
              <a:t>c</a:t>
            </a:r>
            <a:r>
              <a:rPr sz="1400" spc="-5" dirty="0">
                <a:latin typeface="Arial"/>
                <a:cs typeface="Arial"/>
              </a:rPr>
              <a:t>om</a:t>
            </a:r>
            <a:r>
              <a:rPr sz="1400" dirty="0">
                <a:latin typeface="Arial"/>
                <a:cs typeface="Arial"/>
              </a:rPr>
              <a:t>e</a:t>
            </a:r>
            <a:r>
              <a:rPr sz="1400" spc="-10" dirty="0">
                <a:latin typeface="Arial"/>
                <a:cs typeface="Arial"/>
              </a:rPr>
              <a:t> </a:t>
            </a:r>
            <a:r>
              <a:rPr sz="1400" spc="-5" dirty="0">
                <a:latin typeface="Arial"/>
                <a:cs typeface="Arial"/>
              </a:rPr>
              <a:t>bene</a:t>
            </a:r>
            <a:r>
              <a:rPr sz="1400" spc="-10" dirty="0">
                <a:latin typeface="Arial"/>
                <a:cs typeface="Arial"/>
              </a:rPr>
              <a:t>f</a:t>
            </a:r>
            <a:r>
              <a:rPr sz="1400" dirty="0">
                <a:latin typeface="Arial"/>
                <a:cs typeface="Arial"/>
              </a:rPr>
              <a:t>i</a:t>
            </a:r>
            <a:r>
              <a:rPr sz="1400" spc="-10" dirty="0">
                <a:latin typeface="Arial"/>
                <a:cs typeface="Arial"/>
              </a:rPr>
              <a:t>t</a:t>
            </a:r>
            <a:r>
              <a:rPr sz="1400" dirty="0">
                <a:latin typeface="Arial"/>
                <a:cs typeface="Arial"/>
              </a:rPr>
              <a:t>s</a:t>
            </a:r>
          </a:p>
        </p:txBody>
      </p:sp>
      <p:graphicFrame>
        <p:nvGraphicFramePr>
          <p:cNvPr id="21" name="object 21"/>
          <p:cNvGraphicFramePr>
            <a:graphicFrameLocks noGrp="1"/>
          </p:cNvGraphicFramePr>
          <p:nvPr/>
        </p:nvGraphicFramePr>
        <p:xfrm>
          <a:off x="6998792" y="1390472"/>
          <a:ext cx="4857927" cy="5011848"/>
        </p:xfrm>
        <a:graphic>
          <a:graphicData uri="http://schemas.openxmlformats.org/drawingml/2006/table">
            <a:tbl>
              <a:tblPr firstRow="1" bandRow="1">
                <a:tableStyleId>{2D5ABB26-0587-4C30-8999-92F81FD0307C}</a:tableStyleId>
              </a:tblPr>
              <a:tblGrid>
                <a:gridCol w="1109751">
                  <a:extLst>
                    <a:ext uri="{9D8B030D-6E8A-4147-A177-3AD203B41FA5}">
                      <a16:colId xmlns:a16="http://schemas.microsoft.com/office/drawing/2014/main" val="20000"/>
                    </a:ext>
                  </a:extLst>
                </a:gridCol>
                <a:gridCol w="1258976">
                  <a:extLst>
                    <a:ext uri="{9D8B030D-6E8A-4147-A177-3AD203B41FA5}">
                      <a16:colId xmlns:a16="http://schemas.microsoft.com/office/drawing/2014/main" val="20001"/>
                    </a:ext>
                  </a:extLst>
                </a:gridCol>
                <a:gridCol w="1270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489457">
                <a:tc>
                  <a:txBody>
                    <a:bodyPr/>
                    <a:lstStyle/>
                    <a:p>
                      <a:pPr marL="155575" marR="96520" indent="-66040">
                        <a:lnSpc>
                          <a:spcPts val="1610"/>
                        </a:lnSpc>
                      </a:pPr>
                      <a:r>
                        <a:rPr sz="1400" b="1" dirty="0">
                          <a:solidFill>
                            <a:srgbClr val="FAFAFA"/>
                          </a:solidFill>
                          <a:latin typeface="Arial"/>
                          <a:cs typeface="Arial"/>
                        </a:rPr>
                        <a:t>A</a:t>
                      </a:r>
                      <a:r>
                        <a:rPr sz="1400" b="1" spc="-5" dirty="0">
                          <a:solidFill>
                            <a:srgbClr val="FAFAFA"/>
                          </a:solidFill>
                          <a:latin typeface="Arial"/>
                          <a:cs typeface="Arial"/>
                        </a:rPr>
                        <a:t>l</a:t>
                      </a:r>
                      <a:r>
                        <a:rPr sz="1400" b="1" dirty="0">
                          <a:solidFill>
                            <a:srgbClr val="FAFAFA"/>
                          </a:solidFill>
                          <a:latin typeface="Arial"/>
                          <a:cs typeface="Arial"/>
                        </a:rPr>
                        <a:t>l</a:t>
                      </a:r>
                      <a:r>
                        <a:rPr sz="1400" b="1" spc="-5" dirty="0">
                          <a:solidFill>
                            <a:srgbClr val="FAFAFA"/>
                          </a:solidFill>
                          <a:latin typeface="Arial"/>
                          <a:cs typeface="Arial"/>
                        </a:rPr>
                        <a:t> </a:t>
                      </a:r>
                      <a:r>
                        <a:rPr sz="1400" b="1" spc="-25" dirty="0">
                          <a:solidFill>
                            <a:srgbClr val="FAFAFA"/>
                          </a:solidFill>
                          <a:latin typeface="Arial"/>
                          <a:cs typeface="Arial"/>
                        </a:rPr>
                        <a:t>W</a:t>
                      </a:r>
                      <a:r>
                        <a:rPr sz="1400" b="1" spc="-5" dirty="0">
                          <a:solidFill>
                            <a:srgbClr val="FAFAFA"/>
                          </a:solidFill>
                          <a:latin typeface="Arial"/>
                          <a:cs typeface="Arial"/>
                        </a:rPr>
                        <a:t>o</a:t>
                      </a:r>
                      <a:r>
                        <a:rPr sz="1400" b="1" spc="5" dirty="0">
                          <a:solidFill>
                            <a:srgbClr val="FAFAFA"/>
                          </a:solidFill>
                          <a:latin typeface="Arial"/>
                          <a:cs typeface="Arial"/>
                        </a:rPr>
                        <a:t>m</a:t>
                      </a:r>
                      <a:r>
                        <a:rPr sz="1400" b="1" spc="-5" dirty="0">
                          <a:solidFill>
                            <a:srgbClr val="FAFAFA"/>
                          </a:solidFill>
                          <a:latin typeface="Arial"/>
                          <a:cs typeface="Arial"/>
                        </a:rPr>
                        <a:t>e</a:t>
                      </a:r>
                      <a:r>
                        <a:rPr sz="1400" b="1" dirty="0">
                          <a:solidFill>
                            <a:srgbClr val="FAFAFA"/>
                          </a:solidFill>
                          <a:latin typeface="Arial"/>
                          <a:cs typeface="Arial"/>
                        </a:rPr>
                        <a:t>n A</a:t>
                      </a:r>
                      <a:r>
                        <a:rPr sz="1400" b="1" spc="-5" dirty="0">
                          <a:solidFill>
                            <a:srgbClr val="FAFAFA"/>
                          </a:solidFill>
                          <a:latin typeface="Arial"/>
                          <a:cs typeface="Arial"/>
                        </a:rPr>
                        <a:t>ge</a:t>
                      </a:r>
                      <a:r>
                        <a:rPr sz="1400" b="1" dirty="0">
                          <a:solidFill>
                            <a:srgbClr val="FAFAFA"/>
                          </a:solidFill>
                          <a:latin typeface="Arial"/>
                          <a:cs typeface="Arial"/>
                        </a:rPr>
                        <a:t>s</a:t>
                      </a:r>
                      <a:r>
                        <a:rPr sz="1400" b="1" spc="-10" dirty="0">
                          <a:solidFill>
                            <a:srgbClr val="FAFAFA"/>
                          </a:solidFill>
                          <a:latin typeface="Arial"/>
                          <a:cs typeface="Arial"/>
                        </a:rPr>
                        <a:t> </a:t>
                      </a:r>
                      <a:r>
                        <a:rPr sz="1400" b="1" spc="-5" dirty="0">
                          <a:solidFill>
                            <a:srgbClr val="FAFAFA"/>
                          </a:solidFill>
                          <a:latin typeface="Arial"/>
                          <a:cs typeface="Arial"/>
                        </a:rPr>
                        <a:t>25</a:t>
                      </a:r>
                      <a:r>
                        <a:rPr sz="1400" b="1" dirty="0">
                          <a:solidFill>
                            <a:srgbClr val="FAFAFA"/>
                          </a:solidFill>
                          <a:latin typeface="Arial"/>
                          <a:cs typeface="Arial"/>
                        </a:rPr>
                        <a:t>+</a:t>
                      </a:r>
                      <a:endParaRPr sz="1400">
                        <a:latin typeface="Arial"/>
                        <a:cs typeface="Arial"/>
                      </a:endParaRPr>
                    </a:p>
                  </a:txBody>
                  <a:tcPr marL="0" marR="0" marT="0" marB="0">
                    <a:solidFill>
                      <a:srgbClr val="0A495D"/>
                    </a:solidFill>
                  </a:tcPr>
                </a:tc>
                <a:tc>
                  <a:txBody>
                    <a:bodyPr/>
                    <a:lstStyle/>
                    <a:p>
                      <a:pPr marL="399415" marR="88265" indent="-290195">
                        <a:lnSpc>
                          <a:spcPts val="1580"/>
                        </a:lnSpc>
                      </a:pPr>
                      <a:r>
                        <a:rPr sz="1400" b="1" dirty="0">
                          <a:solidFill>
                            <a:srgbClr val="FAFAFA"/>
                          </a:solidFill>
                          <a:latin typeface="Arial"/>
                          <a:cs typeface="Arial"/>
                        </a:rPr>
                        <a:t>R</a:t>
                      </a:r>
                      <a:r>
                        <a:rPr sz="1400" b="1" spc="-5" dirty="0">
                          <a:solidFill>
                            <a:srgbClr val="FAFAFA"/>
                          </a:solidFill>
                          <a:latin typeface="Arial"/>
                          <a:cs typeface="Arial"/>
                        </a:rPr>
                        <a:t>epublican</a:t>
                      </a:r>
                      <a:r>
                        <a:rPr sz="1400" b="1" dirty="0">
                          <a:solidFill>
                            <a:srgbClr val="FAFAFA"/>
                          </a:solidFill>
                          <a:latin typeface="Arial"/>
                          <a:cs typeface="Arial"/>
                        </a:rPr>
                        <a:t>s </a:t>
                      </a:r>
                      <a:r>
                        <a:rPr sz="1400" b="1" spc="-5" dirty="0">
                          <a:solidFill>
                            <a:srgbClr val="FAFAFA"/>
                          </a:solidFill>
                          <a:latin typeface="Arial"/>
                          <a:cs typeface="Arial"/>
                        </a:rPr>
                        <a:t>(35</a:t>
                      </a:r>
                      <a:r>
                        <a:rPr sz="1400" b="1" spc="5" dirty="0">
                          <a:solidFill>
                            <a:srgbClr val="FAFAFA"/>
                          </a:solidFill>
                          <a:latin typeface="Arial"/>
                          <a:cs typeface="Arial"/>
                        </a:rPr>
                        <a:t>%</a:t>
                      </a:r>
                      <a:r>
                        <a:rPr sz="1400" b="1" dirty="0">
                          <a:solidFill>
                            <a:srgbClr val="FAFAFA"/>
                          </a:solidFill>
                          <a:latin typeface="Arial"/>
                          <a:cs typeface="Arial"/>
                        </a:rPr>
                        <a:t>)</a:t>
                      </a:r>
                      <a:endParaRPr sz="1400">
                        <a:latin typeface="Arial"/>
                        <a:cs typeface="Arial"/>
                      </a:endParaRPr>
                    </a:p>
                  </a:txBody>
                  <a:tcPr marL="0" marR="0" marT="0" marB="0">
                    <a:solidFill>
                      <a:srgbClr val="F76366"/>
                    </a:solidFill>
                  </a:tcPr>
                </a:tc>
                <a:tc>
                  <a:txBody>
                    <a:bodyPr/>
                    <a:lstStyle/>
                    <a:p>
                      <a:pPr marL="398145" marR="52069" indent="-338455">
                        <a:lnSpc>
                          <a:spcPts val="1580"/>
                        </a:lnSpc>
                      </a:pPr>
                      <a:r>
                        <a:rPr sz="1400" b="1" spc="-5" dirty="0">
                          <a:solidFill>
                            <a:srgbClr val="191919"/>
                          </a:solidFill>
                          <a:latin typeface="Arial"/>
                          <a:cs typeface="Arial"/>
                        </a:rPr>
                        <a:t>I</a:t>
                      </a:r>
                      <a:r>
                        <a:rPr sz="1400" b="1" spc="-10" dirty="0">
                          <a:solidFill>
                            <a:srgbClr val="191919"/>
                          </a:solidFill>
                          <a:latin typeface="Arial"/>
                          <a:cs typeface="Arial"/>
                        </a:rPr>
                        <a:t>nd</a:t>
                      </a:r>
                      <a:r>
                        <a:rPr sz="1400" b="1" spc="-5" dirty="0">
                          <a:solidFill>
                            <a:srgbClr val="191919"/>
                          </a:solidFill>
                          <a:latin typeface="Arial"/>
                          <a:cs typeface="Arial"/>
                        </a:rPr>
                        <a:t>e</a:t>
                      </a:r>
                      <a:r>
                        <a:rPr sz="1400" b="1" spc="-10" dirty="0">
                          <a:solidFill>
                            <a:srgbClr val="191919"/>
                          </a:solidFill>
                          <a:latin typeface="Arial"/>
                          <a:cs typeface="Arial"/>
                        </a:rPr>
                        <a:t>p</a:t>
                      </a:r>
                      <a:r>
                        <a:rPr sz="1400" b="1" spc="-5" dirty="0">
                          <a:solidFill>
                            <a:srgbClr val="191919"/>
                          </a:solidFill>
                          <a:latin typeface="Arial"/>
                          <a:cs typeface="Arial"/>
                        </a:rPr>
                        <a:t>e</a:t>
                      </a:r>
                      <a:r>
                        <a:rPr sz="1400" b="1" spc="-10" dirty="0">
                          <a:solidFill>
                            <a:srgbClr val="191919"/>
                          </a:solidFill>
                          <a:latin typeface="Arial"/>
                          <a:cs typeface="Arial"/>
                        </a:rPr>
                        <a:t>nd</a:t>
                      </a:r>
                      <a:r>
                        <a:rPr sz="1400" b="1" spc="-5" dirty="0">
                          <a:solidFill>
                            <a:srgbClr val="191919"/>
                          </a:solidFill>
                          <a:latin typeface="Arial"/>
                          <a:cs typeface="Arial"/>
                        </a:rPr>
                        <a:t>e</a:t>
                      </a:r>
                      <a:r>
                        <a:rPr sz="1400" b="1" spc="-10" dirty="0">
                          <a:solidFill>
                            <a:srgbClr val="191919"/>
                          </a:solidFill>
                          <a:latin typeface="Arial"/>
                          <a:cs typeface="Arial"/>
                        </a:rPr>
                        <a:t>n</a:t>
                      </a:r>
                      <a:r>
                        <a:rPr sz="1400" b="1" spc="-5" dirty="0">
                          <a:solidFill>
                            <a:srgbClr val="191919"/>
                          </a:solidFill>
                          <a:latin typeface="Arial"/>
                          <a:cs typeface="Arial"/>
                        </a:rPr>
                        <a:t>t</a:t>
                      </a:r>
                      <a:r>
                        <a:rPr sz="1400" b="1" dirty="0">
                          <a:solidFill>
                            <a:srgbClr val="191919"/>
                          </a:solidFill>
                          <a:latin typeface="Arial"/>
                          <a:cs typeface="Arial"/>
                        </a:rPr>
                        <a:t>s </a:t>
                      </a:r>
                      <a:r>
                        <a:rPr sz="1400" b="1" spc="-5" dirty="0">
                          <a:solidFill>
                            <a:srgbClr val="191919"/>
                          </a:solidFill>
                          <a:latin typeface="Arial"/>
                          <a:cs typeface="Arial"/>
                        </a:rPr>
                        <a:t>(21</a:t>
                      </a:r>
                      <a:r>
                        <a:rPr sz="1400" b="1" spc="5" dirty="0">
                          <a:solidFill>
                            <a:srgbClr val="191919"/>
                          </a:solidFill>
                          <a:latin typeface="Arial"/>
                          <a:cs typeface="Arial"/>
                        </a:rPr>
                        <a:t>%</a:t>
                      </a:r>
                      <a:r>
                        <a:rPr sz="1400" b="1" dirty="0">
                          <a:solidFill>
                            <a:srgbClr val="191919"/>
                          </a:solidFill>
                          <a:latin typeface="Arial"/>
                          <a:cs typeface="Arial"/>
                        </a:rPr>
                        <a:t>)</a:t>
                      </a:r>
                      <a:endParaRPr sz="1400">
                        <a:latin typeface="Arial"/>
                        <a:cs typeface="Arial"/>
                      </a:endParaRPr>
                    </a:p>
                  </a:txBody>
                  <a:tcPr marL="0" marR="0" marT="0" marB="0">
                    <a:solidFill>
                      <a:srgbClr val="E2E2DE"/>
                    </a:solidFill>
                  </a:tcPr>
                </a:tc>
                <a:tc>
                  <a:txBody>
                    <a:bodyPr/>
                    <a:lstStyle/>
                    <a:p>
                      <a:pPr marL="372745" marR="142240" indent="-222250">
                        <a:lnSpc>
                          <a:spcPts val="1580"/>
                        </a:lnSpc>
                      </a:pPr>
                      <a:r>
                        <a:rPr sz="1400" b="1" dirty="0">
                          <a:solidFill>
                            <a:srgbClr val="FAFAFA"/>
                          </a:solidFill>
                          <a:latin typeface="Arial"/>
                          <a:cs typeface="Arial"/>
                        </a:rPr>
                        <a:t>D</a:t>
                      </a:r>
                      <a:r>
                        <a:rPr sz="1400" b="1" spc="-5" dirty="0">
                          <a:solidFill>
                            <a:srgbClr val="FAFAFA"/>
                          </a:solidFill>
                          <a:latin typeface="Arial"/>
                          <a:cs typeface="Arial"/>
                        </a:rPr>
                        <a:t>e</a:t>
                      </a:r>
                      <a:r>
                        <a:rPr sz="1400" b="1" spc="5" dirty="0">
                          <a:solidFill>
                            <a:srgbClr val="FAFAFA"/>
                          </a:solidFill>
                          <a:latin typeface="Arial"/>
                          <a:cs typeface="Arial"/>
                        </a:rPr>
                        <a:t>m</a:t>
                      </a:r>
                      <a:r>
                        <a:rPr sz="1400" b="1" spc="-5" dirty="0">
                          <a:solidFill>
                            <a:srgbClr val="FAFAFA"/>
                          </a:solidFill>
                          <a:latin typeface="Arial"/>
                          <a:cs typeface="Arial"/>
                        </a:rPr>
                        <a:t>oc</a:t>
                      </a:r>
                      <a:r>
                        <a:rPr sz="1400" b="1" spc="5" dirty="0">
                          <a:solidFill>
                            <a:srgbClr val="FAFAFA"/>
                          </a:solidFill>
                          <a:latin typeface="Arial"/>
                          <a:cs typeface="Arial"/>
                        </a:rPr>
                        <a:t>r</a:t>
                      </a:r>
                      <a:r>
                        <a:rPr sz="1400" b="1" spc="-5" dirty="0">
                          <a:solidFill>
                            <a:srgbClr val="FAFAFA"/>
                          </a:solidFill>
                          <a:latin typeface="Arial"/>
                          <a:cs typeface="Arial"/>
                        </a:rPr>
                        <a:t>at</a:t>
                      </a:r>
                      <a:r>
                        <a:rPr sz="1400" b="1" dirty="0">
                          <a:solidFill>
                            <a:srgbClr val="FAFAFA"/>
                          </a:solidFill>
                          <a:latin typeface="Arial"/>
                          <a:cs typeface="Arial"/>
                        </a:rPr>
                        <a:t>s </a:t>
                      </a:r>
                      <a:r>
                        <a:rPr sz="1400" b="1" spc="-5" dirty="0">
                          <a:solidFill>
                            <a:srgbClr val="FAFAFA"/>
                          </a:solidFill>
                          <a:latin typeface="Arial"/>
                          <a:cs typeface="Arial"/>
                        </a:rPr>
                        <a:t>(44</a:t>
                      </a:r>
                      <a:r>
                        <a:rPr sz="1400" b="1" spc="5" dirty="0">
                          <a:solidFill>
                            <a:srgbClr val="FAFAFA"/>
                          </a:solidFill>
                          <a:latin typeface="Arial"/>
                          <a:cs typeface="Arial"/>
                        </a:rPr>
                        <a:t>%</a:t>
                      </a:r>
                      <a:r>
                        <a:rPr sz="1400" b="1" dirty="0">
                          <a:solidFill>
                            <a:srgbClr val="FAFAFA"/>
                          </a:solidFill>
                          <a:latin typeface="Arial"/>
                          <a:cs typeface="Arial"/>
                        </a:rPr>
                        <a:t>)</a:t>
                      </a:r>
                      <a:endParaRPr sz="1400">
                        <a:latin typeface="Arial"/>
                        <a:cs typeface="Arial"/>
                      </a:endParaRPr>
                    </a:p>
                  </a:txBody>
                  <a:tcPr marL="0" marR="0" marT="0" marB="0">
                    <a:solidFill>
                      <a:srgbClr val="04A299"/>
                    </a:solidFill>
                  </a:tcPr>
                </a:tc>
                <a:extLst>
                  <a:ext uri="{0D108BD9-81ED-4DB2-BD59-A6C34878D82A}">
                    <a16:rowId xmlns:a16="http://schemas.microsoft.com/office/drawing/2014/main" val="10000"/>
                  </a:ext>
                </a:extLst>
              </a:tr>
              <a:tr h="673785">
                <a:tc>
                  <a:txBody>
                    <a:bodyPr/>
                    <a:lstStyle/>
                    <a:p>
                      <a:pPr marL="236220">
                        <a:lnSpc>
                          <a:spcPct val="100000"/>
                        </a:lnSpc>
                      </a:pPr>
                      <a:r>
                        <a:rPr sz="2800" b="1" spc="5" dirty="0">
                          <a:latin typeface="Calibri"/>
                          <a:cs typeface="Calibri"/>
                        </a:rPr>
                        <a:t>94%</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94%</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93%</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94%</a:t>
                      </a:r>
                      <a:endParaRPr sz="2800">
                        <a:latin typeface="Calibri"/>
                        <a:cs typeface="Calibri"/>
                      </a:endParaRPr>
                    </a:p>
                  </a:txBody>
                  <a:tcPr marL="0" marR="0" marT="0" marB="0"/>
                </a:tc>
                <a:extLst>
                  <a:ext uri="{0D108BD9-81ED-4DB2-BD59-A6C34878D82A}">
                    <a16:rowId xmlns:a16="http://schemas.microsoft.com/office/drawing/2014/main" val="10001"/>
                  </a:ext>
                </a:extLst>
              </a:tr>
              <a:tr h="650748">
                <a:tc>
                  <a:txBody>
                    <a:bodyPr/>
                    <a:lstStyle/>
                    <a:p>
                      <a:pPr marL="236220">
                        <a:lnSpc>
                          <a:spcPct val="100000"/>
                        </a:lnSpc>
                      </a:pPr>
                      <a:r>
                        <a:rPr sz="2800" b="1" spc="5" dirty="0">
                          <a:latin typeface="Calibri"/>
                          <a:cs typeface="Calibri"/>
                        </a:rPr>
                        <a:t>92%</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89%</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92%</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94%</a:t>
                      </a:r>
                      <a:endParaRPr sz="2800">
                        <a:latin typeface="Calibri"/>
                        <a:cs typeface="Calibri"/>
                      </a:endParaRPr>
                    </a:p>
                  </a:txBody>
                  <a:tcPr marL="0" marR="0" marT="0" marB="0"/>
                </a:tc>
                <a:extLst>
                  <a:ext uri="{0D108BD9-81ED-4DB2-BD59-A6C34878D82A}">
                    <a16:rowId xmlns:a16="http://schemas.microsoft.com/office/drawing/2014/main" val="10002"/>
                  </a:ext>
                </a:extLst>
              </a:tr>
              <a:tr h="664463">
                <a:tc>
                  <a:txBody>
                    <a:bodyPr/>
                    <a:lstStyle/>
                    <a:p>
                      <a:pPr marL="236220">
                        <a:lnSpc>
                          <a:spcPct val="100000"/>
                        </a:lnSpc>
                      </a:pPr>
                      <a:r>
                        <a:rPr sz="2800" b="1" spc="5" dirty="0">
                          <a:latin typeface="Calibri"/>
                          <a:cs typeface="Calibri"/>
                        </a:rPr>
                        <a:t>91%</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88%</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91%</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93%</a:t>
                      </a:r>
                      <a:endParaRPr sz="2800">
                        <a:latin typeface="Calibri"/>
                        <a:cs typeface="Calibri"/>
                      </a:endParaRPr>
                    </a:p>
                  </a:txBody>
                  <a:tcPr marL="0" marR="0" marT="0" marB="0"/>
                </a:tc>
                <a:extLst>
                  <a:ext uri="{0D108BD9-81ED-4DB2-BD59-A6C34878D82A}">
                    <a16:rowId xmlns:a16="http://schemas.microsoft.com/office/drawing/2014/main" val="10003"/>
                  </a:ext>
                </a:extLst>
              </a:tr>
              <a:tr h="662939">
                <a:tc>
                  <a:txBody>
                    <a:bodyPr/>
                    <a:lstStyle/>
                    <a:p>
                      <a:pPr marL="236220">
                        <a:lnSpc>
                          <a:spcPct val="100000"/>
                        </a:lnSpc>
                      </a:pPr>
                      <a:r>
                        <a:rPr sz="2800" b="1" spc="5" dirty="0">
                          <a:latin typeface="Calibri"/>
                          <a:cs typeface="Calibri"/>
                        </a:rPr>
                        <a:t>90%</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87%</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88%</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93%</a:t>
                      </a:r>
                      <a:endParaRPr sz="2800">
                        <a:latin typeface="Calibri"/>
                        <a:cs typeface="Calibri"/>
                      </a:endParaRPr>
                    </a:p>
                  </a:txBody>
                  <a:tcPr marL="0" marR="0" marT="0" marB="0"/>
                </a:tc>
                <a:extLst>
                  <a:ext uri="{0D108BD9-81ED-4DB2-BD59-A6C34878D82A}">
                    <a16:rowId xmlns:a16="http://schemas.microsoft.com/office/drawing/2014/main" val="10004"/>
                  </a:ext>
                </a:extLst>
              </a:tr>
              <a:tr h="650748">
                <a:tc>
                  <a:txBody>
                    <a:bodyPr/>
                    <a:lstStyle/>
                    <a:p>
                      <a:pPr marL="236220">
                        <a:lnSpc>
                          <a:spcPct val="100000"/>
                        </a:lnSpc>
                      </a:pPr>
                      <a:r>
                        <a:rPr sz="2800" b="1" spc="5" dirty="0">
                          <a:latin typeface="Calibri"/>
                          <a:cs typeface="Calibri"/>
                        </a:rPr>
                        <a:t>90%</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86%</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92%</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93%</a:t>
                      </a:r>
                      <a:endParaRPr sz="2800">
                        <a:latin typeface="Calibri"/>
                        <a:cs typeface="Calibri"/>
                      </a:endParaRPr>
                    </a:p>
                  </a:txBody>
                  <a:tcPr marL="0" marR="0" marT="0" marB="0"/>
                </a:tc>
                <a:extLst>
                  <a:ext uri="{0D108BD9-81ED-4DB2-BD59-A6C34878D82A}">
                    <a16:rowId xmlns:a16="http://schemas.microsoft.com/office/drawing/2014/main" val="10005"/>
                  </a:ext>
                </a:extLst>
              </a:tr>
              <a:tr h="650748">
                <a:tc>
                  <a:txBody>
                    <a:bodyPr/>
                    <a:lstStyle/>
                    <a:p>
                      <a:pPr marL="236220">
                        <a:lnSpc>
                          <a:spcPct val="100000"/>
                        </a:lnSpc>
                      </a:pPr>
                      <a:r>
                        <a:rPr sz="2800" b="1" spc="5" dirty="0">
                          <a:latin typeface="Calibri"/>
                          <a:cs typeface="Calibri"/>
                        </a:rPr>
                        <a:t>89%</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84%</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89%</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93%</a:t>
                      </a:r>
                      <a:endParaRPr sz="2800">
                        <a:latin typeface="Calibri"/>
                        <a:cs typeface="Calibri"/>
                      </a:endParaRPr>
                    </a:p>
                  </a:txBody>
                  <a:tcPr marL="0" marR="0" marT="0" marB="0"/>
                </a:tc>
                <a:extLst>
                  <a:ext uri="{0D108BD9-81ED-4DB2-BD59-A6C34878D82A}">
                    <a16:rowId xmlns:a16="http://schemas.microsoft.com/office/drawing/2014/main" val="10006"/>
                  </a:ext>
                </a:extLst>
              </a:tr>
              <a:tr h="568960">
                <a:tc>
                  <a:txBody>
                    <a:bodyPr/>
                    <a:lstStyle/>
                    <a:p>
                      <a:pPr marL="236220">
                        <a:lnSpc>
                          <a:spcPct val="100000"/>
                        </a:lnSpc>
                      </a:pPr>
                      <a:r>
                        <a:rPr sz="2800" b="1" spc="5" dirty="0">
                          <a:latin typeface="Calibri"/>
                          <a:cs typeface="Calibri"/>
                        </a:rPr>
                        <a:t>86%</a:t>
                      </a:r>
                      <a:endParaRPr sz="2800">
                        <a:latin typeface="Calibri"/>
                        <a:cs typeface="Calibri"/>
                      </a:endParaRPr>
                    </a:p>
                  </a:txBody>
                  <a:tcPr marL="0" marR="0" marT="0" marB="0"/>
                </a:tc>
                <a:tc>
                  <a:txBody>
                    <a:bodyPr/>
                    <a:lstStyle/>
                    <a:p>
                      <a:pPr marL="324485">
                        <a:lnSpc>
                          <a:spcPct val="100000"/>
                        </a:lnSpc>
                      </a:pPr>
                      <a:r>
                        <a:rPr sz="2800" b="1" spc="5" dirty="0">
                          <a:solidFill>
                            <a:srgbClr val="F76366"/>
                          </a:solidFill>
                          <a:latin typeface="Calibri"/>
                          <a:cs typeface="Calibri"/>
                        </a:rPr>
                        <a:t>83%</a:t>
                      </a:r>
                      <a:endParaRPr sz="2800">
                        <a:latin typeface="Calibri"/>
                        <a:cs typeface="Calibri"/>
                      </a:endParaRPr>
                    </a:p>
                  </a:txBody>
                  <a:tcPr marL="0" marR="0" marT="0" marB="0"/>
                </a:tc>
                <a:tc>
                  <a:txBody>
                    <a:bodyPr/>
                    <a:lstStyle/>
                    <a:p>
                      <a:pPr marL="323215">
                        <a:lnSpc>
                          <a:spcPct val="100000"/>
                        </a:lnSpc>
                      </a:pPr>
                      <a:r>
                        <a:rPr sz="2800" b="1" spc="5" dirty="0">
                          <a:solidFill>
                            <a:srgbClr val="191919"/>
                          </a:solidFill>
                          <a:latin typeface="Calibri"/>
                          <a:cs typeface="Calibri"/>
                        </a:rPr>
                        <a:t>84%</a:t>
                      </a:r>
                      <a:endParaRPr sz="2800">
                        <a:latin typeface="Calibri"/>
                        <a:cs typeface="Calibri"/>
                      </a:endParaRPr>
                    </a:p>
                  </a:txBody>
                  <a:tcPr marL="0" marR="0" marT="0" marB="0"/>
                </a:tc>
                <a:tc>
                  <a:txBody>
                    <a:bodyPr/>
                    <a:lstStyle/>
                    <a:p>
                      <a:pPr marL="297815">
                        <a:lnSpc>
                          <a:spcPct val="100000"/>
                        </a:lnSpc>
                      </a:pPr>
                      <a:r>
                        <a:rPr sz="2800" b="1" spc="5" dirty="0">
                          <a:solidFill>
                            <a:srgbClr val="04A299"/>
                          </a:solidFill>
                          <a:latin typeface="Calibri"/>
                          <a:cs typeface="Calibri"/>
                        </a:rPr>
                        <a:t>89%</a:t>
                      </a:r>
                      <a:endParaRPr sz="2800">
                        <a:latin typeface="Calibri"/>
                        <a:cs typeface="Calibri"/>
                      </a:endParaRPr>
                    </a:p>
                  </a:txBody>
                  <a:tcPr marL="0" marR="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BFE43C-DEA5-194E-5FD8-E59CDA713CDD}"/>
              </a:ext>
            </a:extLst>
          </p:cNvPr>
          <p:cNvSpPr>
            <a:spLocks noGrp="1"/>
          </p:cNvSpPr>
          <p:nvPr>
            <p:ph type="subTitle" idx="1"/>
          </p:nvPr>
        </p:nvSpPr>
        <p:spPr>
          <a:xfrm>
            <a:off x="7876716" y="5013072"/>
            <a:ext cx="9144000" cy="877714"/>
          </a:xfrm>
        </p:spPr>
        <p:txBody>
          <a:bodyPr>
            <a:normAutofit fontScale="92500" lnSpcReduction="20000"/>
          </a:bodyPr>
          <a:lstStyle/>
          <a:p>
            <a:pPr algn="l"/>
            <a:r>
              <a:rPr lang="en-US" sz="7200" dirty="0">
                <a:solidFill>
                  <a:srgbClr val="253271"/>
                </a:solidFill>
                <a:latin typeface="HelveticaNeueLT Std Med Cn" panose="020B0804020202020204" pitchFamily="34" charset="0"/>
              </a:rPr>
              <a:t>Lunch</a:t>
            </a:r>
          </a:p>
        </p:txBody>
      </p:sp>
      <p:pic>
        <p:nvPicPr>
          <p:cNvPr id="5" name="Picture 4" descr="A aerial view of a park in a city&#10;&#10;Description automatically generated">
            <a:extLst>
              <a:ext uri="{FF2B5EF4-FFF2-40B4-BE49-F238E27FC236}">
                <a16:creationId xmlns:a16="http://schemas.microsoft.com/office/drawing/2014/main" id="{AD4BE78A-E65E-9DC0-95EF-BF6BC5D508CE}"/>
              </a:ext>
            </a:extLst>
          </p:cNvPr>
          <p:cNvPicPr>
            <a:picLocks noChangeAspect="1"/>
          </p:cNvPicPr>
          <p:nvPr/>
        </p:nvPicPr>
        <p:blipFill rotWithShape="1">
          <a:blip r:embed="rId2"/>
          <a:srcRect t="32421" b="23243"/>
          <a:stretch/>
        </p:blipFill>
        <p:spPr>
          <a:xfrm>
            <a:off x="0" y="0"/>
            <a:ext cx="12192000" cy="3602038"/>
          </a:xfrm>
          <a:prstGeom prst="rect">
            <a:avLst/>
          </a:prstGeom>
        </p:spPr>
      </p:pic>
      <p:pic>
        <p:nvPicPr>
          <p:cNvPr id="7" name="Picture 6">
            <a:extLst>
              <a:ext uri="{FF2B5EF4-FFF2-40B4-BE49-F238E27FC236}">
                <a16:creationId xmlns:a16="http://schemas.microsoft.com/office/drawing/2014/main" id="{05B2AF09-9EE3-F38F-5579-AC427038AD08}"/>
              </a:ext>
            </a:extLst>
          </p:cNvPr>
          <p:cNvPicPr>
            <a:picLocks noChangeAspect="1"/>
          </p:cNvPicPr>
          <p:nvPr/>
        </p:nvPicPr>
        <p:blipFill>
          <a:blip r:embed="rId3"/>
          <a:stretch>
            <a:fillRect/>
          </a:stretch>
        </p:blipFill>
        <p:spPr>
          <a:xfrm>
            <a:off x="131762" y="2693772"/>
            <a:ext cx="4970169" cy="4970169"/>
          </a:xfrm>
          <a:prstGeom prst="rect">
            <a:avLst/>
          </a:prstGeom>
        </p:spPr>
      </p:pic>
      <p:pic>
        <p:nvPicPr>
          <p:cNvPr id="11" name="Picture 10">
            <a:extLst>
              <a:ext uri="{FF2B5EF4-FFF2-40B4-BE49-F238E27FC236}">
                <a16:creationId xmlns:a16="http://schemas.microsoft.com/office/drawing/2014/main" id="{C5A19454-026F-5EB8-211C-B44C6B70FE2F}"/>
              </a:ext>
            </a:extLst>
          </p:cNvPr>
          <p:cNvPicPr>
            <a:picLocks noChangeAspect="1"/>
          </p:cNvPicPr>
          <p:nvPr/>
        </p:nvPicPr>
        <p:blipFill>
          <a:blip r:embed="rId4"/>
          <a:stretch>
            <a:fillRect/>
          </a:stretch>
        </p:blipFill>
        <p:spPr>
          <a:xfrm>
            <a:off x="5263733" y="3642426"/>
            <a:ext cx="2236818" cy="2741292"/>
          </a:xfrm>
          <a:prstGeom prst="rect">
            <a:avLst/>
          </a:prstGeom>
        </p:spPr>
      </p:pic>
      <p:pic>
        <p:nvPicPr>
          <p:cNvPr id="4" name="Picture 3">
            <a:extLst>
              <a:ext uri="{FF2B5EF4-FFF2-40B4-BE49-F238E27FC236}">
                <a16:creationId xmlns:a16="http://schemas.microsoft.com/office/drawing/2014/main" id="{433369C4-38F4-5935-82AC-6D42455CAAB6}"/>
              </a:ext>
            </a:extLst>
          </p:cNvPr>
          <p:cNvPicPr>
            <a:picLocks noChangeAspect="1"/>
          </p:cNvPicPr>
          <p:nvPr/>
        </p:nvPicPr>
        <p:blipFill>
          <a:blip r:embed="rId5"/>
          <a:stretch>
            <a:fillRect/>
          </a:stretch>
        </p:blipFill>
        <p:spPr>
          <a:xfrm>
            <a:off x="293564" y="6383718"/>
            <a:ext cx="3092187" cy="342691"/>
          </a:xfrm>
          <a:prstGeom prst="rect">
            <a:avLst/>
          </a:prstGeom>
        </p:spPr>
      </p:pic>
    </p:spTree>
    <p:extLst>
      <p:ext uri="{BB962C8B-B14F-4D97-AF65-F5344CB8AC3E}">
        <p14:creationId xmlns:p14="http://schemas.microsoft.com/office/powerpoint/2010/main" val="214646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2212893"/>
            <a:ext cx="10515600" cy="1325563"/>
          </a:xfrm>
        </p:spPr>
        <p:txBody>
          <a:bodyPr>
            <a:normAutofit/>
          </a:bodyPr>
          <a:lstStyle/>
          <a:p>
            <a:pPr algn="ctr"/>
            <a:r>
              <a:rPr lang="en-US" dirty="0">
                <a:solidFill>
                  <a:srgbClr val="253271"/>
                </a:solidFill>
                <a:latin typeface="HelveticaNeueLT Std Med Cn" panose="020B0804020202020204" pitchFamily="34" charset="0"/>
              </a:rPr>
              <a:t>Morning Keynote </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3440485"/>
            <a:ext cx="10515600" cy="1158254"/>
          </a:xfrm>
        </p:spPr>
        <p:txBody>
          <a:bodyPr>
            <a:normAutofit/>
          </a:bodyPr>
          <a:lstStyle/>
          <a:p>
            <a:pPr marL="0" indent="0" algn="ctr">
              <a:buNone/>
            </a:pPr>
            <a:r>
              <a:rPr lang="en-US" dirty="0">
                <a:solidFill>
                  <a:srgbClr val="56565B"/>
                </a:solidFill>
                <a:latin typeface="HelveticaNeueLT Std Lt Cn" panose="020B0406020202030204" pitchFamily="34" charset="0"/>
              </a:rPr>
              <a:t>Stephen Goss, Chief Actuary, Social Security Administration</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314418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2343214"/>
            <a:ext cx="10515600" cy="1325563"/>
          </a:xfrm>
        </p:spPr>
        <p:txBody>
          <a:bodyPr>
            <a:normAutofit/>
          </a:bodyPr>
          <a:lstStyle/>
          <a:p>
            <a:pPr algn="ctr"/>
            <a:r>
              <a:rPr lang="en-US" dirty="0">
                <a:solidFill>
                  <a:srgbClr val="253271"/>
                </a:solidFill>
                <a:latin typeface="HelveticaNeueLT Std Med Cn" panose="020B0804020202020204" pitchFamily="34" charset="0"/>
              </a:rPr>
              <a:t>Harkin Retirement Security Awards</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3440177"/>
            <a:ext cx="10515600" cy="1158254"/>
          </a:xfrm>
        </p:spPr>
        <p:txBody>
          <a:bodyPr>
            <a:normAutofit/>
          </a:bodyPr>
          <a:lstStyle/>
          <a:p>
            <a:pPr marL="0" indent="0" algn="ctr">
              <a:buNone/>
            </a:pPr>
            <a:r>
              <a:rPr lang="en-US" dirty="0">
                <a:solidFill>
                  <a:srgbClr val="56565B"/>
                </a:solidFill>
                <a:latin typeface="HelveticaNeueLT Std Lt Cn" panose="020B0406020202030204" pitchFamily="34" charset="0"/>
              </a:rPr>
              <a:t>Presented by Senator Tom Harkin (retired)</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35973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2436521"/>
            <a:ext cx="10515600" cy="1325563"/>
          </a:xfrm>
        </p:spPr>
        <p:txBody>
          <a:bodyPr>
            <a:normAutofit/>
          </a:bodyPr>
          <a:lstStyle/>
          <a:p>
            <a:pPr algn="ctr"/>
            <a:r>
              <a:rPr lang="en-US" dirty="0">
                <a:solidFill>
                  <a:srgbClr val="253271"/>
                </a:solidFill>
                <a:latin typeface="HelveticaNeueLT Std Med Cn" panose="020B0804020202020204" pitchFamily="34" charset="0"/>
              </a:rPr>
              <a:t>Lunch Keynote</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3526021"/>
            <a:ext cx="10515600" cy="1158254"/>
          </a:xfrm>
        </p:spPr>
        <p:txBody>
          <a:bodyPr>
            <a:normAutofit/>
          </a:bodyPr>
          <a:lstStyle/>
          <a:p>
            <a:pPr marL="0" indent="0" algn="ctr">
              <a:buNone/>
            </a:pPr>
            <a:r>
              <a:rPr lang="en-US" dirty="0">
                <a:solidFill>
                  <a:srgbClr val="56565B"/>
                </a:solidFill>
                <a:latin typeface="HelveticaNeueLT Std Lt Cn" panose="020B0406020202030204" pitchFamily="34" charset="0"/>
              </a:rPr>
              <a:t>Congressman John Larson</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109235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822325"/>
            <a:ext cx="10515600" cy="1325563"/>
          </a:xfrm>
        </p:spPr>
        <p:txBody>
          <a:bodyPr>
            <a:normAutofit/>
          </a:bodyPr>
          <a:lstStyle/>
          <a:p>
            <a:pPr algn="ctr"/>
            <a:r>
              <a:rPr lang="en-US" dirty="0">
                <a:solidFill>
                  <a:srgbClr val="253271"/>
                </a:solidFill>
                <a:latin typeface="HelveticaNeueLT Std Med Cn" panose="020B0804020202020204" pitchFamily="34" charset="0"/>
              </a:rPr>
              <a:t>Panel: Public Opinion on Social Security Reform and Legislative Agenda</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2313671"/>
            <a:ext cx="10515600" cy="2705877"/>
          </a:xfrm>
        </p:spPr>
        <p:txBody>
          <a:bodyPr>
            <a:noAutofit/>
          </a:bodyPr>
          <a:lstStyle/>
          <a:p>
            <a:pPr>
              <a:lnSpc>
                <a:spcPct val="100000"/>
              </a:lnSpc>
              <a:spcBef>
                <a:spcPts val="600"/>
              </a:spcBef>
            </a:pPr>
            <a:r>
              <a:rPr lang="en-US" sz="2400" dirty="0">
                <a:solidFill>
                  <a:srgbClr val="56565B"/>
                </a:solidFill>
                <a:latin typeface="HelveticaNeueLT Std Lt Cn" panose="020B0406020202030204" pitchFamily="34" charset="0"/>
              </a:rPr>
              <a:t>Moderator: Max Richtman, President and CEO, National Committee to Preserve Social Security and Medicare</a:t>
            </a:r>
          </a:p>
          <a:p>
            <a:pPr>
              <a:lnSpc>
                <a:spcPct val="100000"/>
              </a:lnSpc>
              <a:spcBef>
                <a:spcPts val="600"/>
              </a:spcBef>
            </a:pPr>
            <a:r>
              <a:rPr lang="en-US" sz="2400" dirty="0">
                <a:solidFill>
                  <a:srgbClr val="56565B"/>
                </a:solidFill>
                <a:latin typeface="HelveticaNeueLT Std Lt Cn" panose="020B0406020202030204" pitchFamily="34" charset="0"/>
              </a:rPr>
              <a:t>Fay Lomax Cook, Professor Emerita of Human Development and Social Policy; Director Emerita, Institute for Policy Research, Northwestern University; and Distinguished Visiting Fellow, National Academy of Social Insurance</a:t>
            </a:r>
          </a:p>
          <a:p>
            <a:pPr>
              <a:lnSpc>
                <a:spcPct val="100000"/>
              </a:lnSpc>
              <a:spcBef>
                <a:spcPts val="600"/>
              </a:spcBef>
            </a:pPr>
            <a:r>
              <a:rPr lang="en-US" sz="2400" dirty="0">
                <a:solidFill>
                  <a:srgbClr val="56565B"/>
                </a:solidFill>
                <a:latin typeface="HelveticaNeueLT Std Lt Cn" panose="020B0406020202030204" pitchFamily="34" charset="0"/>
              </a:rPr>
              <a:t>Mathew Greenwald, Founder &amp; Managing Director, Strategic Initiatives, Greenwald Research</a:t>
            </a:r>
          </a:p>
          <a:p>
            <a:pPr>
              <a:lnSpc>
                <a:spcPct val="100000"/>
              </a:lnSpc>
              <a:spcBef>
                <a:spcPts val="600"/>
              </a:spcBef>
            </a:pPr>
            <a:r>
              <a:rPr lang="en-US" sz="2400" dirty="0">
                <a:solidFill>
                  <a:srgbClr val="56565B"/>
                </a:solidFill>
                <a:latin typeface="HelveticaNeueLT Std Lt Cn" panose="020B0406020202030204" pitchFamily="34" charset="0"/>
              </a:rPr>
              <a:t>Nancy </a:t>
            </a:r>
            <a:r>
              <a:rPr lang="en-US" sz="2400" dirty="0" err="1">
                <a:solidFill>
                  <a:srgbClr val="56565B"/>
                </a:solidFill>
                <a:latin typeface="HelveticaNeueLT Std Lt Cn" panose="020B0406020202030204" pitchFamily="34" charset="0"/>
              </a:rPr>
              <a:t>LeaMond</a:t>
            </a:r>
            <a:r>
              <a:rPr lang="en-US" sz="2400" dirty="0">
                <a:solidFill>
                  <a:srgbClr val="56565B"/>
                </a:solidFill>
                <a:latin typeface="HelveticaNeueLT Std Lt Cn" panose="020B0406020202030204" pitchFamily="34" charset="0"/>
              </a:rPr>
              <a:t>, Executive Vice President and Chief Advocacy &amp; Engagement Officer, AARP</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101555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926A-E175-FF49-AA7E-37F81D599F63}"/>
              </a:ext>
            </a:extLst>
          </p:cNvPr>
          <p:cNvSpPr>
            <a:spLocks noGrp="1"/>
          </p:cNvSpPr>
          <p:nvPr>
            <p:ph type="ctrTitle"/>
          </p:nvPr>
        </p:nvSpPr>
        <p:spPr>
          <a:xfrm>
            <a:off x="2195252" y="1713170"/>
            <a:ext cx="7801495" cy="613172"/>
          </a:xfrm>
        </p:spPr>
        <p:txBody>
          <a:bodyPr>
            <a:noAutofit/>
          </a:bodyPr>
          <a:lstStyle/>
          <a:p>
            <a:r>
              <a:rPr lang="en-US" sz="4800" dirty="0">
                <a:latin typeface="HelveticaNeueLT Std Cn" panose="020B0706030502030204" pitchFamily="34" charset="0"/>
              </a:rPr>
              <a:t>Americans’ Preferences for Social Security Reform</a:t>
            </a:r>
          </a:p>
        </p:txBody>
      </p:sp>
      <p:sp>
        <p:nvSpPr>
          <p:cNvPr id="3" name="Subtitle 2">
            <a:extLst>
              <a:ext uri="{FF2B5EF4-FFF2-40B4-BE49-F238E27FC236}">
                <a16:creationId xmlns:a16="http://schemas.microsoft.com/office/drawing/2014/main" id="{9C47A2CE-811F-4A44-8652-34A268F897D4}"/>
              </a:ext>
            </a:extLst>
          </p:cNvPr>
          <p:cNvSpPr>
            <a:spLocks noGrp="1"/>
          </p:cNvSpPr>
          <p:nvPr>
            <p:ph type="subTitle" idx="1"/>
          </p:nvPr>
        </p:nvSpPr>
        <p:spPr>
          <a:xfrm>
            <a:off x="2666999" y="3431552"/>
            <a:ext cx="6858000" cy="1089176"/>
          </a:xfrm>
        </p:spPr>
        <p:txBody>
          <a:bodyPr>
            <a:normAutofit fontScale="85000" lnSpcReduction="20000"/>
          </a:bodyPr>
          <a:lstStyle/>
          <a:p>
            <a:r>
              <a:rPr lang="en-US" sz="3000" dirty="0">
                <a:latin typeface="HelveticaNeueLT Std Cn" panose="020B0706030502030204" pitchFamily="34" charset="0"/>
              </a:rPr>
              <a:t>Mathew Greenwald</a:t>
            </a:r>
          </a:p>
          <a:p>
            <a:r>
              <a:rPr lang="en-US" sz="3000" dirty="0">
                <a:latin typeface="HelveticaNeueLT Std Cn" panose="020B0706030502030204" pitchFamily="34" charset="0"/>
              </a:rPr>
              <a:t>Greenwald Research</a:t>
            </a:r>
          </a:p>
          <a:p>
            <a:r>
              <a:rPr lang="en-US" sz="1500" spc="225" dirty="0">
                <a:solidFill>
                  <a:schemeClr val="accent2"/>
                </a:solidFill>
                <a:latin typeface="HelveticaNeueLT Std Cn" panose="020B0706030502030204" pitchFamily="34" charset="0"/>
              </a:rPr>
              <a:t> September 13, 2023</a:t>
            </a:r>
          </a:p>
        </p:txBody>
      </p:sp>
      <p:sp>
        <p:nvSpPr>
          <p:cNvPr id="6" name="Text Placeholder 5">
            <a:extLst>
              <a:ext uri="{FF2B5EF4-FFF2-40B4-BE49-F238E27FC236}">
                <a16:creationId xmlns:a16="http://schemas.microsoft.com/office/drawing/2014/main" id="{032A9C55-D3A8-BE44-A0B5-4876FC158D1B}"/>
              </a:ext>
            </a:extLst>
          </p:cNvPr>
          <p:cNvSpPr>
            <a:spLocks noGrp="1"/>
          </p:cNvSpPr>
          <p:nvPr>
            <p:ph type="body" sz="quarter" idx="13"/>
          </p:nvPr>
        </p:nvSpPr>
        <p:spPr>
          <a:xfrm>
            <a:off x="2667000" y="4914462"/>
            <a:ext cx="6858000" cy="342900"/>
          </a:xfrm>
        </p:spPr>
        <p:txBody>
          <a:bodyPr>
            <a:noAutofit/>
          </a:bodyPr>
          <a:lstStyle/>
          <a:p>
            <a:r>
              <a:rPr lang="en-US" sz="3200" dirty="0">
                <a:latin typeface="HelveticaNeueLT Std Cn" panose="020B0706030502030204" pitchFamily="34" charset="0"/>
              </a:rPr>
              <a:t>Presented to 2023 </a:t>
            </a:r>
            <a:r>
              <a:rPr lang="en-US" sz="3200" dirty="0" err="1">
                <a:latin typeface="HelveticaNeueLT Std Cn" panose="020B0706030502030204" pitchFamily="34" charset="0"/>
              </a:rPr>
              <a:t>harkin</a:t>
            </a:r>
            <a:r>
              <a:rPr lang="en-US" sz="3200" dirty="0">
                <a:latin typeface="HelveticaNeueLT Std Cn" panose="020B0706030502030204" pitchFamily="34" charset="0"/>
              </a:rPr>
              <a:t> retirement security symposium</a:t>
            </a:r>
          </a:p>
        </p:txBody>
      </p:sp>
      <p:pic>
        <p:nvPicPr>
          <p:cNvPr id="7" name="Picture 6">
            <a:extLst>
              <a:ext uri="{FF2B5EF4-FFF2-40B4-BE49-F238E27FC236}">
                <a16:creationId xmlns:a16="http://schemas.microsoft.com/office/drawing/2014/main" id="{B2B48AB1-7D14-B146-ADD0-5C316C832407}"/>
              </a:ext>
            </a:extLst>
          </p:cNvPr>
          <p:cNvPicPr>
            <a:picLocks noChangeAspect="1"/>
          </p:cNvPicPr>
          <p:nvPr/>
        </p:nvPicPr>
        <p:blipFill>
          <a:blip r:embed="rId2"/>
          <a:srcRect/>
          <a:stretch/>
        </p:blipFill>
        <p:spPr>
          <a:xfrm>
            <a:off x="11379585" y="5968340"/>
            <a:ext cx="560020" cy="698741"/>
          </a:xfrm>
          <a:prstGeom prst="rect">
            <a:avLst/>
          </a:prstGeom>
        </p:spPr>
      </p:pic>
    </p:spTree>
    <p:extLst>
      <p:ext uri="{BB962C8B-B14F-4D97-AF65-F5344CB8AC3E}">
        <p14:creationId xmlns:p14="http://schemas.microsoft.com/office/powerpoint/2010/main" val="4240210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838200" y="964837"/>
            <a:ext cx="6436807" cy="596010"/>
          </a:xfrm>
        </p:spPr>
        <p:txBody>
          <a:bodyPr>
            <a:normAutofit fontScale="90000"/>
          </a:bodyPr>
          <a:lstStyle/>
          <a:p>
            <a:r>
              <a:rPr lang="en-US" dirty="0">
                <a:latin typeface="HelveticaNeueLT Std Cn" panose="020B0706030502030204" pitchFamily="34" charset="0"/>
              </a:rPr>
              <a:t>Designing and Pricing a Car to </a:t>
            </a:r>
            <a:br>
              <a:rPr lang="en-US" dirty="0">
                <a:latin typeface="HelveticaNeueLT Std Cn" panose="020B0706030502030204" pitchFamily="34" charset="0"/>
              </a:rPr>
            </a:br>
            <a:r>
              <a:rPr lang="en-US" dirty="0">
                <a:latin typeface="HelveticaNeueLT Std Cn" panose="020B0706030502030204" pitchFamily="34" charset="0"/>
              </a:rPr>
              <a:t>Maximize Market Share</a:t>
            </a:r>
          </a:p>
        </p:txBody>
      </p:sp>
      <p:sp>
        <p:nvSpPr>
          <p:cNvPr id="4" name="Text Placeholder 3">
            <a:extLst>
              <a:ext uri="{FF2B5EF4-FFF2-40B4-BE49-F238E27FC236}">
                <a16:creationId xmlns:a16="http://schemas.microsoft.com/office/drawing/2014/main" id="{1B4E5CEA-4DB5-554D-9CB2-588C0A9EC985}"/>
              </a:ext>
            </a:extLst>
          </p:cNvPr>
          <p:cNvSpPr>
            <a:spLocks noGrp="1"/>
          </p:cNvSpPr>
          <p:nvPr>
            <p:ph type="body" sz="quarter" idx="13"/>
          </p:nvPr>
        </p:nvSpPr>
        <p:spPr>
          <a:xfrm>
            <a:off x="838200" y="494270"/>
            <a:ext cx="6517193" cy="314324"/>
          </a:xfrm>
        </p:spPr>
        <p:txBody>
          <a:bodyPr>
            <a:normAutofit/>
          </a:bodyPr>
          <a:lstStyle/>
          <a:p>
            <a:r>
              <a:rPr lang="en-US" dirty="0"/>
              <a:t>Example of a private sector application of trade-off analysis</a:t>
            </a:r>
          </a:p>
        </p:txBody>
      </p:sp>
      <p:pic>
        <p:nvPicPr>
          <p:cNvPr id="22" name="Picture 21" descr="Vintage english car">
            <a:extLst>
              <a:ext uri="{FF2B5EF4-FFF2-40B4-BE49-F238E27FC236}">
                <a16:creationId xmlns:a16="http://schemas.microsoft.com/office/drawing/2014/main" id="{1C8CBFD6-9B31-0D39-6A74-89FE58E48EA0}"/>
              </a:ext>
            </a:extLst>
          </p:cNvPr>
          <p:cNvPicPr>
            <a:picLocks noChangeAspect="1"/>
          </p:cNvPicPr>
          <p:nvPr/>
        </p:nvPicPr>
        <p:blipFill rotWithShape="1">
          <a:blip r:embed="rId3"/>
          <a:srcRect l="11165" r="27100"/>
          <a:stretch/>
        </p:blipFill>
        <p:spPr>
          <a:xfrm>
            <a:off x="7545901" y="0"/>
            <a:ext cx="3807899" cy="6858000"/>
          </a:xfrm>
          <a:prstGeom prst="rect">
            <a:avLst/>
          </a:prstGeom>
        </p:spPr>
      </p:pic>
      <p:graphicFrame>
        <p:nvGraphicFramePr>
          <p:cNvPr id="23" name="Table 23">
            <a:extLst>
              <a:ext uri="{FF2B5EF4-FFF2-40B4-BE49-F238E27FC236}">
                <a16:creationId xmlns:a16="http://schemas.microsoft.com/office/drawing/2014/main" id="{7BC8D67A-536C-EDDB-D726-C7B5D670CDC0}"/>
              </a:ext>
            </a:extLst>
          </p:cNvPr>
          <p:cNvGraphicFramePr>
            <a:graphicFrameLocks noGrp="1"/>
          </p:cNvGraphicFramePr>
          <p:nvPr/>
        </p:nvGraphicFramePr>
        <p:xfrm>
          <a:off x="925703" y="1860061"/>
          <a:ext cx="6178480" cy="4402848"/>
        </p:xfrm>
        <a:graphic>
          <a:graphicData uri="http://schemas.openxmlformats.org/drawingml/2006/table">
            <a:tbl>
              <a:tblPr firstRow="1" bandRow="1">
                <a:tableStyleId>{21E4AEA4-8DFA-4A89-87EB-49C32662AFE0}</a:tableStyleId>
              </a:tblPr>
              <a:tblGrid>
                <a:gridCol w="3089240">
                  <a:extLst>
                    <a:ext uri="{9D8B030D-6E8A-4147-A177-3AD203B41FA5}">
                      <a16:colId xmlns:a16="http://schemas.microsoft.com/office/drawing/2014/main" val="3884172370"/>
                    </a:ext>
                  </a:extLst>
                </a:gridCol>
                <a:gridCol w="3089240">
                  <a:extLst>
                    <a:ext uri="{9D8B030D-6E8A-4147-A177-3AD203B41FA5}">
                      <a16:colId xmlns:a16="http://schemas.microsoft.com/office/drawing/2014/main" val="1802828979"/>
                    </a:ext>
                  </a:extLst>
                </a:gridCol>
              </a:tblGrid>
              <a:tr h="707966">
                <a:tc gridSpan="2">
                  <a:txBody>
                    <a:bodyPr/>
                    <a:lstStyle/>
                    <a:p>
                      <a:pPr algn="ctr"/>
                      <a:r>
                        <a:rPr lang="en-US" sz="2000" dirty="0"/>
                        <a:t>Selected Features of a Car</a:t>
                      </a:r>
                    </a:p>
                    <a:p>
                      <a:pPr algn="ctr"/>
                      <a:r>
                        <a:rPr lang="en-US" sz="1400" i="1" dirty="0"/>
                        <a:t>(Each Feature Has Several “Levels”)</a:t>
                      </a:r>
                    </a:p>
                  </a:txBody>
                  <a:tcPr/>
                </a:tc>
                <a:tc hMerge="1">
                  <a:txBody>
                    <a:bodyPr/>
                    <a:lstStyle/>
                    <a:p>
                      <a:endParaRPr lang="en-US" dirty="0"/>
                    </a:p>
                  </a:txBody>
                  <a:tcPr/>
                </a:tc>
                <a:extLst>
                  <a:ext uri="{0D108BD9-81ED-4DB2-BD59-A6C34878D82A}">
                    <a16:rowId xmlns:a16="http://schemas.microsoft.com/office/drawing/2014/main" val="2913247673"/>
                  </a:ext>
                </a:extLst>
              </a:tr>
              <a:tr h="522035">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Engine type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Quality of radio sound system</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522035">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Hauling capacity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Quality of transmission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r h="522035">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Remote start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Level of warranty protection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r h="522035">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Safety features and ratings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Front wheel drive or rear wheel drive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243120"/>
                  </a:ext>
                </a:extLst>
              </a:tr>
              <a:tr h="522035">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Quality of tires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Cost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400786"/>
                  </a:ext>
                </a:extLst>
              </a:tr>
              <a:tr h="901048">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500" dirty="0">
                          <a:solidFill>
                            <a:schemeClr val="tx2"/>
                          </a:solidFill>
                        </a:rPr>
                        <a:t>Quality of seats (levels of adjustment, comfort, size, leather or non-leather)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lnSpc>
                          <a:spcPct val="150000"/>
                        </a:lnSpc>
                      </a:pPr>
                      <a:r>
                        <a:rPr lang="en-US" sz="1500" dirty="0"/>
                        <a:t>Number of color choices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93449733"/>
                  </a:ext>
                </a:extLst>
              </a:tr>
            </a:tbl>
          </a:graphicData>
        </a:graphic>
      </p:graphicFrame>
      <p:sp>
        <p:nvSpPr>
          <p:cNvPr id="3" name="Slide Number Placeholder 2">
            <a:extLst>
              <a:ext uri="{FF2B5EF4-FFF2-40B4-BE49-F238E27FC236}">
                <a16:creationId xmlns:a16="http://schemas.microsoft.com/office/drawing/2014/main" id="{538B8F18-630E-CE8D-DF18-EBF5DD7FDD20}"/>
              </a:ext>
            </a:extLst>
          </p:cNvPr>
          <p:cNvSpPr>
            <a:spLocks noGrp="1"/>
          </p:cNvSpPr>
          <p:nvPr>
            <p:ph type="sldNum" sz="quarter" idx="12"/>
          </p:nvPr>
        </p:nvSpPr>
        <p:spPr/>
        <p:txBody>
          <a:bodyPr/>
          <a:lstStyle/>
          <a:p>
            <a:fld id="{D7BC31CD-7036-C641-B324-FE7EC78BF80B}" type="slidenum">
              <a:rPr lang="en-US" smtClean="0"/>
              <a:t>34</a:t>
            </a:fld>
            <a:endParaRPr lang="en-US"/>
          </a:p>
        </p:txBody>
      </p:sp>
    </p:spTree>
    <p:extLst>
      <p:ext uri="{BB962C8B-B14F-4D97-AF65-F5344CB8AC3E}">
        <p14:creationId xmlns:p14="http://schemas.microsoft.com/office/powerpoint/2010/main" val="60491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7D7F2D7-D7FC-B2B6-9E9C-4AD112EACCF5}"/>
              </a:ext>
            </a:extLst>
          </p:cNvPr>
          <p:cNvSpPr/>
          <p:nvPr/>
        </p:nvSpPr>
        <p:spPr>
          <a:xfrm>
            <a:off x="1604023" y="2272673"/>
            <a:ext cx="9072461" cy="116560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3CA3FD4-18D3-B055-1692-D70B1415400D}"/>
              </a:ext>
            </a:extLst>
          </p:cNvPr>
          <p:cNvPicPr>
            <a:picLocks noChangeAspect="1"/>
          </p:cNvPicPr>
          <p:nvPr/>
        </p:nvPicPr>
        <p:blipFill rotWithShape="1">
          <a:blip r:embed="rId3"/>
          <a:srcRect r="36297"/>
          <a:stretch/>
        </p:blipFill>
        <p:spPr>
          <a:xfrm rot="10800000">
            <a:off x="1407509" y="2166572"/>
            <a:ext cx="873831" cy="1377815"/>
          </a:xfrm>
          <a:prstGeom prst="rect">
            <a:avLst/>
          </a:prstGeom>
        </p:spPr>
      </p:pic>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838199" y="842554"/>
            <a:ext cx="9841637" cy="596010"/>
          </a:xfrm>
        </p:spPr>
        <p:txBody>
          <a:bodyPr>
            <a:normAutofit/>
          </a:bodyPr>
          <a:lstStyle/>
          <a:p>
            <a:r>
              <a:rPr lang="en-US" dirty="0">
                <a:latin typeface="HelveticaNeueLT Std Cn" panose="020B0706030502030204" pitchFamily="34" charset="0"/>
              </a:rPr>
              <a:t>Designing and Pricing a Car to Maximize Market Share</a:t>
            </a:r>
          </a:p>
        </p:txBody>
      </p:sp>
      <p:sp>
        <p:nvSpPr>
          <p:cNvPr id="4" name="Text Placeholder 3">
            <a:extLst>
              <a:ext uri="{FF2B5EF4-FFF2-40B4-BE49-F238E27FC236}">
                <a16:creationId xmlns:a16="http://schemas.microsoft.com/office/drawing/2014/main" id="{1B4E5CEA-4DB5-554D-9CB2-588C0A9EC985}"/>
              </a:ext>
            </a:extLst>
          </p:cNvPr>
          <p:cNvSpPr>
            <a:spLocks noGrp="1"/>
          </p:cNvSpPr>
          <p:nvPr>
            <p:ph type="body" sz="quarter" idx="13"/>
          </p:nvPr>
        </p:nvSpPr>
        <p:spPr/>
        <p:txBody>
          <a:bodyPr>
            <a:normAutofit/>
          </a:bodyPr>
          <a:lstStyle/>
          <a:p>
            <a:r>
              <a:rPr lang="en-US" dirty="0"/>
              <a:t>Example of a private sector application of trade-off analysis</a:t>
            </a:r>
          </a:p>
        </p:txBody>
      </p:sp>
      <p:pic>
        <p:nvPicPr>
          <p:cNvPr id="16" name="Picture 15">
            <a:extLst>
              <a:ext uri="{FF2B5EF4-FFF2-40B4-BE49-F238E27FC236}">
                <a16:creationId xmlns:a16="http://schemas.microsoft.com/office/drawing/2014/main" id="{53A198C4-CA22-894F-C0AF-B34395370822}"/>
              </a:ext>
            </a:extLst>
          </p:cNvPr>
          <p:cNvPicPr>
            <a:picLocks noChangeAspect="1"/>
          </p:cNvPicPr>
          <p:nvPr/>
        </p:nvPicPr>
        <p:blipFill rotWithShape="1">
          <a:blip r:embed="rId4"/>
          <a:srcRect l="51058"/>
          <a:stretch/>
        </p:blipFill>
        <p:spPr>
          <a:xfrm rot="10800000">
            <a:off x="926706" y="2166573"/>
            <a:ext cx="677316" cy="1383912"/>
          </a:xfrm>
          <a:prstGeom prst="rect">
            <a:avLst/>
          </a:prstGeom>
        </p:spPr>
      </p:pic>
      <p:sp>
        <p:nvSpPr>
          <p:cNvPr id="18" name="TextBox 17">
            <a:extLst>
              <a:ext uri="{FF2B5EF4-FFF2-40B4-BE49-F238E27FC236}">
                <a16:creationId xmlns:a16="http://schemas.microsoft.com/office/drawing/2014/main" id="{CABE5B8D-F1A4-26ED-A5F0-F755C7F672FC}"/>
              </a:ext>
            </a:extLst>
          </p:cNvPr>
          <p:cNvSpPr txBox="1"/>
          <p:nvPr/>
        </p:nvSpPr>
        <p:spPr>
          <a:xfrm>
            <a:off x="879850" y="2439978"/>
            <a:ext cx="1251833" cy="830997"/>
          </a:xfrm>
          <a:prstGeom prst="rect">
            <a:avLst/>
          </a:prstGeom>
          <a:noFill/>
        </p:spPr>
        <p:txBody>
          <a:bodyPr wrap="square" rtlCol="0">
            <a:spAutoFit/>
          </a:bodyPr>
          <a:lstStyle/>
          <a:p>
            <a:pPr algn="r"/>
            <a:r>
              <a:rPr lang="en-US" sz="2400" dirty="0"/>
              <a:t>Insight #1</a:t>
            </a:r>
          </a:p>
        </p:txBody>
      </p:sp>
      <p:sp>
        <p:nvSpPr>
          <p:cNvPr id="19" name="Rectangle 18">
            <a:extLst>
              <a:ext uri="{FF2B5EF4-FFF2-40B4-BE49-F238E27FC236}">
                <a16:creationId xmlns:a16="http://schemas.microsoft.com/office/drawing/2014/main" id="{5A2AD666-7FD3-22EB-8665-37AFF4AD0728}"/>
              </a:ext>
            </a:extLst>
          </p:cNvPr>
          <p:cNvSpPr/>
          <p:nvPr/>
        </p:nvSpPr>
        <p:spPr>
          <a:xfrm>
            <a:off x="1604023" y="4213679"/>
            <a:ext cx="9072461" cy="116560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CDCA93-1947-7C16-08B1-B9F41217BAFE}"/>
              </a:ext>
            </a:extLst>
          </p:cNvPr>
          <p:cNvPicPr>
            <a:picLocks noChangeAspect="1"/>
          </p:cNvPicPr>
          <p:nvPr/>
        </p:nvPicPr>
        <p:blipFill rotWithShape="1">
          <a:blip r:embed="rId3"/>
          <a:srcRect r="36297"/>
          <a:stretch/>
        </p:blipFill>
        <p:spPr>
          <a:xfrm rot="10800000">
            <a:off x="1407509" y="4107578"/>
            <a:ext cx="873831" cy="1377815"/>
          </a:xfrm>
          <a:prstGeom prst="rect">
            <a:avLst/>
          </a:prstGeom>
        </p:spPr>
      </p:pic>
      <p:pic>
        <p:nvPicPr>
          <p:cNvPr id="21" name="Picture 20">
            <a:extLst>
              <a:ext uri="{FF2B5EF4-FFF2-40B4-BE49-F238E27FC236}">
                <a16:creationId xmlns:a16="http://schemas.microsoft.com/office/drawing/2014/main" id="{947892F5-A61A-E3AB-AA9F-134768383B81}"/>
              </a:ext>
            </a:extLst>
          </p:cNvPr>
          <p:cNvPicPr>
            <a:picLocks noChangeAspect="1"/>
          </p:cNvPicPr>
          <p:nvPr/>
        </p:nvPicPr>
        <p:blipFill rotWithShape="1">
          <a:blip r:embed="rId4"/>
          <a:srcRect l="51058"/>
          <a:stretch/>
        </p:blipFill>
        <p:spPr>
          <a:xfrm rot="10800000">
            <a:off x="926706" y="4107579"/>
            <a:ext cx="677316" cy="1383912"/>
          </a:xfrm>
          <a:prstGeom prst="rect">
            <a:avLst/>
          </a:prstGeom>
        </p:spPr>
      </p:pic>
      <p:sp>
        <p:nvSpPr>
          <p:cNvPr id="22" name="TextBox 21">
            <a:extLst>
              <a:ext uri="{FF2B5EF4-FFF2-40B4-BE49-F238E27FC236}">
                <a16:creationId xmlns:a16="http://schemas.microsoft.com/office/drawing/2014/main" id="{711CA0AC-E25C-49AF-63D4-C1A38BAA377B}"/>
              </a:ext>
            </a:extLst>
          </p:cNvPr>
          <p:cNvSpPr txBox="1"/>
          <p:nvPr/>
        </p:nvSpPr>
        <p:spPr>
          <a:xfrm>
            <a:off x="879850" y="4380984"/>
            <a:ext cx="1251833" cy="830997"/>
          </a:xfrm>
          <a:prstGeom prst="rect">
            <a:avLst/>
          </a:prstGeom>
          <a:noFill/>
        </p:spPr>
        <p:txBody>
          <a:bodyPr wrap="square" rtlCol="0">
            <a:spAutoFit/>
          </a:bodyPr>
          <a:lstStyle/>
          <a:p>
            <a:pPr algn="r"/>
            <a:r>
              <a:rPr lang="en-US" sz="2400" dirty="0"/>
              <a:t>Insight #2</a:t>
            </a:r>
          </a:p>
        </p:txBody>
      </p:sp>
      <p:sp>
        <p:nvSpPr>
          <p:cNvPr id="23" name="TextBox 22">
            <a:extLst>
              <a:ext uri="{FF2B5EF4-FFF2-40B4-BE49-F238E27FC236}">
                <a16:creationId xmlns:a16="http://schemas.microsoft.com/office/drawing/2014/main" id="{4BA6418E-D17A-BE83-F7AA-105005B45913}"/>
              </a:ext>
            </a:extLst>
          </p:cNvPr>
          <p:cNvSpPr txBox="1"/>
          <p:nvPr/>
        </p:nvSpPr>
        <p:spPr>
          <a:xfrm>
            <a:off x="2447941" y="2349225"/>
            <a:ext cx="8317050" cy="968278"/>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cs typeface="Times New Roman" panose="02020603050405020304" pitchFamily="18" charset="0"/>
              </a:rPr>
              <a:t>It is impossible to ask a respondent about each of over 1,000 choices. Trade-off analysis asks 8-12 questions  about preferences and statistically calculates how respondents would rank each permutation.</a:t>
            </a:r>
          </a:p>
        </p:txBody>
      </p:sp>
      <p:sp>
        <p:nvSpPr>
          <p:cNvPr id="24" name="TextBox 23">
            <a:extLst>
              <a:ext uri="{FF2B5EF4-FFF2-40B4-BE49-F238E27FC236}">
                <a16:creationId xmlns:a16="http://schemas.microsoft.com/office/drawing/2014/main" id="{EF5E5AEB-6963-2718-0511-59F986012CF9}"/>
              </a:ext>
            </a:extLst>
          </p:cNvPr>
          <p:cNvSpPr txBox="1"/>
          <p:nvPr/>
        </p:nvSpPr>
        <p:spPr>
          <a:xfrm>
            <a:off x="2447941" y="4460524"/>
            <a:ext cx="8317050" cy="671915"/>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cs typeface="Times New Roman" panose="02020603050405020304" pitchFamily="18" charset="0"/>
              </a:rPr>
              <a:t>Trade-off analysis also measures the extent to which each feature, and level of a feature, adds or detracts from overall appeal.</a:t>
            </a:r>
          </a:p>
        </p:txBody>
      </p:sp>
      <p:sp>
        <p:nvSpPr>
          <p:cNvPr id="3" name="Slide Number Placeholder 2">
            <a:extLst>
              <a:ext uri="{FF2B5EF4-FFF2-40B4-BE49-F238E27FC236}">
                <a16:creationId xmlns:a16="http://schemas.microsoft.com/office/drawing/2014/main" id="{934C1A85-D81F-C78F-B9F8-AD13366DA3BE}"/>
              </a:ext>
            </a:extLst>
          </p:cNvPr>
          <p:cNvSpPr>
            <a:spLocks noGrp="1"/>
          </p:cNvSpPr>
          <p:nvPr>
            <p:ph type="sldNum" sz="quarter" idx="12"/>
          </p:nvPr>
        </p:nvSpPr>
        <p:spPr/>
        <p:txBody>
          <a:bodyPr/>
          <a:lstStyle/>
          <a:p>
            <a:fld id="{D7BC31CD-7036-C641-B324-FE7EC78BF80B}" type="slidenum">
              <a:rPr lang="en-US" smtClean="0"/>
              <a:t>35</a:t>
            </a:fld>
            <a:endParaRPr lang="en-US"/>
          </a:p>
        </p:txBody>
      </p:sp>
    </p:spTree>
    <p:extLst>
      <p:ext uri="{BB962C8B-B14F-4D97-AF65-F5344CB8AC3E}">
        <p14:creationId xmlns:p14="http://schemas.microsoft.com/office/powerpoint/2010/main" val="663661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776062" y="691507"/>
            <a:ext cx="10374297" cy="596010"/>
          </a:xfrm>
        </p:spPr>
        <p:txBody>
          <a:bodyPr>
            <a:normAutofit fontScale="90000"/>
          </a:bodyPr>
          <a:lstStyle/>
          <a:p>
            <a:r>
              <a:rPr lang="en-US" dirty="0">
                <a:latin typeface="HelveticaNeueLT Std Cn" panose="020B0706030502030204" pitchFamily="34" charset="0"/>
              </a:rPr>
              <a:t>High confidence in Social Security’s ability to continue to provide benefits at least equal to current benefits is not much different from 2014.</a:t>
            </a:r>
          </a:p>
        </p:txBody>
      </p:sp>
      <p:graphicFrame>
        <p:nvGraphicFramePr>
          <p:cNvPr id="4" name="Chart 3">
            <a:extLst>
              <a:ext uri="{FF2B5EF4-FFF2-40B4-BE49-F238E27FC236}">
                <a16:creationId xmlns:a16="http://schemas.microsoft.com/office/drawing/2014/main" id="{8A32B256-2E4D-2E8D-37E4-EE89F1DD57FD}"/>
              </a:ext>
            </a:extLst>
          </p:cNvPr>
          <p:cNvGraphicFramePr/>
          <p:nvPr>
            <p:extLst>
              <p:ext uri="{D42A27DB-BD31-4B8C-83A1-F6EECF244321}">
                <p14:modId xmlns:p14="http://schemas.microsoft.com/office/powerpoint/2010/main" val="1601346434"/>
              </p:ext>
            </p:extLst>
          </p:nvPr>
        </p:nvGraphicFramePr>
        <p:xfrm>
          <a:off x="776062" y="1486217"/>
          <a:ext cx="10374296" cy="433651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AADEF68-BA96-15ED-E84F-B6810D9155DE}"/>
              </a:ext>
            </a:extLst>
          </p:cNvPr>
          <p:cNvSpPr/>
          <p:nvPr/>
        </p:nvSpPr>
        <p:spPr>
          <a:xfrm>
            <a:off x="1366345" y="5388613"/>
            <a:ext cx="504496" cy="262759"/>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926B1F-5936-F477-B155-D071E901218F}"/>
              </a:ext>
            </a:extLst>
          </p:cNvPr>
          <p:cNvSpPr txBox="1"/>
          <p:nvPr/>
        </p:nvSpPr>
        <p:spPr>
          <a:xfrm>
            <a:off x="677917" y="5946791"/>
            <a:ext cx="1881352" cy="276999"/>
          </a:xfrm>
          <a:prstGeom prst="rect">
            <a:avLst/>
          </a:prstGeom>
          <a:noFill/>
        </p:spPr>
        <p:txBody>
          <a:bodyPr wrap="square" rtlCol="0">
            <a:spAutoFit/>
          </a:bodyPr>
          <a:lstStyle/>
          <a:p>
            <a:pPr algn="ctr"/>
            <a:r>
              <a:rPr lang="en-US" sz="1200" dirty="0"/>
              <a:t>First year asked</a:t>
            </a:r>
          </a:p>
        </p:txBody>
      </p:sp>
      <p:cxnSp>
        <p:nvCxnSpPr>
          <p:cNvPr id="11" name="Straight Arrow Connector 10">
            <a:extLst>
              <a:ext uri="{FF2B5EF4-FFF2-40B4-BE49-F238E27FC236}">
                <a16:creationId xmlns:a16="http://schemas.microsoft.com/office/drawing/2014/main" id="{E692DB85-82BB-9734-A69F-572D9C0BEE67}"/>
              </a:ext>
            </a:extLst>
          </p:cNvPr>
          <p:cNvCxnSpPr>
            <a:cxnSpLocks/>
          </p:cNvCxnSpPr>
          <p:nvPr/>
        </p:nvCxnSpPr>
        <p:spPr>
          <a:xfrm flipV="1">
            <a:off x="1618593" y="5671361"/>
            <a:ext cx="0" cy="30273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956A759-87D0-13F9-DE2D-4F7B3493FF56}"/>
              </a:ext>
            </a:extLst>
          </p:cNvPr>
          <p:cNvSpPr txBox="1"/>
          <p:nvPr/>
        </p:nvSpPr>
        <p:spPr>
          <a:xfrm>
            <a:off x="5022534" y="2721525"/>
            <a:ext cx="1881352" cy="276999"/>
          </a:xfrm>
          <a:prstGeom prst="rect">
            <a:avLst/>
          </a:prstGeom>
          <a:noFill/>
        </p:spPr>
        <p:txBody>
          <a:bodyPr wrap="square" rtlCol="0">
            <a:spAutoFit/>
          </a:bodyPr>
          <a:lstStyle/>
          <a:p>
            <a:pPr algn="ctr"/>
            <a:r>
              <a:rPr lang="en-US" sz="1200" i="1" dirty="0">
                <a:solidFill>
                  <a:srgbClr val="515151"/>
                </a:solidFill>
              </a:rPr>
              <a:t>2023 Workers n=1,320</a:t>
            </a:r>
          </a:p>
        </p:txBody>
      </p:sp>
      <p:sp>
        <p:nvSpPr>
          <p:cNvPr id="7" name="Slide Number Placeholder 6">
            <a:extLst>
              <a:ext uri="{FF2B5EF4-FFF2-40B4-BE49-F238E27FC236}">
                <a16:creationId xmlns:a16="http://schemas.microsoft.com/office/drawing/2014/main" id="{A24507AA-237E-ADCA-496A-EFA2344F41EE}"/>
              </a:ext>
            </a:extLst>
          </p:cNvPr>
          <p:cNvSpPr>
            <a:spLocks noGrp="1"/>
          </p:cNvSpPr>
          <p:nvPr>
            <p:ph type="sldNum" sz="quarter" idx="12"/>
          </p:nvPr>
        </p:nvSpPr>
        <p:spPr/>
        <p:txBody>
          <a:bodyPr/>
          <a:lstStyle/>
          <a:p>
            <a:fld id="{D7BC31CD-7036-C641-B324-FE7EC78BF80B}" type="slidenum">
              <a:rPr lang="en-US" smtClean="0"/>
              <a:t>36</a:t>
            </a:fld>
            <a:endParaRPr lang="en-US"/>
          </a:p>
        </p:txBody>
      </p:sp>
      <p:sp>
        <p:nvSpPr>
          <p:cNvPr id="8" name="TextBox 7">
            <a:extLst>
              <a:ext uri="{FF2B5EF4-FFF2-40B4-BE49-F238E27FC236}">
                <a16:creationId xmlns:a16="http://schemas.microsoft.com/office/drawing/2014/main" id="{95AD7853-9940-C7EC-3DBC-1BE20EF17A8A}"/>
              </a:ext>
            </a:extLst>
          </p:cNvPr>
          <p:cNvSpPr txBox="1"/>
          <p:nvPr/>
        </p:nvSpPr>
        <p:spPr>
          <a:xfrm>
            <a:off x="480293" y="6530109"/>
            <a:ext cx="6899646" cy="261610"/>
          </a:xfrm>
          <a:prstGeom prst="rect">
            <a:avLst/>
          </a:prstGeom>
          <a:noFill/>
        </p:spPr>
        <p:txBody>
          <a:bodyPr wrap="none" rtlCol="0">
            <a:spAutoFit/>
          </a:bodyPr>
          <a:lstStyle/>
          <a:p>
            <a:r>
              <a:rPr lang="en-US" sz="1100" dirty="0"/>
              <a:t>Source: Employee Benefit Research Institute/Greenwald Research, Retirement Confidence Surveys</a:t>
            </a:r>
          </a:p>
        </p:txBody>
      </p:sp>
    </p:spTree>
    <p:extLst>
      <p:ext uri="{BB962C8B-B14F-4D97-AF65-F5344CB8AC3E}">
        <p14:creationId xmlns:p14="http://schemas.microsoft.com/office/powerpoint/2010/main" val="377189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FF9995-8465-25D0-445D-2EF9437D5DB5}"/>
              </a:ext>
            </a:extLst>
          </p:cNvPr>
          <p:cNvSpPr txBox="1">
            <a:spLocks/>
          </p:cNvSpPr>
          <p:nvPr/>
        </p:nvSpPr>
        <p:spPr>
          <a:xfrm>
            <a:off x="838199" y="544549"/>
            <a:ext cx="9841637" cy="5960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b="1" kern="1200">
                <a:solidFill>
                  <a:schemeClr val="tx1"/>
                </a:solidFill>
                <a:latin typeface="+mj-lt"/>
                <a:ea typeface="+mj-ea"/>
                <a:cs typeface="+mj-cs"/>
              </a:defRPr>
            </a:lvl1pPr>
          </a:lstStyle>
          <a:p>
            <a:pPr algn="l"/>
            <a:r>
              <a:rPr lang="en-US" sz="2800" dirty="0">
                <a:latin typeface="HelveticaNeueLT Std Cn" panose="020B0706030502030204" pitchFamily="34" charset="0"/>
              </a:rPr>
              <a:t>Trade Off Analysis</a:t>
            </a:r>
          </a:p>
        </p:txBody>
      </p:sp>
      <p:pic>
        <p:nvPicPr>
          <p:cNvPr id="13" name="Content Placeholder 6" descr="A person sitting at a table using a computer">
            <a:extLst>
              <a:ext uri="{FF2B5EF4-FFF2-40B4-BE49-F238E27FC236}">
                <a16:creationId xmlns:a16="http://schemas.microsoft.com/office/drawing/2014/main" id="{C202FB87-CF55-2D21-FDE1-179894DE1448}"/>
              </a:ext>
            </a:extLst>
          </p:cNvPr>
          <p:cNvPicPr>
            <a:picLocks noChangeAspect="1"/>
          </p:cNvPicPr>
          <p:nvPr/>
        </p:nvPicPr>
        <p:blipFill rotWithShape="1">
          <a:blip r:embed="rId2"/>
          <a:srcRect l="28193" r="12201"/>
          <a:stretch/>
        </p:blipFill>
        <p:spPr>
          <a:xfrm>
            <a:off x="7355008" y="0"/>
            <a:ext cx="3886200" cy="6858000"/>
          </a:xfrm>
          <a:prstGeom prst="rect">
            <a:avLst/>
          </a:prstGeom>
        </p:spPr>
      </p:pic>
      <p:sp>
        <p:nvSpPr>
          <p:cNvPr id="14" name="Rectangle 13">
            <a:extLst>
              <a:ext uri="{FF2B5EF4-FFF2-40B4-BE49-F238E27FC236}">
                <a16:creationId xmlns:a16="http://schemas.microsoft.com/office/drawing/2014/main" id="{CE21B16C-9245-756C-6D3B-702299FAAE18}"/>
              </a:ext>
            </a:extLst>
          </p:cNvPr>
          <p:cNvSpPr/>
          <p:nvPr/>
        </p:nvSpPr>
        <p:spPr>
          <a:xfrm>
            <a:off x="716107" y="1448270"/>
            <a:ext cx="6237615" cy="10351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263D70-1774-5B72-74D3-2E7D98CFF08F}"/>
              </a:ext>
            </a:extLst>
          </p:cNvPr>
          <p:cNvPicPr>
            <a:picLocks noChangeAspect="1"/>
          </p:cNvPicPr>
          <p:nvPr/>
        </p:nvPicPr>
        <p:blipFill rotWithShape="1">
          <a:blip r:embed="rId3"/>
          <a:srcRect r="36297"/>
          <a:stretch/>
        </p:blipFill>
        <p:spPr>
          <a:xfrm rot="10800000">
            <a:off x="717745" y="1443220"/>
            <a:ext cx="631074" cy="1035149"/>
          </a:xfrm>
          <a:prstGeom prst="rect">
            <a:avLst/>
          </a:prstGeom>
        </p:spPr>
      </p:pic>
      <p:pic>
        <p:nvPicPr>
          <p:cNvPr id="16" name="Picture 15">
            <a:extLst>
              <a:ext uri="{FF2B5EF4-FFF2-40B4-BE49-F238E27FC236}">
                <a16:creationId xmlns:a16="http://schemas.microsoft.com/office/drawing/2014/main" id="{74BF3436-C116-322D-D3B4-E52DF0087840}"/>
              </a:ext>
            </a:extLst>
          </p:cNvPr>
          <p:cNvPicPr>
            <a:picLocks noChangeAspect="1"/>
          </p:cNvPicPr>
          <p:nvPr/>
        </p:nvPicPr>
        <p:blipFill rotWithShape="1">
          <a:blip r:embed="rId4"/>
          <a:srcRect l="51058"/>
          <a:stretch/>
        </p:blipFill>
        <p:spPr>
          <a:xfrm rot="10800000">
            <a:off x="270889" y="1440929"/>
            <a:ext cx="489152" cy="1039730"/>
          </a:xfrm>
          <a:prstGeom prst="rect">
            <a:avLst/>
          </a:prstGeom>
        </p:spPr>
      </p:pic>
      <p:sp>
        <p:nvSpPr>
          <p:cNvPr id="17" name="TextBox 16">
            <a:extLst>
              <a:ext uri="{FF2B5EF4-FFF2-40B4-BE49-F238E27FC236}">
                <a16:creationId xmlns:a16="http://schemas.microsoft.com/office/drawing/2014/main" id="{2A8AE6B7-233E-2405-EFE1-43D7E74A5AF9}"/>
              </a:ext>
            </a:extLst>
          </p:cNvPr>
          <p:cNvSpPr txBox="1"/>
          <p:nvPr/>
        </p:nvSpPr>
        <p:spPr>
          <a:xfrm>
            <a:off x="1515420" y="1486543"/>
            <a:ext cx="5316304" cy="958596"/>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cs typeface="Times New Roman" panose="02020603050405020304" pitchFamily="18" charset="0"/>
              </a:rPr>
              <a:t>Online survey of 2,013 Americans conducted in June 2014 for the National Academy of Social Insurance</a:t>
            </a:r>
          </a:p>
        </p:txBody>
      </p:sp>
      <p:sp>
        <p:nvSpPr>
          <p:cNvPr id="18" name="Rectangle 17">
            <a:extLst>
              <a:ext uri="{FF2B5EF4-FFF2-40B4-BE49-F238E27FC236}">
                <a16:creationId xmlns:a16="http://schemas.microsoft.com/office/drawing/2014/main" id="{619B2512-2C7C-B1BD-6DB1-9D0E3E94A6FC}"/>
              </a:ext>
            </a:extLst>
          </p:cNvPr>
          <p:cNvSpPr/>
          <p:nvPr/>
        </p:nvSpPr>
        <p:spPr>
          <a:xfrm>
            <a:off x="716107" y="2719101"/>
            <a:ext cx="6237615" cy="10351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B5D96E2-D7FB-71C7-41B1-B31B15B0DEC9}"/>
              </a:ext>
            </a:extLst>
          </p:cNvPr>
          <p:cNvPicPr>
            <a:picLocks noChangeAspect="1"/>
          </p:cNvPicPr>
          <p:nvPr/>
        </p:nvPicPr>
        <p:blipFill rotWithShape="1">
          <a:blip r:embed="rId3"/>
          <a:srcRect r="36297"/>
          <a:stretch/>
        </p:blipFill>
        <p:spPr>
          <a:xfrm rot="10800000">
            <a:off x="717745" y="2722328"/>
            <a:ext cx="631074" cy="1035149"/>
          </a:xfrm>
          <a:prstGeom prst="rect">
            <a:avLst/>
          </a:prstGeom>
        </p:spPr>
      </p:pic>
      <p:pic>
        <p:nvPicPr>
          <p:cNvPr id="20" name="Picture 19">
            <a:extLst>
              <a:ext uri="{FF2B5EF4-FFF2-40B4-BE49-F238E27FC236}">
                <a16:creationId xmlns:a16="http://schemas.microsoft.com/office/drawing/2014/main" id="{63F8ACC2-F624-60B8-1663-925553495D19}"/>
              </a:ext>
            </a:extLst>
          </p:cNvPr>
          <p:cNvPicPr>
            <a:picLocks noChangeAspect="1"/>
          </p:cNvPicPr>
          <p:nvPr/>
        </p:nvPicPr>
        <p:blipFill rotWithShape="1">
          <a:blip r:embed="rId4"/>
          <a:srcRect l="51058"/>
          <a:stretch/>
        </p:blipFill>
        <p:spPr>
          <a:xfrm rot="10800000">
            <a:off x="270890" y="2719569"/>
            <a:ext cx="489152" cy="1039730"/>
          </a:xfrm>
          <a:prstGeom prst="rect">
            <a:avLst/>
          </a:prstGeom>
        </p:spPr>
      </p:pic>
      <p:sp>
        <p:nvSpPr>
          <p:cNvPr id="21" name="TextBox 20">
            <a:extLst>
              <a:ext uri="{FF2B5EF4-FFF2-40B4-BE49-F238E27FC236}">
                <a16:creationId xmlns:a16="http://schemas.microsoft.com/office/drawing/2014/main" id="{0A6E663A-111F-2CBE-1F0A-C9D9BAF20058}"/>
              </a:ext>
            </a:extLst>
          </p:cNvPr>
          <p:cNvSpPr txBox="1"/>
          <p:nvPr/>
        </p:nvSpPr>
        <p:spPr>
          <a:xfrm>
            <a:off x="1515420" y="2881356"/>
            <a:ext cx="5316304" cy="662233"/>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cs typeface="Times New Roman" panose="02020603050405020304" pitchFamily="18" charset="0"/>
              </a:rPr>
              <a:t>Respondents were asked about each policy change in separate questions</a:t>
            </a:r>
          </a:p>
        </p:txBody>
      </p:sp>
      <p:sp>
        <p:nvSpPr>
          <p:cNvPr id="22" name="Rectangle 21">
            <a:extLst>
              <a:ext uri="{FF2B5EF4-FFF2-40B4-BE49-F238E27FC236}">
                <a16:creationId xmlns:a16="http://schemas.microsoft.com/office/drawing/2014/main" id="{A050716F-F62A-C355-8459-1E160DA33DE2}"/>
              </a:ext>
            </a:extLst>
          </p:cNvPr>
          <p:cNvSpPr/>
          <p:nvPr/>
        </p:nvSpPr>
        <p:spPr>
          <a:xfrm>
            <a:off x="755187" y="4018238"/>
            <a:ext cx="6198535" cy="10351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54263A8-831C-28E2-9D26-1B8FBA1505B8}"/>
              </a:ext>
            </a:extLst>
          </p:cNvPr>
          <p:cNvPicPr>
            <a:picLocks noChangeAspect="1"/>
          </p:cNvPicPr>
          <p:nvPr/>
        </p:nvPicPr>
        <p:blipFill rotWithShape="1">
          <a:blip r:embed="rId3"/>
          <a:srcRect r="36297"/>
          <a:stretch/>
        </p:blipFill>
        <p:spPr>
          <a:xfrm rot="10800000">
            <a:off x="756825" y="3997248"/>
            <a:ext cx="631074" cy="1059366"/>
          </a:xfrm>
          <a:prstGeom prst="rect">
            <a:avLst/>
          </a:prstGeom>
        </p:spPr>
      </p:pic>
      <p:pic>
        <p:nvPicPr>
          <p:cNvPr id="24" name="Picture 23">
            <a:extLst>
              <a:ext uri="{FF2B5EF4-FFF2-40B4-BE49-F238E27FC236}">
                <a16:creationId xmlns:a16="http://schemas.microsoft.com/office/drawing/2014/main" id="{90D5C3B5-9427-5D29-8398-3ECCE2A92887}"/>
              </a:ext>
            </a:extLst>
          </p:cNvPr>
          <p:cNvPicPr>
            <a:picLocks noChangeAspect="1"/>
          </p:cNvPicPr>
          <p:nvPr/>
        </p:nvPicPr>
        <p:blipFill rotWithShape="1">
          <a:blip r:embed="rId4"/>
          <a:srcRect l="51058"/>
          <a:stretch/>
        </p:blipFill>
        <p:spPr>
          <a:xfrm rot="10800000">
            <a:off x="309970" y="4018706"/>
            <a:ext cx="489152" cy="1039730"/>
          </a:xfrm>
          <a:prstGeom prst="rect">
            <a:avLst/>
          </a:prstGeom>
        </p:spPr>
      </p:pic>
      <p:sp>
        <p:nvSpPr>
          <p:cNvPr id="25" name="TextBox 24">
            <a:extLst>
              <a:ext uri="{FF2B5EF4-FFF2-40B4-BE49-F238E27FC236}">
                <a16:creationId xmlns:a16="http://schemas.microsoft.com/office/drawing/2014/main" id="{EA8689FF-F771-DFF1-5A02-76792394C919}"/>
              </a:ext>
            </a:extLst>
          </p:cNvPr>
          <p:cNvSpPr txBox="1"/>
          <p:nvPr/>
        </p:nvSpPr>
        <p:spPr>
          <a:xfrm>
            <a:off x="1515420" y="4004911"/>
            <a:ext cx="5316304" cy="1061188"/>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cs typeface="Times New Roman" panose="02020603050405020304" pitchFamily="18" charset="0"/>
              </a:rPr>
              <a:t>Respondents were then asked to indicate preferences for ten sets of four policy choices</a:t>
            </a:r>
          </a:p>
          <a:p>
            <a:pPr marL="0" marR="0">
              <a:lnSpc>
                <a:spcPct val="107000"/>
              </a:lnSpc>
              <a:spcBef>
                <a:spcPts val="0"/>
              </a:spcBef>
              <a:spcAft>
                <a:spcPts val="800"/>
              </a:spcAft>
            </a:pPr>
            <a:r>
              <a:rPr lang="en-US" i="1" kern="100" dirty="0">
                <a:solidFill>
                  <a:schemeClr val="bg1"/>
                </a:solidFill>
                <a:ea typeface="Calibri" panose="020F0502020204030204" pitchFamily="34" charset="0"/>
                <a:cs typeface="Times New Roman" panose="02020603050405020304" pitchFamily="18" charset="0"/>
              </a:rPr>
              <a:t>(</a:t>
            </a:r>
            <a:r>
              <a:rPr lang="en-US" sz="1800" i="1" kern="100" dirty="0">
                <a:solidFill>
                  <a:schemeClr val="bg1"/>
                </a:solidFill>
                <a:effectLst/>
                <a:ea typeface="Calibri" panose="020F0502020204030204" pitchFamily="34" charset="0"/>
                <a:cs typeface="Times New Roman" panose="02020603050405020304" pitchFamily="18" charset="0"/>
              </a:rPr>
              <a:t>The fourth choice was always no change)</a:t>
            </a:r>
          </a:p>
        </p:txBody>
      </p:sp>
      <p:sp>
        <p:nvSpPr>
          <p:cNvPr id="26" name="Rectangle 25">
            <a:extLst>
              <a:ext uri="{FF2B5EF4-FFF2-40B4-BE49-F238E27FC236}">
                <a16:creationId xmlns:a16="http://schemas.microsoft.com/office/drawing/2014/main" id="{DEB55999-4BE0-9E00-211A-E19001254756}"/>
              </a:ext>
            </a:extLst>
          </p:cNvPr>
          <p:cNvSpPr/>
          <p:nvPr/>
        </p:nvSpPr>
        <p:spPr>
          <a:xfrm>
            <a:off x="755187" y="5309098"/>
            <a:ext cx="6198535" cy="10351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F1CAFDE-FA4F-BE61-1345-B61D7B9EC7E5}"/>
              </a:ext>
            </a:extLst>
          </p:cNvPr>
          <p:cNvPicPr>
            <a:picLocks noChangeAspect="1"/>
          </p:cNvPicPr>
          <p:nvPr/>
        </p:nvPicPr>
        <p:blipFill rotWithShape="1">
          <a:blip r:embed="rId3"/>
          <a:srcRect r="36297"/>
          <a:stretch/>
        </p:blipFill>
        <p:spPr>
          <a:xfrm rot="10800000">
            <a:off x="756825" y="5312325"/>
            <a:ext cx="631074" cy="1035149"/>
          </a:xfrm>
          <a:prstGeom prst="rect">
            <a:avLst/>
          </a:prstGeom>
        </p:spPr>
      </p:pic>
      <p:pic>
        <p:nvPicPr>
          <p:cNvPr id="28" name="Picture 27">
            <a:extLst>
              <a:ext uri="{FF2B5EF4-FFF2-40B4-BE49-F238E27FC236}">
                <a16:creationId xmlns:a16="http://schemas.microsoft.com/office/drawing/2014/main" id="{75BB22B6-931D-9F04-2074-F4F6C660C4CF}"/>
              </a:ext>
            </a:extLst>
          </p:cNvPr>
          <p:cNvPicPr>
            <a:picLocks noChangeAspect="1"/>
          </p:cNvPicPr>
          <p:nvPr/>
        </p:nvPicPr>
        <p:blipFill rotWithShape="1">
          <a:blip r:embed="rId4"/>
          <a:srcRect l="51058"/>
          <a:stretch/>
        </p:blipFill>
        <p:spPr>
          <a:xfrm rot="10800000">
            <a:off x="309970" y="5309566"/>
            <a:ext cx="489152" cy="1039730"/>
          </a:xfrm>
          <a:prstGeom prst="rect">
            <a:avLst/>
          </a:prstGeom>
        </p:spPr>
      </p:pic>
      <p:sp>
        <p:nvSpPr>
          <p:cNvPr id="29" name="TextBox 28">
            <a:extLst>
              <a:ext uri="{FF2B5EF4-FFF2-40B4-BE49-F238E27FC236}">
                <a16:creationId xmlns:a16="http://schemas.microsoft.com/office/drawing/2014/main" id="{C57F226F-5F60-8904-45EB-53652A2C2F08}"/>
              </a:ext>
            </a:extLst>
          </p:cNvPr>
          <p:cNvSpPr txBox="1"/>
          <p:nvPr/>
        </p:nvSpPr>
        <p:spPr>
          <a:xfrm>
            <a:off x="1515420" y="5347374"/>
            <a:ext cx="5316304" cy="958596"/>
          </a:xfrm>
          <a:prstGeom prst="rect">
            <a:avLst/>
          </a:prstGeom>
          <a:noFill/>
        </p:spPr>
        <p:txBody>
          <a:bodyPr wrap="square" rtlCol="0">
            <a:spAutoFit/>
          </a:bodyPr>
          <a:lstStyle/>
          <a:p>
            <a:pPr marL="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Information was provided on the impact each set of policy changes had on the Social Security funding gap</a:t>
            </a:r>
            <a:endParaRPr lang="en-US" sz="1800" kern="100" dirty="0">
              <a:solidFill>
                <a:schemeClr val="bg1"/>
              </a:solidFill>
              <a:effectLst/>
              <a:ea typeface="Calibri" panose="020F0502020204030204" pitchFamily="34" charset="0"/>
              <a:cs typeface="Times New Roman" panose="02020603050405020304" pitchFamily="18" charset="0"/>
            </a:endParaRPr>
          </a:p>
        </p:txBody>
      </p:sp>
      <p:pic>
        <p:nvPicPr>
          <p:cNvPr id="33" name="Graphic 32" descr="Checkmark with solid fill">
            <a:extLst>
              <a:ext uri="{FF2B5EF4-FFF2-40B4-BE49-F238E27FC236}">
                <a16:creationId xmlns:a16="http://schemas.microsoft.com/office/drawing/2014/main" id="{76801553-0DEA-F510-585E-1A487B9C80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545" y="1622148"/>
            <a:ext cx="643306" cy="643306"/>
          </a:xfrm>
          <a:prstGeom prst="rect">
            <a:avLst/>
          </a:prstGeom>
        </p:spPr>
      </p:pic>
      <p:pic>
        <p:nvPicPr>
          <p:cNvPr id="34" name="Graphic 33" descr="Checkmark with solid fill">
            <a:extLst>
              <a:ext uri="{FF2B5EF4-FFF2-40B4-BE49-F238E27FC236}">
                <a16:creationId xmlns:a16="http://schemas.microsoft.com/office/drawing/2014/main" id="{718E534A-E9D1-35D4-DF7A-6CC45008BB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974" y="2907017"/>
            <a:ext cx="643306" cy="643306"/>
          </a:xfrm>
          <a:prstGeom prst="rect">
            <a:avLst/>
          </a:prstGeom>
        </p:spPr>
      </p:pic>
      <p:pic>
        <p:nvPicPr>
          <p:cNvPr id="35" name="Graphic 34" descr="Checkmark with solid fill">
            <a:extLst>
              <a:ext uri="{FF2B5EF4-FFF2-40B4-BE49-F238E27FC236}">
                <a16:creationId xmlns:a16="http://schemas.microsoft.com/office/drawing/2014/main" id="{F41435FF-2A28-4BC9-3D85-F072840BFB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651" y="4207729"/>
            <a:ext cx="643306" cy="643306"/>
          </a:xfrm>
          <a:prstGeom prst="rect">
            <a:avLst/>
          </a:prstGeom>
        </p:spPr>
      </p:pic>
      <p:pic>
        <p:nvPicPr>
          <p:cNvPr id="36" name="Graphic 35" descr="Checkmark with solid fill">
            <a:extLst>
              <a:ext uri="{FF2B5EF4-FFF2-40B4-BE49-F238E27FC236}">
                <a16:creationId xmlns:a16="http://schemas.microsoft.com/office/drawing/2014/main" id="{F7B1FC74-55A2-DF82-7BD3-73B1DB57A1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101" y="5505019"/>
            <a:ext cx="643306" cy="643306"/>
          </a:xfrm>
          <a:prstGeom prst="rect">
            <a:avLst/>
          </a:prstGeom>
        </p:spPr>
      </p:pic>
      <p:sp>
        <p:nvSpPr>
          <p:cNvPr id="2" name="Slide Number Placeholder 1">
            <a:extLst>
              <a:ext uri="{FF2B5EF4-FFF2-40B4-BE49-F238E27FC236}">
                <a16:creationId xmlns:a16="http://schemas.microsoft.com/office/drawing/2014/main" id="{928F4C31-29AB-939E-4BF9-AEFCB8B8B553}"/>
              </a:ext>
            </a:extLst>
          </p:cNvPr>
          <p:cNvSpPr>
            <a:spLocks noGrp="1"/>
          </p:cNvSpPr>
          <p:nvPr>
            <p:ph type="sldNum" sz="quarter" idx="12"/>
          </p:nvPr>
        </p:nvSpPr>
        <p:spPr/>
        <p:txBody>
          <a:bodyPr/>
          <a:lstStyle/>
          <a:p>
            <a:fld id="{D7BC31CD-7036-C641-B324-FE7EC78BF80B}" type="slidenum">
              <a:rPr lang="en-US" smtClean="0"/>
              <a:t>37</a:t>
            </a:fld>
            <a:endParaRPr lang="en-US"/>
          </a:p>
        </p:txBody>
      </p:sp>
    </p:spTree>
    <p:extLst>
      <p:ext uri="{BB962C8B-B14F-4D97-AF65-F5344CB8AC3E}">
        <p14:creationId xmlns:p14="http://schemas.microsoft.com/office/powerpoint/2010/main" val="1966028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838199" y="544549"/>
            <a:ext cx="9841637" cy="596010"/>
          </a:xfrm>
        </p:spPr>
        <p:txBody>
          <a:bodyPr>
            <a:normAutofit/>
          </a:bodyPr>
          <a:lstStyle/>
          <a:p>
            <a:r>
              <a:rPr lang="en-US" dirty="0">
                <a:latin typeface="HelveticaNeueLT Std Cn" panose="020B0706030502030204" pitchFamily="34" charset="0"/>
              </a:rPr>
              <a:t>Trade Off Analysis</a:t>
            </a:r>
          </a:p>
        </p:txBody>
      </p:sp>
      <p:sp>
        <p:nvSpPr>
          <p:cNvPr id="6" name="Rectangle 5">
            <a:extLst>
              <a:ext uri="{FF2B5EF4-FFF2-40B4-BE49-F238E27FC236}">
                <a16:creationId xmlns:a16="http://schemas.microsoft.com/office/drawing/2014/main" id="{30263FAF-FF83-C138-EE1E-4ACD34EDE2CC}"/>
              </a:ext>
            </a:extLst>
          </p:cNvPr>
          <p:cNvSpPr/>
          <p:nvPr/>
        </p:nvSpPr>
        <p:spPr>
          <a:xfrm>
            <a:off x="474383" y="1910626"/>
            <a:ext cx="3977241" cy="3857210"/>
          </a:xfrm>
          <a:prstGeom prst="rect">
            <a:avLst/>
          </a:prstGeom>
        </p:spPr>
        <p:txBody>
          <a:bodyPr wrap="square">
            <a:spAutoFit/>
          </a:bodyPr>
          <a:lstStyle/>
          <a:p>
            <a:pPr marL="342900" marR="0" lvl="0" indent="-342900">
              <a:lnSpc>
                <a:spcPct val="150000"/>
              </a:lnSpc>
              <a:spcBef>
                <a:spcPts val="0"/>
              </a:spcBef>
              <a:spcAft>
                <a:spcPts val="0"/>
              </a:spcAft>
              <a:buFont typeface="+mj-lt"/>
              <a:buAutoNum type="arabicPeriod"/>
            </a:pPr>
            <a:r>
              <a:rPr lang="en-US" sz="1500" kern="100" dirty="0">
                <a:solidFill>
                  <a:schemeClr val="accent1"/>
                </a:solidFill>
                <a:effectLst/>
                <a:ea typeface="Calibri" panose="020F0502020204030204" pitchFamily="34" charset="0"/>
                <a:cs typeface="Times New Roman" panose="02020603050405020304" pitchFamily="18" charset="0"/>
              </a:rPr>
              <a:t>Eliminate earnings cap over 10 years so that 100% of earnings are taxed</a:t>
            </a:r>
          </a:p>
          <a:p>
            <a:pPr marL="342900" marR="0" lvl="0" indent="-342900">
              <a:lnSpc>
                <a:spcPct val="150000"/>
              </a:lnSpc>
              <a:spcBef>
                <a:spcPts val="0"/>
              </a:spcBef>
              <a:spcAft>
                <a:spcPts val="0"/>
              </a:spcAft>
              <a:buFont typeface="+mj-lt"/>
              <a:buAutoNum type="arabicPeriod"/>
            </a:pPr>
            <a:r>
              <a:rPr lang="en-US" sz="1500" kern="100" dirty="0">
                <a:solidFill>
                  <a:schemeClr val="accent1"/>
                </a:solidFill>
                <a:effectLst/>
                <a:ea typeface="Calibri" panose="020F0502020204030204" pitchFamily="34" charset="0"/>
                <a:cs typeface="Times New Roman" panose="02020603050405020304" pitchFamily="18" charset="0"/>
              </a:rPr>
              <a:t>Life the cap over a five-year period to tax 90% of earnings</a:t>
            </a:r>
          </a:p>
          <a:p>
            <a:pPr marL="342900" marR="0" lvl="0" indent="-342900">
              <a:lnSpc>
                <a:spcPct val="150000"/>
              </a:lnSpc>
              <a:spcBef>
                <a:spcPts val="0"/>
              </a:spcBef>
              <a:spcAft>
                <a:spcPts val="0"/>
              </a:spcAft>
              <a:buFont typeface="+mj-lt"/>
              <a:buAutoNum type="arabicPeriod"/>
            </a:pPr>
            <a:r>
              <a:rPr lang="en-US" sz="1500" kern="100" dirty="0">
                <a:solidFill>
                  <a:schemeClr val="accent1"/>
                </a:solidFill>
                <a:effectLst/>
                <a:ea typeface="Calibri" panose="020F0502020204030204" pitchFamily="34" charset="0"/>
                <a:cs typeface="Times New Roman" panose="02020603050405020304" pitchFamily="18" charset="0"/>
              </a:rPr>
              <a:t>Over 20 years, raise the tax by 1/20</a:t>
            </a:r>
            <a:r>
              <a:rPr lang="en-US" sz="1500" kern="100" baseline="30000" dirty="0">
                <a:solidFill>
                  <a:schemeClr val="accent1"/>
                </a:solidFill>
                <a:effectLst/>
                <a:ea typeface="Calibri" panose="020F0502020204030204" pitchFamily="34" charset="0"/>
                <a:cs typeface="Times New Roman" panose="02020603050405020304" pitchFamily="18" charset="0"/>
              </a:rPr>
              <a:t>th</a:t>
            </a:r>
            <a:r>
              <a:rPr lang="en-US" sz="1500" kern="100" dirty="0">
                <a:solidFill>
                  <a:schemeClr val="accent1"/>
                </a:solidFill>
                <a:effectLst/>
                <a:ea typeface="Calibri" panose="020F0502020204030204" pitchFamily="34" charset="0"/>
                <a:cs typeface="Times New Roman" panose="02020603050405020304" pitchFamily="18" charset="0"/>
              </a:rPr>
              <a:t> of 1% per year on employers and employees</a:t>
            </a:r>
          </a:p>
          <a:p>
            <a:pPr marL="342900" marR="0" lvl="0" indent="-342900">
              <a:lnSpc>
                <a:spcPct val="150000"/>
              </a:lnSpc>
              <a:spcBef>
                <a:spcPts val="0"/>
              </a:spcBef>
              <a:spcAft>
                <a:spcPts val="0"/>
              </a:spcAft>
              <a:buFont typeface="+mj-lt"/>
              <a:buAutoNum type="arabicPeriod"/>
            </a:pPr>
            <a:r>
              <a:rPr lang="en-US" sz="1500" kern="100" dirty="0">
                <a:solidFill>
                  <a:schemeClr val="accent1"/>
                </a:solidFill>
                <a:effectLst/>
                <a:ea typeface="Calibri" panose="020F0502020204030204" pitchFamily="34" charset="0"/>
                <a:cs typeface="Times New Roman" panose="02020603050405020304" pitchFamily="18" charset="0"/>
              </a:rPr>
              <a:t>Raise the current tax for both employees and employers to 7.2% in 2022 and to 8.2% in 2052</a:t>
            </a:r>
          </a:p>
          <a:p>
            <a:pPr marL="342900" marR="0" lvl="0" indent="-342900">
              <a:lnSpc>
                <a:spcPct val="150000"/>
              </a:lnSpc>
              <a:spcBef>
                <a:spcPts val="0"/>
              </a:spcBef>
              <a:spcAft>
                <a:spcPts val="800"/>
              </a:spcAft>
              <a:buFont typeface="+mj-lt"/>
              <a:buAutoNum type="arabicPeriod"/>
            </a:pPr>
            <a:r>
              <a:rPr lang="en-US" sz="1500" kern="100" dirty="0">
                <a:solidFill>
                  <a:schemeClr val="accent1"/>
                </a:solidFill>
                <a:ea typeface="Calibri" panose="020F0502020204030204" pitchFamily="34" charset="0"/>
                <a:cs typeface="Times New Roman" panose="02020603050405020304" pitchFamily="18" charset="0"/>
              </a:rPr>
              <a:t>N</a:t>
            </a:r>
            <a:r>
              <a:rPr lang="en-US" sz="1500" kern="100" dirty="0">
                <a:solidFill>
                  <a:schemeClr val="accent1"/>
                </a:solidFill>
                <a:effectLst/>
                <a:ea typeface="Calibri" panose="020F0502020204030204" pitchFamily="34" charset="0"/>
                <a:cs typeface="Times New Roman" panose="02020603050405020304" pitchFamily="18" charset="0"/>
              </a:rPr>
              <a:t>o change</a:t>
            </a:r>
          </a:p>
        </p:txBody>
      </p:sp>
      <p:sp>
        <p:nvSpPr>
          <p:cNvPr id="9" name="Rectangle 8">
            <a:extLst>
              <a:ext uri="{FF2B5EF4-FFF2-40B4-BE49-F238E27FC236}">
                <a16:creationId xmlns:a16="http://schemas.microsoft.com/office/drawing/2014/main" id="{BC747205-8442-DB26-E34E-89182AFF54F1}"/>
              </a:ext>
            </a:extLst>
          </p:cNvPr>
          <p:cNvSpPr/>
          <p:nvPr/>
        </p:nvSpPr>
        <p:spPr>
          <a:xfrm>
            <a:off x="401521" y="1669823"/>
            <a:ext cx="4112314" cy="408619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endParaRPr>
          </a:p>
        </p:txBody>
      </p:sp>
      <p:sp>
        <p:nvSpPr>
          <p:cNvPr id="10" name="TextBox 9">
            <a:extLst>
              <a:ext uri="{FF2B5EF4-FFF2-40B4-BE49-F238E27FC236}">
                <a16:creationId xmlns:a16="http://schemas.microsoft.com/office/drawing/2014/main" id="{BA5AAEC6-A5B9-EC83-DF1C-395E330ADC4C}"/>
              </a:ext>
            </a:extLst>
          </p:cNvPr>
          <p:cNvSpPr txBox="1"/>
          <p:nvPr/>
        </p:nvSpPr>
        <p:spPr>
          <a:xfrm>
            <a:off x="1236305" y="1346658"/>
            <a:ext cx="2587900" cy="646331"/>
          </a:xfrm>
          <a:prstGeom prst="rect">
            <a:avLst/>
          </a:prstGeom>
          <a:solidFill>
            <a:schemeClr val="bg1"/>
          </a:solidFill>
          <a:effectLst/>
        </p:spPr>
        <p:txBody>
          <a:bodyPr wrap="square" rtlCol="0">
            <a:spAutoFit/>
          </a:bodyPr>
          <a:lstStyle/>
          <a:p>
            <a:pPr algn="ctr" defTabSz="914378"/>
            <a:r>
              <a:rPr lang="en-US" b="1" spc="300" dirty="0">
                <a:solidFill>
                  <a:schemeClr val="accent1"/>
                </a:solidFill>
              </a:rPr>
              <a:t>Four Revenue Increases</a:t>
            </a:r>
          </a:p>
        </p:txBody>
      </p:sp>
      <p:sp>
        <p:nvSpPr>
          <p:cNvPr id="11" name="Rectangle 10">
            <a:extLst>
              <a:ext uri="{FF2B5EF4-FFF2-40B4-BE49-F238E27FC236}">
                <a16:creationId xmlns:a16="http://schemas.microsoft.com/office/drawing/2014/main" id="{B13BC76C-41A6-5D31-247A-FF36C650AFEF}"/>
              </a:ext>
            </a:extLst>
          </p:cNvPr>
          <p:cNvSpPr/>
          <p:nvPr/>
        </p:nvSpPr>
        <p:spPr>
          <a:xfrm>
            <a:off x="4718529" y="1669822"/>
            <a:ext cx="2754939" cy="408619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endParaRPr>
          </a:p>
        </p:txBody>
      </p:sp>
      <p:sp>
        <p:nvSpPr>
          <p:cNvPr id="12" name="Rectangle 11">
            <a:extLst>
              <a:ext uri="{FF2B5EF4-FFF2-40B4-BE49-F238E27FC236}">
                <a16:creationId xmlns:a16="http://schemas.microsoft.com/office/drawing/2014/main" id="{E6F05BA4-96B8-4843-240C-30A360E6F0D2}"/>
              </a:ext>
            </a:extLst>
          </p:cNvPr>
          <p:cNvSpPr/>
          <p:nvPr/>
        </p:nvSpPr>
        <p:spPr>
          <a:xfrm>
            <a:off x="7657491" y="1669825"/>
            <a:ext cx="4132987" cy="408619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endParaRPr>
          </a:p>
        </p:txBody>
      </p:sp>
      <p:sp>
        <p:nvSpPr>
          <p:cNvPr id="13" name="TextBox 12">
            <a:extLst>
              <a:ext uri="{FF2B5EF4-FFF2-40B4-BE49-F238E27FC236}">
                <a16:creationId xmlns:a16="http://schemas.microsoft.com/office/drawing/2014/main" id="{AEA1E73F-9705-D859-C47C-BCF693D7A0D0}"/>
              </a:ext>
            </a:extLst>
          </p:cNvPr>
          <p:cNvSpPr txBox="1"/>
          <p:nvPr/>
        </p:nvSpPr>
        <p:spPr>
          <a:xfrm>
            <a:off x="5084688" y="1334094"/>
            <a:ext cx="2076733" cy="646331"/>
          </a:xfrm>
          <a:prstGeom prst="rect">
            <a:avLst/>
          </a:prstGeom>
          <a:solidFill>
            <a:schemeClr val="bg1"/>
          </a:solidFill>
          <a:effectLst/>
        </p:spPr>
        <p:txBody>
          <a:bodyPr wrap="square" rtlCol="0">
            <a:spAutoFit/>
          </a:bodyPr>
          <a:lstStyle/>
          <a:p>
            <a:pPr algn="ctr" defTabSz="914378"/>
            <a:r>
              <a:rPr lang="en-US" b="1" spc="300" dirty="0">
                <a:solidFill>
                  <a:schemeClr val="accent4"/>
                </a:solidFill>
              </a:rPr>
              <a:t>Four Benefit Cuts</a:t>
            </a:r>
          </a:p>
        </p:txBody>
      </p:sp>
      <p:sp>
        <p:nvSpPr>
          <p:cNvPr id="14" name="TextBox 13">
            <a:extLst>
              <a:ext uri="{FF2B5EF4-FFF2-40B4-BE49-F238E27FC236}">
                <a16:creationId xmlns:a16="http://schemas.microsoft.com/office/drawing/2014/main" id="{456C14CA-7451-356F-8F5E-165FDA1620A8}"/>
              </a:ext>
            </a:extLst>
          </p:cNvPr>
          <p:cNvSpPr txBox="1"/>
          <p:nvPr/>
        </p:nvSpPr>
        <p:spPr>
          <a:xfrm>
            <a:off x="8560050" y="1346658"/>
            <a:ext cx="2327868" cy="646331"/>
          </a:xfrm>
          <a:prstGeom prst="rect">
            <a:avLst/>
          </a:prstGeom>
          <a:solidFill>
            <a:schemeClr val="bg1"/>
          </a:solidFill>
          <a:effectLst/>
        </p:spPr>
        <p:txBody>
          <a:bodyPr wrap="square" rtlCol="0">
            <a:spAutoFit/>
          </a:bodyPr>
          <a:lstStyle/>
          <a:p>
            <a:pPr algn="ctr" defTabSz="914378"/>
            <a:r>
              <a:rPr lang="en-US" b="1" spc="300" dirty="0">
                <a:solidFill>
                  <a:schemeClr val="tx2"/>
                </a:solidFill>
              </a:rPr>
              <a:t>Four Benefit Increases</a:t>
            </a:r>
          </a:p>
        </p:txBody>
      </p:sp>
      <p:sp>
        <p:nvSpPr>
          <p:cNvPr id="30" name="Rectangle 29">
            <a:extLst>
              <a:ext uri="{FF2B5EF4-FFF2-40B4-BE49-F238E27FC236}">
                <a16:creationId xmlns:a16="http://schemas.microsoft.com/office/drawing/2014/main" id="{3092B19F-6D8E-8F50-0BE2-FF83C5DBF9AA}"/>
              </a:ext>
            </a:extLst>
          </p:cNvPr>
          <p:cNvSpPr/>
          <p:nvPr/>
        </p:nvSpPr>
        <p:spPr>
          <a:xfrm>
            <a:off x="4843658" y="1921503"/>
            <a:ext cx="2514463" cy="4306051"/>
          </a:xfrm>
          <a:prstGeom prst="rect">
            <a:avLst/>
          </a:prstGeom>
        </p:spPr>
        <p:txBody>
          <a:bodyPr wrap="square">
            <a:spAutoFit/>
          </a:bodyPr>
          <a:lstStyle/>
          <a:p>
            <a:pPr marL="342900" marR="0" lvl="0" indent="-342900">
              <a:lnSpc>
                <a:spcPct val="150000"/>
              </a:lnSpc>
              <a:spcBef>
                <a:spcPts val="0"/>
              </a:spcBef>
              <a:spcAft>
                <a:spcPts val="0"/>
              </a:spcAft>
              <a:buFont typeface="+mj-lt"/>
              <a:buAutoNum type="arabicPeriod"/>
            </a:pPr>
            <a:r>
              <a:rPr lang="en-US" sz="1500" kern="100" dirty="0">
                <a:solidFill>
                  <a:schemeClr val="accent4"/>
                </a:solidFill>
                <a:effectLst/>
                <a:ea typeface="Calibri" panose="020F0502020204030204" pitchFamily="34" charset="0"/>
                <a:cs typeface="Times New Roman" panose="02020603050405020304" pitchFamily="18" charset="0"/>
              </a:rPr>
              <a:t>Gradually raising the full retirement age to 68</a:t>
            </a:r>
          </a:p>
          <a:p>
            <a:pPr marL="342900" marR="0" lvl="0" indent="-342900">
              <a:lnSpc>
                <a:spcPct val="150000"/>
              </a:lnSpc>
              <a:spcBef>
                <a:spcPts val="0"/>
              </a:spcBef>
              <a:spcAft>
                <a:spcPts val="0"/>
              </a:spcAft>
              <a:buFont typeface="+mj-lt"/>
              <a:buAutoNum type="arabicPeriod"/>
            </a:pPr>
            <a:r>
              <a:rPr lang="en-US" sz="1500" kern="100" dirty="0">
                <a:solidFill>
                  <a:schemeClr val="accent4"/>
                </a:solidFill>
                <a:effectLst/>
                <a:ea typeface="Calibri" panose="020F0502020204030204" pitchFamily="34" charset="0"/>
                <a:cs typeface="Times New Roman" panose="02020603050405020304" pitchFamily="18" charset="0"/>
              </a:rPr>
              <a:t>Gradually raising the full retirement age to 70</a:t>
            </a:r>
          </a:p>
          <a:p>
            <a:pPr marL="342900" marR="0" lvl="0" indent="-342900">
              <a:lnSpc>
                <a:spcPct val="150000"/>
              </a:lnSpc>
              <a:spcBef>
                <a:spcPts val="0"/>
              </a:spcBef>
              <a:spcAft>
                <a:spcPts val="0"/>
              </a:spcAft>
              <a:buFont typeface="+mj-lt"/>
              <a:buAutoNum type="arabicPeriod"/>
            </a:pPr>
            <a:r>
              <a:rPr lang="en-US" sz="1500" kern="100" dirty="0">
                <a:solidFill>
                  <a:schemeClr val="accent4"/>
                </a:solidFill>
                <a:effectLst/>
                <a:ea typeface="Calibri" panose="020F0502020204030204" pitchFamily="34" charset="0"/>
                <a:cs typeface="Times New Roman" panose="02020603050405020304" pitchFamily="18" charset="0"/>
              </a:rPr>
              <a:t>Reduce the cost-of-living adjustment</a:t>
            </a:r>
          </a:p>
          <a:p>
            <a:pPr marL="342900" marR="0" lvl="0" indent="-342900">
              <a:lnSpc>
                <a:spcPct val="150000"/>
              </a:lnSpc>
              <a:spcBef>
                <a:spcPts val="0"/>
              </a:spcBef>
              <a:spcAft>
                <a:spcPts val="0"/>
              </a:spcAft>
              <a:buFont typeface="+mj-lt"/>
              <a:buAutoNum type="arabicPeriod"/>
            </a:pPr>
            <a:r>
              <a:rPr lang="en-US" sz="1500" kern="100" dirty="0">
                <a:solidFill>
                  <a:schemeClr val="accent4"/>
                </a:solidFill>
                <a:effectLst/>
                <a:ea typeface="Calibri" panose="020F0502020204030204" pitchFamily="34" charset="0"/>
                <a:cs typeface="Times New Roman" panose="02020603050405020304" pitchFamily="18" charset="0"/>
              </a:rPr>
              <a:t>Means test Social Security benefits</a:t>
            </a:r>
          </a:p>
          <a:p>
            <a:pPr marL="342900" marR="0" lvl="0" indent="-342900">
              <a:lnSpc>
                <a:spcPct val="150000"/>
              </a:lnSpc>
              <a:spcBef>
                <a:spcPts val="0"/>
              </a:spcBef>
              <a:spcAft>
                <a:spcPts val="800"/>
              </a:spcAft>
              <a:buFont typeface="+mj-lt"/>
              <a:buAutoNum type="arabicPeriod"/>
            </a:pPr>
            <a:r>
              <a:rPr lang="en-US" sz="1500" kern="100" dirty="0">
                <a:solidFill>
                  <a:schemeClr val="accent4"/>
                </a:solidFill>
                <a:effectLst/>
                <a:ea typeface="Calibri" panose="020F0502020204030204" pitchFamily="34" charset="0"/>
                <a:cs typeface="Times New Roman" panose="02020603050405020304" pitchFamily="18" charset="0"/>
              </a:rPr>
              <a:t>No change</a:t>
            </a:r>
          </a:p>
          <a:p>
            <a:pPr marL="342900" marR="0" lvl="0" indent="-342900">
              <a:lnSpc>
                <a:spcPct val="150000"/>
              </a:lnSpc>
              <a:spcBef>
                <a:spcPts val="0"/>
              </a:spcBef>
              <a:spcAft>
                <a:spcPts val="800"/>
              </a:spcAft>
              <a:buFont typeface="+mj-lt"/>
              <a:buAutoNum type="arabicPeriod"/>
            </a:pPr>
            <a:endParaRPr lang="en-US" sz="1500" kern="100" dirty="0">
              <a:solidFill>
                <a:schemeClr val="accent4"/>
              </a:solidFill>
              <a:effectLst/>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98E6CEC0-6D77-D1CA-0163-A806A56BC206}"/>
              </a:ext>
            </a:extLst>
          </p:cNvPr>
          <p:cNvSpPr txBox="1"/>
          <p:nvPr/>
        </p:nvSpPr>
        <p:spPr>
          <a:xfrm>
            <a:off x="7851006" y="1926594"/>
            <a:ext cx="3745956" cy="3857210"/>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1500" kern="100" dirty="0">
                <a:solidFill>
                  <a:schemeClr val="tx2"/>
                </a:solidFill>
                <a:effectLst/>
                <a:ea typeface="Calibri" panose="020F0502020204030204" pitchFamily="34" charset="0"/>
                <a:cs typeface="Times New Roman" panose="02020603050405020304" pitchFamily="18" charset="0"/>
              </a:rPr>
              <a:t>Increase the cost-of-living adjustment</a:t>
            </a:r>
          </a:p>
          <a:p>
            <a:pPr marL="342900" marR="0" lvl="0" indent="-342900">
              <a:lnSpc>
                <a:spcPct val="150000"/>
              </a:lnSpc>
              <a:spcBef>
                <a:spcPts val="0"/>
              </a:spcBef>
              <a:spcAft>
                <a:spcPts val="0"/>
              </a:spcAft>
              <a:buFont typeface="+mj-lt"/>
              <a:buAutoNum type="arabicPeriod"/>
            </a:pPr>
            <a:r>
              <a:rPr lang="en-US" sz="1500" kern="100" dirty="0">
                <a:solidFill>
                  <a:schemeClr val="tx2"/>
                </a:solidFill>
                <a:effectLst/>
                <a:ea typeface="Calibri" panose="020F0502020204030204" pitchFamily="34" charset="0"/>
                <a:cs typeface="Times New Roman" panose="02020603050405020304" pitchFamily="18" charset="0"/>
              </a:rPr>
              <a:t>Increase benefits by $60 per month for all beneficiaries</a:t>
            </a:r>
          </a:p>
          <a:p>
            <a:pPr marL="342900" marR="0" lvl="0" indent="-342900">
              <a:lnSpc>
                <a:spcPct val="150000"/>
              </a:lnSpc>
              <a:spcBef>
                <a:spcPts val="0"/>
              </a:spcBef>
              <a:spcAft>
                <a:spcPts val="0"/>
              </a:spcAft>
              <a:buFont typeface="+mj-lt"/>
              <a:buAutoNum type="arabicPeriod"/>
            </a:pPr>
            <a:r>
              <a:rPr lang="en-US" sz="1500" kern="100" dirty="0">
                <a:solidFill>
                  <a:schemeClr val="tx2"/>
                </a:solidFill>
                <a:effectLst/>
                <a:ea typeface="Calibri" panose="020F0502020204030204" pitchFamily="34" charset="0"/>
                <a:cs typeface="Times New Roman" panose="02020603050405020304" pitchFamily="18" charset="0"/>
              </a:rPr>
              <a:t>Increase minimum benefits for low paid workers with long work histories</a:t>
            </a:r>
          </a:p>
          <a:p>
            <a:pPr marL="342900" marR="0" lvl="0" indent="-342900">
              <a:lnSpc>
                <a:spcPct val="150000"/>
              </a:lnSpc>
              <a:spcBef>
                <a:spcPts val="0"/>
              </a:spcBef>
              <a:spcAft>
                <a:spcPts val="0"/>
              </a:spcAft>
              <a:buFont typeface="+mj-lt"/>
              <a:buAutoNum type="arabicPeriod"/>
            </a:pPr>
            <a:r>
              <a:rPr lang="en-US" sz="1500" kern="100" dirty="0">
                <a:solidFill>
                  <a:schemeClr val="tx2"/>
                </a:solidFill>
                <a:effectLst/>
                <a:ea typeface="Calibri" panose="020F0502020204030204" pitchFamily="34" charset="0"/>
                <a:cs typeface="Times New Roman" panose="02020603050405020304" pitchFamily="18" charset="0"/>
              </a:rPr>
              <a:t>Reinstate student benefits to age 22 for children of working parents who became died or are disabled</a:t>
            </a:r>
          </a:p>
          <a:p>
            <a:pPr marL="342900" marR="0" lvl="0" indent="-342900">
              <a:lnSpc>
                <a:spcPct val="150000"/>
              </a:lnSpc>
              <a:spcBef>
                <a:spcPts val="0"/>
              </a:spcBef>
              <a:spcAft>
                <a:spcPts val="800"/>
              </a:spcAft>
              <a:buFont typeface="+mj-lt"/>
              <a:buAutoNum type="arabicPeriod"/>
            </a:pPr>
            <a:r>
              <a:rPr lang="en-US" sz="1500" kern="100" dirty="0">
                <a:solidFill>
                  <a:schemeClr val="tx2"/>
                </a:solidFill>
                <a:ea typeface="Calibri" panose="020F0502020204030204" pitchFamily="34" charset="0"/>
                <a:cs typeface="Times New Roman" panose="02020603050405020304" pitchFamily="18" charset="0"/>
              </a:rPr>
              <a:t>No change</a:t>
            </a:r>
            <a:endParaRPr lang="en-US" sz="1500" kern="100" dirty="0">
              <a:solidFill>
                <a:schemeClr val="tx2"/>
              </a:solidFill>
              <a:effectLst/>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A6ED1AA3-379E-4990-765B-48D27B1241E1}"/>
              </a:ext>
            </a:extLst>
          </p:cNvPr>
          <p:cNvSpPr/>
          <p:nvPr/>
        </p:nvSpPr>
        <p:spPr>
          <a:xfrm>
            <a:off x="2546609" y="5929277"/>
            <a:ext cx="6818217" cy="414976"/>
          </a:xfrm>
          <a:prstGeom prst="rect">
            <a:avLst/>
          </a:prstGeom>
          <a:noFill/>
          <a:ln>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6AA341B-9297-1577-52DD-75682EFB93AB}"/>
              </a:ext>
            </a:extLst>
          </p:cNvPr>
          <p:cNvSpPr txBox="1"/>
          <p:nvPr/>
        </p:nvSpPr>
        <p:spPr>
          <a:xfrm>
            <a:off x="1797193" y="6019341"/>
            <a:ext cx="8317050" cy="274755"/>
          </a:xfrm>
          <a:prstGeom prst="rect">
            <a:avLst/>
          </a:prstGeom>
          <a:noFill/>
        </p:spPr>
        <p:txBody>
          <a:bodyPr wrap="square" rtlCol="0">
            <a:spAutoFit/>
          </a:bodyPr>
          <a:lstStyle/>
          <a:p>
            <a:pPr marL="0" marR="0" algn="ctr">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Each change was reflected by a corresponding percentage change to the funding gap</a:t>
            </a:r>
          </a:p>
        </p:txBody>
      </p:sp>
      <p:sp>
        <p:nvSpPr>
          <p:cNvPr id="3" name="Slide Number Placeholder 2">
            <a:extLst>
              <a:ext uri="{FF2B5EF4-FFF2-40B4-BE49-F238E27FC236}">
                <a16:creationId xmlns:a16="http://schemas.microsoft.com/office/drawing/2014/main" id="{EE96E602-DB0A-2AB1-6810-8E5923F0140A}"/>
              </a:ext>
            </a:extLst>
          </p:cNvPr>
          <p:cNvSpPr>
            <a:spLocks noGrp="1"/>
          </p:cNvSpPr>
          <p:nvPr>
            <p:ph type="sldNum" sz="quarter" idx="12"/>
          </p:nvPr>
        </p:nvSpPr>
        <p:spPr/>
        <p:txBody>
          <a:bodyPr/>
          <a:lstStyle/>
          <a:p>
            <a:fld id="{D7BC31CD-7036-C641-B324-FE7EC78BF80B}" type="slidenum">
              <a:rPr lang="en-US" smtClean="0"/>
              <a:t>38</a:t>
            </a:fld>
            <a:endParaRPr lang="en-US"/>
          </a:p>
        </p:txBody>
      </p:sp>
      <p:sp>
        <p:nvSpPr>
          <p:cNvPr id="4" name="TextBox 3">
            <a:extLst>
              <a:ext uri="{FF2B5EF4-FFF2-40B4-BE49-F238E27FC236}">
                <a16:creationId xmlns:a16="http://schemas.microsoft.com/office/drawing/2014/main" id="{BE6288FF-2022-3609-BCAC-CF6BBAF96D21}"/>
              </a:ext>
            </a:extLst>
          </p:cNvPr>
          <p:cNvSpPr txBox="1"/>
          <p:nvPr/>
        </p:nvSpPr>
        <p:spPr>
          <a:xfrm>
            <a:off x="561056" y="6524525"/>
            <a:ext cx="7891904" cy="276999"/>
          </a:xfrm>
          <a:prstGeom prst="rect">
            <a:avLst/>
          </a:prstGeom>
          <a:noFill/>
        </p:spPr>
        <p:txBody>
          <a:bodyPr wrap="none" rtlCol="0">
            <a:spAutoFit/>
          </a:bodyPr>
          <a:lstStyle/>
          <a:p>
            <a:r>
              <a:rPr lang="en-US" sz="1200" dirty="0"/>
              <a:t>Source: Americans Make Hard Choices on Social Security, National Academy of Social Insurance, 2014</a:t>
            </a:r>
          </a:p>
        </p:txBody>
      </p:sp>
    </p:spTree>
    <p:extLst>
      <p:ext uri="{BB962C8B-B14F-4D97-AF65-F5344CB8AC3E}">
        <p14:creationId xmlns:p14="http://schemas.microsoft.com/office/powerpoint/2010/main" val="3293041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838199" y="544549"/>
            <a:ext cx="9841637" cy="596010"/>
          </a:xfrm>
        </p:spPr>
        <p:txBody>
          <a:bodyPr>
            <a:normAutofit/>
          </a:bodyPr>
          <a:lstStyle/>
          <a:p>
            <a:r>
              <a:rPr lang="en-US" dirty="0">
                <a:latin typeface="HelveticaNeueLT Std Cn" panose="020B0706030502030204" pitchFamily="34" charset="0"/>
              </a:rPr>
              <a:t>Most Preferred Package for Addressing Funding Gap</a:t>
            </a:r>
          </a:p>
        </p:txBody>
      </p:sp>
      <p:sp>
        <p:nvSpPr>
          <p:cNvPr id="33" name="Rectangle 32">
            <a:extLst>
              <a:ext uri="{FF2B5EF4-FFF2-40B4-BE49-F238E27FC236}">
                <a16:creationId xmlns:a16="http://schemas.microsoft.com/office/drawing/2014/main" id="{A6ED1AA3-379E-4990-765B-48D27B1241E1}"/>
              </a:ext>
            </a:extLst>
          </p:cNvPr>
          <p:cNvSpPr/>
          <p:nvPr/>
        </p:nvSpPr>
        <p:spPr>
          <a:xfrm>
            <a:off x="2686891" y="6013603"/>
            <a:ext cx="6818217" cy="414976"/>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6AA341B-9297-1577-52DD-75682EFB93AB}"/>
              </a:ext>
            </a:extLst>
          </p:cNvPr>
          <p:cNvSpPr txBox="1"/>
          <p:nvPr/>
        </p:nvSpPr>
        <p:spPr>
          <a:xfrm>
            <a:off x="1937475" y="6080600"/>
            <a:ext cx="8317050" cy="274755"/>
          </a:xfrm>
          <a:prstGeom prst="rect">
            <a:avLst/>
          </a:prstGeom>
          <a:noFill/>
        </p:spPr>
        <p:txBody>
          <a:bodyPr wrap="square" rtlCol="0">
            <a:spAutoFit/>
          </a:bodyPr>
          <a:lstStyle/>
          <a:p>
            <a:pPr marL="0" marR="0" algn="ctr">
              <a:lnSpc>
                <a:spcPct val="107000"/>
              </a:lnSpc>
              <a:spcBef>
                <a:spcPts val="0"/>
              </a:spcBef>
              <a:spcAft>
                <a:spcPts val="800"/>
              </a:spcAft>
            </a:pPr>
            <a:r>
              <a:rPr lang="en-US" sz="1200" kern="100" dirty="0">
                <a:effectLst/>
                <a:ea typeface="Calibri" panose="020F0502020204030204" pitchFamily="34" charset="0"/>
                <a:cs typeface="Times New Roman" panose="02020603050405020304" pitchFamily="18" charset="0"/>
              </a:rPr>
              <a:t>This package would have eliminated 115% of the Social Security funding gap</a:t>
            </a:r>
          </a:p>
        </p:txBody>
      </p:sp>
      <p:sp>
        <p:nvSpPr>
          <p:cNvPr id="3" name="Rectangle 2">
            <a:extLst>
              <a:ext uri="{FF2B5EF4-FFF2-40B4-BE49-F238E27FC236}">
                <a16:creationId xmlns:a16="http://schemas.microsoft.com/office/drawing/2014/main" id="{6BB60997-3C83-6125-EC8C-6C63DE89D7D1}"/>
              </a:ext>
            </a:extLst>
          </p:cNvPr>
          <p:cNvSpPr/>
          <p:nvPr/>
        </p:nvSpPr>
        <p:spPr>
          <a:xfrm>
            <a:off x="0" y="1453574"/>
            <a:ext cx="4170066" cy="1197902"/>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14B3CB-1396-0C87-591C-DC2E4AB03328}"/>
              </a:ext>
            </a:extLst>
          </p:cNvPr>
          <p:cNvSpPr/>
          <p:nvPr/>
        </p:nvSpPr>
        <p:spPr>
          <a:xfrm>
            <a:off x="0" y="2989242"/>
            <a:ext cx="4170066" cy="67305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3277F4-6254-6056-A125-8320B65F3B78}"/>
              </a:ext>
            </a:extLst>
          </p:cNvPr>
          <p:cNvSpPr/>
          <p:nvPr/>
        </p:nvSpPr>
        <p:spPr>
          <a:xfrm>
            <a:off x="0" y="3987073"/>
            <a:ext cx="4170066" cy="6730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124E83-C5BC-AD0D-E75D-84FF2296C5F0}"/>
              </a:ext>
            </a:extLst>
          </p:cNvPr>
          <p:cNvSpPr/>
          <p:nvPr/>
        </p:nvSpPr>
        <p:spPr>
          <a:xfrm>
            <a:off x="0" y="4991589"/>
            <a:ext cx="4170066" cy="67305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FF4E8F-5388-EDF4-9EA2-D92B6D511367}"/>
              </a:ext>
            </a:extLst>
          </p:cNvPr>
          <p:cNvSpPr/>
          <p:nvPr/>
        </p:nvSpPr>
        <p:spPr>
          <a:xfrm>
            <a:off x="4170066" y="2111827"/>
            <a:ext cx="8021934" cy="673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6DBFFB-FFBC-AF3D-6A91-959AC7DE1A0D}"/>
              </a:ext>
            </a:extLst>
          </p:cNvPr>
          <p:cNvSpPr/>
          <p:nvPr/>
        </p:nvSpPr>
        <p:spPr>
          <a:xfrm>
            <a:off x="4167126" y="1453574"/>
            <a:ext cx="8018995" cy="1197902"/>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CF1FD0-BB61-BC39-A0B9-B00B373E42FC}"/>
              </a:ext>
            </a:extLst>
          </p:cNvPr>
          <p:cNvSpPr/>
          <p:nvPr/>
        </p:nvSpPr>
        <p:spPr>
          <a:xfrm>
            <a:off x="4161249" y="2997677"/>
            <a:ext cx="8018995" cy="673059"/>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8208CF-4AD7-CEC3-4650-CBEBB9221D40}"/>
              </a:ext>
            </a:extLst>
          </p:cNvPr>
          <p:cNvSpPr/>
          <p:nvPr/>
        </p:nvSpPr>
        <p:spPr>
          <a:xfrm>
            <a:off x="4170066" y="3980764"/>
            <a:ext cx="8018995" cy="673059"/>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0BB3E4-1C6D-0300-6D14-A9BDD422D0D8}"/>
              </a:ext>
            </a:extLst>
          </p:cNvPr>
          <p:cNvSpPr/>
          <p:nvPr/>
        </p:nvSpPr>
        <p:spPr>
          <a:xfrm>
            <a:off x="4170066" y="4991589"/>
            <a:ext cx="8018995" cy="673059"/>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4A4EFB2-A255-EB5D-A172-85CC4AB73C37}"/>
              </a:ext>
            </a:extLst>
          </p:cNvPr>
          <p:cNvSpPr txBox="1"/>
          <p:nvPr/>
        </p:nvSpPr>
        <p:spPr>
          <a:xfrm>
            <a:off x="712697" y="1821692"/>
            <a:ext cx="2406806" cy="461665"/>
          </a:xfrm>
          <a:prstGeom prst="rect">
            <a:avLst/>
          </a:prstGeom>
          <a:noFill/>
        </p:spPr>
        <p:txBody>
          <a:bodyPr wrap="square" rtlCol="0">
            <a:spAutoFit/>
          </a:bodyPr>
          <a:lstStyle/>
          <a:p>
            <a:pPr algn="ctr"/>
            <a:r>
              <a:rPr lang="en-US" sz="2400" dirty="0">
                <a:solidFill>
                  <a:schemeClr val="bg1"/>
                </a:solidFill>
              </a:rPr>
              <a:t>Component 1</a:t>
            </a:r>
          </a:p>
        </p:txBody>
      </p:sp>
      <p:sp>
        <p:nvSpPr>
          <p:cNvPr id="21" name="TextBox 20">
            <a:extLst>
              <a:ext uri="{FF2B5EF4-FFF2-40B4-BE49-F238E27FC236}">
                <a16:creationId xmlns:a16="http://schemas.microsoft.com/office/drawing/2014/main" id="{5BB1B6A6-66AA-0432-65EE-407AEF323763}"/>
              </a:ext>
            </a:extLst>
          </p:cNvPr>
          <p:cNvSpPr txBox="1"/>
          <p:nvPr/>
        </p:nvSpPr>
        <p:spPr>
          <a:xfrm>
            <a:off x="695063" y="3112521"/>
            <a:ext cx="2406806" cy="461665"/>
          </a:xfrm>
          <a:prstGeom prst="rect">
            <a:avLst/>
          </a:prstGeom>
          <a:noFill/>
        </p:spPr>
        <p:txBody>
          <a:bodyPr wrap="square" rtlCol="0">
            <a:spAutoFit/>
          </a:bodyPr>
          <a:lstStyle/>
          <a:p>
            <a:pPr algn="ctr"/>
            <a:r>
              <a:rPr lang="en-US" sz="2400" dirty="0">
                <a:solidFill>
                  <a:schemeClr val="bg1"/>
                </a:solidFill>
              </a:rPr>
              <a:t>Component 2</a:t>
            </a:r>
          </a:p>
        </p:txBody>
      </p:sp>
      <p:sp>
        <p:nvSpPr>
          <p:cNvPr id="22" name="TextBox 21">
            <a:extLst>
              <a:ext uri="{FF2B5EF4-FFF2-40B4-BE49-F238E27FC236}">
                <a16:creationId xmlns:a16="http://schemas.microsoft.com/office/drawing/2014/main" id="{454302B1-5E63-563F-4336-0B06A1373A22}"/>
              </a:ext>
            </a:extLst>
          </p:cNvPr>
          <p:cNvSpPr txBox="1"/>
          <p:nvPr/>
        </p:nvSpPr>
        <p:spPr>
          <a:xfrm>
            <a:off x="700271" y="4092769"/>
            <a:ext cx="2406806" cy="461665"/>
          </a:xfrm>
          <a:prstGeom prst="rect">
            <a:avLst/>
          </a:prstGeom>
          <a:noFill/>
        </p:spPr>
        <p:txBody>
          <a:bodyPr wrap="square" rtlCol="0">
            <a:spAutoFit/>
          </a:bodyPr>
          <a:lstStyle/>
          <a:p>
            <a:pPr algn="ctr"/>
            <a:r>
              <a:rPr lang="en-US" sz="2400" dirty="0">
                <a:solidFill>
                  <a:schemeClr val="bg1"/>
                </a:solidFill>
              </a:rPr>
              <a:t>Component 3</a:t>
            </a:r>
          </a:p>
        </p:txBody>
      </p:sp>
      <p:sp>
        <p:nvSpPr>
          <p:cNvPr id="23" name="TextBox 22">
            <a:extLst>
              <a:ext uri="{FF2B5EF4-FFF2-40B4-BE49-F238E27FC236}">
                <a16:creationId xmlns:a16="http://schemas.microsoft.com/office/drawing/2014/main" id="{B3BB9975-BE94-8A59-C65E-4CAAFCB2E3CD}"/>
              </a:ext>
            </a:extLst>
          </p:cNvPr>
          <p:cNvSpPr txBox="1"/>
          <p:nvPr/>
        </p:nvSpPr>
        <p:spPr>
          <a:xfrm>
            <a:off x="703880" y="5097284"/>
            <a:ext cx="2406806" cy="461665"/>
          </a:xfrm>
          <a:prstGeom prst="rect">
            <a:avLst/>
          </a:prstGeom>
          <a:noFill/>
        </p:spPr>
        <p:txBody>
          <a:bodyPr wrap="square" rtlCol="0">
            <a:spAutoFit/>
          </a:bodyPr>
          <a:lstStyle/>
          <a:p>
            <a:pPr algn="ctr"/>
            <a:r>
              <a:rPr lang="en-US" sz="2400" dirty="0">
                <a:solidFill>
                  <a:schemeClr val="bg1"/>
                </a:solidFill>
              </a:rPr>
              <a:t>Component 4</a:t>
            </a:r>
          </a:p>
        </p:txBody>
      </p:sp>
      <p:sp>
        <p:nvSpPr>
          <p:cNvPr id="24" name="TextBox 23">
            <a:extLst>
              <a:ext uri="{FF2B5EF4-FFF2-40B4-BE49-F238E27FC236}">
                <a16:creationId xmlns:a16="http://schemas.microsoft.com/office/drawing/2014/main" id="{D379C8A3-05F5-7EB8-11EE-D8BB1EBA18CD}"/>
              </a:ext>
            </a:extLst>
          </p:cNvPr>
          <p:cNvSpPr txBox="1"/>
          <p:nvPr/>
        </p:nvSpPr>
        <p:spPr>
          <a:xfrm>
            <a:off x="4348816" y="1479216"/>
            <a:ext cx="7649737" cy="1125886"/>
          </a:xfrm>
          <a:prstGeom prst="rect">
            <a:avLst/>
          </a:prstGeom>
          <a:noFill/>
        </p:spPr>
        <p:txBody>
          <a:bodyPr wrap="square" rtlCol="0">
            <a:spAutoFit/>
          </a:bodyPr>
          <a:lstStyle/>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Gradually, over 10 years, eliminate the cap on earnings that are taxed for Social Security. This would mean that the 5% of workers who earn more than the cap would pay into Social Security all year. In return, they would get somewhat higher benefits.</a:t>
            </a:r>
          </a:p>
        </p:txBody>
      </p:sp>
      <p:sp>
        <p:nvSpPr>
          <p:cNvPr id="25" name="TextBox 24">
            <a:extLst>
              <a:ext uri="{FF2B5EF4-FFF2-40B4-BE49-F238E27FC236}">
                <a16:creationId xmlns:a16="http://schemas.microsoft.com/office/drawing/2014/main" id="{2A41E0B7-1AF9-A6FB-E863-6AFC083DF5A8}"/>
              </a:ext>
            </a:extLst>
          </p:cNvPr>
          <p:cNvSpPr txBox="1"/>
          <p:nvPr/>
        </p:nvSpPr>
        <p:spPr>
          <a:xfrm>
            <a:off x="4354694" y="3044051"/>
            <a:ext cx="7649737" cy="598947"/>
          </a:xfrm>
          <a:prstGeom prst="rect">
            <a:avLst/>
          </a:prstGeom>
          <a:noFill/>
        </p:spPr>
        <p:txBody>
          <a:bodyPr wrap="square" rtlCol="0">
            <a:spAutoFit/>
          </a:bodyPr>
          <a:lstStyle/>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Gradually, over 20 years, raise the Social Security tax rate that workers and employers each pay from 6.2% of earnings to 7.2%. </a:t>
            </a:r>
          </a:p>
        </p:txBody>
      </p:sp>
      <p:sp>
        <p:nvSpPr>
          <p:cNvPr id="26" name="TextBox 25">
            <a:extLst>
              <a:ext uri="{FF2B5EF4-FFF2-40B4-BE49-F238E27FC236}">
                <a16:creationId xmlns:a16="http://schemas.microsoft.com/office/drawing/2014/main" id="{078CFBB0-0BDB-34E9-1850-C617C50B9820}"/>
              </a:ext>
            </a:extLst>
          </p:cNvPr>
          <p:cNvSpPr txBox="1"/>
          <p:nvPr/>
        </p:nvSpPr>
        <p:spPr>
          <a:xfrm>
            <a:off x="4354695" y="4016444"/>
            <a:ext cx="7649737" cy="598947"/>
          </a:xfrm>
          <a:prstGeom prst="rect">
            <a:avLst/>
          </a:prstGeom>
          <a:noFill/>
        </p:spPr>
        <p:txBody>
          <a:bodyPr wrap="square" rtlCol="0">
            <a:spAutoFit/>
          </a:bodyPr>
          <a:lstStyle/>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Increase Social Security’s cost-of-living adjustment (COLA) to reflect the higher level of inflation experienced by seniors</a:t>
            </a:r>
          </a:p>
        </p:txBody>
      </p:sp>
      <p:sp>
        <p:nvSpPr>
          <p:cNvPr id="28" name="TextBox 27">
            <a:extLst>
              <a:ext uri="{FF2B5EF4-FFF2-40B4-BE49-F238E27FC236}">
                <a16:creationId xmlns:a16="http://schemas.microsoft.com/office/drawing/2014/main" id="{84304A51-3B12-F543-4E7E-39C6426166D9}"/>
              </a:ext>
            </a:extLst>
          </p:cNvPr>
          <p:cNvSpPr txBox="1"/>
          <p:nvPr/>
        </p:nvSpPr>
        <p:spPr>
          <a:xfrm>
            <a:off x="4366038" y="5028644"/>
            <a:ext cx="7403771" cy="598947"/>
          </a:xfrm>
          <a:prstGeom prst="rect">
            <a:avLst/>
          </a:prstGeom>
          <a:noFill/>
        </p:spPr>
        <p:txBody>
          <a:bodyPr wrap="square">
            <a:spAutoFit/>
          </a:bodyPr>
          <a:lstStyle/>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Raise Social Security’s basic minimum benefit so that someone who paid into Social Security for 30 years can retire at 62 or later and not be poor.</a:t>
            </a:r>
          </a:p>
        </p:txBody>
      </p:sp>
      <p:sp>
        <p:nvSpPr>
          <p:cNvPr id="6" name="Slide Number Placeholder 5">
            <a:extLst>
              <a:ext uri="{FF2B5EF4-FFF2-40B4-BE49-F238E27FC236}">
                <a16:creationId xmlns:a16="http://schemas.microsoft.com/office/drawing/2014/main" id="{CD972109-6E1A-F65E-90D6-F74D7424E00C}"/>
              </a:ext>
            </a:extLst>
          </p:cNvPr>
          <p:cNvSpPr>
            <a:spLocks noGrp="1"/>
          </p:cNvSpPr>
          <p:nvPr>
            <p:ph type="sldNum" sz="quarter" idx="12"/>
          </p:nvPr>
        </p:nvSpPr>
        <p:spPr/>
        <p:txBody>
          <a:bodyPr/>
          <a:lstStyle/>
          <a:p>
            <a:fld id="{D7BC31CD-7036-C641-B324-FE7EC78BF80B}" type="slidenum">
              <a:rPr lang="en-US" smtClean="0"/>
              <a:t>39</a:t>
            </a:fld>
            <a:endParaRPr lang="en-US"/>
          </a:p>
        </p:txBody>
      </p:sp>
      <p:sp>
        <p:nvSpPr>
          <p:cNvPr id="8" name="TextBox 7">
            <a:extLst>
              <a:ext uri="{FF2B5EF4-FFF2-40B4-BE49-F238E27FC236}">
                <a16:creationId xmlns:a16="http://schemas.microsoft.com/office/drawing/2014/main" id="{FFE2A082-8BD1-21E7-3E79-E577F4093219}"/>
              </a:ext>
            </a:extLst>
          </p:cNvPr>
          <p:cNvSpPr txBox="1"/>
          <p:nvPr/>
        </p:nvSpPr>
        <p:spPr>
          <a:xfrm>
            <a:off x="838199" y="6576299"/>
            <a:ext cx="7848623" cy="276999"/>
          </a:xfrm>
          <a:prstGeom prst="rect">
            <a:avLst/>
          </a:prstGeom>
          <a:noFill/>
        </p:spPr>
        <p:txBody>
          <a:bodyPr wrap="none" rtlCol="0">
            <a:spAutoFit/>
          </a:bodyPr>
          <a:lstStyle/>
          <a:p>
            <a:r>
              <a:rPr lang="en-US" sz="1200" dirty="0"/>
              <a:t>Source: Americans Make Hard Choices on Social Security, National Academy of Social Insurance, 2014</a:t>
            </a:r>
          </a:p>
        </p:txBody>
      </p:sp>
    </p:spTree>
    <p:extLst>
      <p:ext uri="{BB962C8B-B14F-4D97-AF65-F5344CB8AC3E}">
        <p14:creationId xmlns:p14="http://schemas.microsoft.com/office/powerpoint/2010/main" val="366406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822325"/>
            <a:ext cx="10515600" cy="1325563"/>
          </a:xfrm>
        </p:spPr>
        <p:txBody>
          <a:bodyPr>
            <a:normAutofit/>
          </a:bodyPr>
          <a:lstStyle/>
          <a:p>
            <a:pPr algn="ctr"/>
            <a:r>
              <a:rPr lang="en-US" dirty="0">
                <a:solidFill>
                  <a:srgbClr val="253271"/>
                </a:solidFill>
                <a:latin typeface="HelveticaNeueLT Std Med Cn" panose="020B0804020202020204" pitchFamily="34" charset="0"/>
              </a:rPr>
              <a:t>Panel: Restoring Social Security </a:t>
            </a:r>
            <a:br>
              <a:rPr lang="en-US" dirty="0">
                <a:solidFill>
                  <a:srgbClr val="253271"/>
                </a:solidFill>
                <a:latin typeface="HelveticaNeueLT Std Med Cn" panose="020B0804020202020204" pitchFamily="34" charset="0"/>
              </a:rPr>
            </a:br>
            <a:r>
              <a:rPr lang="en-US" dirty="0">
                <a:solidFill>
                  <a:srgbClr val="253271"/>
                </a:solidFill>
                <a:latin typeface="HelveticaNeueLT Std Med Cn" panose="020B0804020202020204" pitchFamily="34" charset="0"/>
              </a:rPr>
              <a:t>to Long Range Balance </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2481943"/>
            <a:ext cx="10515600" cy="2705877"/>
          </a:xfrm>
        </p:spPr>
        <p:txBody>
          <a:bodyPr>
            <a:normAutofit fontScale="25000" lnSpcReduction="20000"/>
          </a:bodyPr>
          <a:lstStyle/>
          <a:p>
            <a:pPr>
              <a:lnSpc>
                <a:spcPct val="120000"/>
              </a:lnSpc>
            </a:pPr>
            <a:r>
              <a:rPr lang="en-US" sz="9600" dirty="0">
                <a:solidFill>
                  <a:srgbClr val="56565B"/>
                </a:solidFill>
                <a:latin typeface="HelveticaNeueLT Std Lt Cn" panose="020B0406020202030204" pitchFamily="34" charset="0"/>
              </a:rPr>
              <a:t>Moderator: Bill Arnone, Chief Executive Officer, National Academy of Social Insurance</a:t>
            </a:r>
          </a:p>
          <a:p>
            <a:pPr>
              <a:lnSpc>
                <a:spcPct val="120000"/>
              </a:lnSpc>
            </a:pPr>
            <a:r>
              <a:rPr lang="en-US" sz="9600" dirty="0">
                <a:solidFill>
                  <a:srgbClr val="56565B"/>
                </a:solidFill>
                <a:latin typeface="HelveticaNeueLT Std Lt Cn" panose="020B0406020202030204" pitchFamily="34" charset="0"/>
              </a:rPr>
              <a:t>Nancy Altman, President, Social Security Works</a:t>
            </a:r>
          </a:p>
          <a:p>
            <a:pPr>
              <a:lnSpc>
                <a:spcPct val="120000"/>
              </a:lnSpc>
            </a:pPr>
            <a:r>
              <a:rPr lang="en-US" sz="9600" dirty="0">
                <a:solidFill>
                  <a:srgbClr val="56565B"/>
                </a:solidFill>
                <a:latin typeface="HelveticaNeueLT Std Lt Cn" panose="020B0406020202030204" pitchFamily="34" charset="0"/>
              </a:rPr>
              <a:t>Richard Fiesta, Executive Director, Alliance for Retired Americans</a:t>
            </a:r>
          </a:p>
          <a:p>
            <a:pPr>
              <a:lnSpc>
                <a:spcPct val="120000"/>
              </a:lnSpc>
            </a:pPr>
            <a:r>
              <a:rPr lang="en-US" sz="9600" dirty="0">
                <a:solidFill>
                  <a:srgbClr val="56565B"/>
                </a:solidFill>
                <a:latin typeface="HelveticaNeueLT Std Lt Cn" panose="020B0406020202030204" pitchFamily="34" charset="0"/>
              </a:rPr>
              <a:t>Monique Morrissey, Senior Economist, Economic Policy Institute</a:t>
            </a:r>
          </a:p>
          <a:p>
            <a:pPr>
              <a:lnSpc>
                <a:spcPct val="120000"/>
              </a:lnSpc>
            </a:pPr>
            <a:r>
              <a:rPr lang="en-US" sz="9600" dirty="0">
                <a:solidFill>
                  <a:srgbClr val="56565B"/>
                </a:solidFill>
                <a:latin typeface="HelveticaNeueLT Std Lt Cn" panose="020B0406020202030204" pitchFamily="34" charset="0"/>
              </a:rPr>
              <a:t>Kathleen Romig, Director of Social Security and Disability Policy, Center on Budget and Policy Priorities</a:t>
            </a:r>
          </a:p>
          <a:p>
            <a:pPr marL="0" indent="0" algn="ctr">
              <a:buNone/>
            </a:pPr>
            <a:endParaRPr lang="en-US" dirty="0">
              <a:solidFill>
                <a:srgbClr val="56565B"/>
              </a:solidFill>
              <a:latin typeface="HelveticaNeueLT Std Lt Cn" panose="020B0406020202030204" pitchFamily="34" charset="0"/>
            </a:endParaRP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295991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776062" y="437348"/>
            <a:ext cx="10374297" cy="596010"/>
          </a:xfrm>
        </p:spPr>
        <p:txBody>
          <a:bodyPr>
            <a:normAutofit/>
          </a:bodyPr>
          <a:lstStyle/>
          <a:p>
            <a:r>
              <a:rPr lang="en-US" dirty="0">
                <a:latin typeface="HelveticaNeueLT Std Cn" panose="020B0706030502030204" pitchFamily="34" charset="0"/>
              </a:rPr>
              <a:t>How Specific Policy Changes Impact Overall Appeal</a:t>
            </a:r>
          </a:p>
        </p:txBody>
      </p:sp>
      <p:graphicFrame>
        <p:nvGraphicFramePr>
          <p:cNvPr id="23" name="Table 23">
            <a:extLst>
              <a:ext uri="{FF2B5EF4-FFF2-40B4-BE49-F238E27FC236}">
                <a16:creationId xmlns:a16="http://schemas.microsoft.com/office/drawing/2014/main" id="{7BC8D67A-536C-EDDB-D726-C7B5D670CDC0}"/>
              </a:ext>
            </a:extLst>
          </p:cNvPr>
          <p:cNvGraphicFramePr>
            <a:graphicFrameLocks noGrp="1"/>
          </p:cNvGraphicFramePr>
          <p:nvPr/>
        </p:nvGraphicFramePr>
        <p:xfrm>
          <a:off x="776061" y="1371770"/>
          <a:ext cx="10294379" cy="1249680"/>
        </p:xfrm>
        <a:graphic>
          <a:graphicData uri="http://schemas.openxmlformats.org/drawingml/2006/table">
            <a:tbl>
              <a:tblPr firstRow="1" bandRow="1">
                <a:tableStyleId>{21E4AEA4-8DFA-4A89-87EB-49C32662AFE0}</a:tableStyleId>
              </a:tblPr>
              <a:tblGrid>
                <a:gridCol w="6375338">
                  <a:extLst>
                    <a:ext uri="{9D8B030D-6E8A-4147-A177-3AD203B41FA5}">
                      <a16:colId xmlns:a16="http://schemas.microsoft.com/office/drawing/2014/main" val="3884172370"/>
                    </a:ext>
                  </a:extLst>
                </a:gridCol>
                <a:gridCol w="3919041">
                  <a:extLst>
                    <a:ext uri="{9D8B030D-6E8A-4147-A177-3AD203B41FA5}">
                      <a16:colId xmlns:a16="http://schemas.microsoft.com/office/drawing/2014/main" val="1802828979"/>
                    </a:ext>
                  </a:extLst>
                </a:gridCol>
              </a:tblGrid>
              <a:tr h="174890">
                <a:tc gridSpan="2">
                  <a:txBody>
                    <a:bodyPr/>
                    <a:lstStyle/>
                    <a:p>
                      <a:pPr algn="l">
                        <a:lnSpc>
                          <a:spcPct val="100000"/>
                        </a:lnSpc>
                      </a:pPr>
                      <a:r>
                        <a:rPr lang="en-US" sz="1600" dirty="0"/>
                        <a:t>Cap on Earnings Taxed for Social Security</a:t>
                      </a:r>
                    </a:p>
                  </a:txBody>
                  <a:tcPr/>
                </a:tc>
                <a:tc hMerge="1">
                  <a:txBody>
                    <a:bodyPr/>
                    <a:lstStyle/>
                    <a:p>
                      <a:endParaRPr lang="en-US" dirty="0"/>
                    </a:p>
                  </a:txBody>
                  <a:tcPr/>
                </a:tc>
                <a:extLst>
                  <a:ext uri="{0D108BD9-81ED-4DB2-BD59-A6C34878D82A}">
                    <a16:rowId xmlns:a16="http://schemas.microsoft.com/office/drawing/2014/main" val="2913247673"/>
                  </a:ext>
                </a:extLst>
              </a:tr>
              <a:tr h="2981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Eliminate the earning cap over 10 years so that 100% of earnings are taxed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Positive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981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Lift the cap over a 5 year period to tax 90% of earnings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r h="1727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Negative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bl>
          </a:graphicData>
        </a:graphic>
      </p:graphicFrame>
      <p:graphicFrame>
        <p:nvGraphicFramePr>
          <p:cNvPr id="9" name="Table 23">
            <a:extLst>
              <a:ext uri="{FF2B5EF4-FFF2-40B4-BE49-F238E27FC236}">
                <a16:creationId xmlns:a16="http://schemas.microsoft.com/office/drawing/2014/main" id="{D4B4B2B8-AC23-ABCB-53A3-B8DB33647803}"/>
              </a:ext>
            </a:extLst>
          </p:cNvPr>
          <p:cNvGraphicFramePr>
            <a:graphicFrameLocks noGrp="1"/>
          </p:cNvGraphicFramePr>
          <p:nvPr/>
        </p:nvGraphicFramePr>
        <p:xfrm>
          <a:off x="776048" y="4949355"/>
          <a:ext cx="10294379" cy="1249680"/>
        </p:xfrm>
        <a:graphic>
          <a:graphicData uri="http://schemas.openxmlformats.org/drawingml/2006/table">
            <a:tbl>
              <a:tblPr firstRow="1" bandRow="1">
                <a:tableStyleId>{21E4AEA4-8DFA-4A89-87EB-49C32662AFE0}</a:tableStyleId>
              </a:tblPr>
              <a:tblGrid>
                <a:gridCol w="6375338">
                  <a:extLst>
                    <a:ext uri="{9D8B030D-6E8A-4147-A177-3AD203B41FA5}">
                      <a16:colId xmlns:a16="http://schemas.microsoft.com/office/drawing/2014/main" val="3884172370"/>
                    </a:ext>
                  </a:extLst>
                </a:gridCol>
                <a:gridCol w="3919041">
                  <a:extLst>
                    <a:ext uri="{9D8B030D-6E8A-4147-A177-3AD203B41FA5}">
                      <a16:colId xmlns:a16="http://schemas.microsoft.com/office/drawing/2014/main" val="1802828979"/>
                    </a:ext>
                  </a:extLst>
                </a:gridCol>
              </a:tblGrid>
              <a:tr h="230813">
                <a:tc gridSpan="2">
                  <a:txBody>
                    <a:bodyPr/>
                    <a:lstStyle/>
                    <a:p>
                      <a:pPr algn="l"/>
                      <a:r>
                        <a:rPr lang="en-US" sz="1600" dirty="0"/>
                        <a:t>Social Security’s Full Retirement Age</a:t>
                      </a:r>
                    </a:p>
                  </a:txBody>
                  <a:tcPr/>
                </a:tc>
                <a:tc hMerge="1">
                  <a:txBody>
                    <a:bodyPr/>
                    <a:lstStyle/>
                    <a:p>
                      <a:endParaRPr lang="en-US" dirty="0"/>
                    </a:p>
                  </a:txBody>
                  <a:tcPr/>
                </a:tc>
                <a:extLst>
                  <a:ext uri="{0D108BD9-81ED-4DB2-BD59-A6C34878D82A}">
                    <a16:rowId xmlns:a16="http://schemas.microsoft.com/office/drawing/2014/main" val="2913247673"/>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Gradually raise the full retirement age to 68</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Gradually raise the full retirement age to 70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Negative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bl>
          </a:graphicData>
        </a:graphic>
      </p:graphicFrame>
      <p:graphicFrame>
        <p:nvGraphicFramePr>
          <p:cNvPr id="12" name="Table 23">
            <a:extLst>
              <a:ext uri="{FF2B5EF4-FFF2-40B4-BE49-F238E27FC236}">
                <a16:creationId xmlns:a16="http://schemas.microsoft.com/office/drawing/2014/main" id="{79CBEA69-46FB-8AE4-B3E2-A7C37E05F9FC}"/>
              </a:ext>
            </a:extLst>
          </p:cNvPr>
          <p:cNvGraphicFramePr>
            <a:graphicFrameLocks noGrp="1"/>
          </p:cNvGraphicFramePr>
          <p:nvPr/>
        </p:nvGraphicFramePr>
        <p:xfrm>
          <a:off x="776046" y="2849880"/>
          <a:ext cx="10294379" cy="1158240"/>
        </p:xfrm>
        <a:graphic>
          <a:graphicData uri="http://schemas.openxmlformats.org/drawingml/2006/table">
            <a:tbl>
              <a:tblPr firstRow="1" bandRow="1">
                <a:tableStyleId>{21E4AEA4-8DFA-4A89-87EB-49C32662AFE0}</a:tableStyleId>
              </a:tblPr>
              <a:tblGrid>
                <a:gridCol w="6375338">
                  <a:extLst>
                    <a:ext uri="{9D8B030D-6E8A-4147-A177-3AD203B41FA5}">
                      <a16:colId xmlns:a16="http://schemas.microsoft.com/office/drawing/2014/main" val="3884172370"/>
                    </a:ext>
                  </a:extLst>
                </a:gridCol>
                <a:gridCol w="3919041">
                  <a:extLst>
                    <a:ext uri="{9D8B030D-6E8A-4147-A177-3AD203B41FA5}">
                      <a16:colId xmlns:a16="http://schemas.microsoft.com/office/drawing/2014/main" val="1802828979"/>
                    </a:ext>
                  </a:extLst>
                </a:gridCol>
              </a:tblGrid>
              <a:tr h="230813">
                <a:tc gridSpan="2">
                  <a:txBody>
                    <a:bodyPr/>
                    <a:lstStyle/>
                    <a:p>
                      <a:pPr algn="l"/>
                      <a:r>
                        <a:rPr lang="en-US" sz="1600" dirty="0"/>
                        <a:t>Children’s Benefits for Students</a:t>
                      </a:r>
                    </a:p>
                  </a:txBody>
                  <a:tcPr/>
                </a:tc>
                <a:tc hMerge="1">
                  <a:txBody>
                    <a:bodyPr/>
                    <a:lstStyle/>
                    <a:p>
                      <a:endParaRPr lang="en-US" dirty="0"/>
                    </a:p>
                  </a:txBody>
                  <a:tcPr/>
                </a:tc>
                <a:extLst>
                  <a:ext uri="{0D108BD9-81ED-4DB2-BD59-A6C34878D82A}">
                    <a16:rowId xmlns:a16="http://schemas.microsoft.com/office/drawing/2014/main" val="2913247673"/>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Reinstate student benefits to children whose working parents have died or become disabled, up to 22 years of age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Negative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bl>
          </a:graphicData>
        </a:graphic>
      </p:graphicFrame>
      <p:graphicFrame>
        <p:nvGraphicFramePr>
          <p:cNvPr id="13" name="Table 23">
            <a:extLst>
              <a:ext uri="{FF2B5EF4-FFF2-40B4-BE49-F238E27FC236}">
                <a16:creationId xmlns:a16="http://schemas.microsoft.com/office/drawing/2014/main" id="{71D9B2C0-8CBD-BB32-404A-B5D976B51757}"/>
              </a:ext>
            </a:extLst>
          </p:cNvPr>
          <p:cNvGraphicFramePr>
            <a:graphicFrameLocks noGrp="1"/>
          </p:cNvGraphicFramePr>
          <p:nvPr/>
        </p:nvGraphicFramePr>
        <p:xfrm>
          <a:off x="776047" y="3996687"/>
          <a:ext cx="10294379" cy="944880"/>
        </p:xfrm>
        <a:graphic>
          <a:graphicData uri="http://schemas.openxmlformats.org/drawingml/2006/table">
            <a:tbl>
              <a:tblPr firstRow="1" bandRow="1">
                <a:tableStyleId>{21E4AEA4-8DFA-4A89-87EB-49C32662AFE0}</a:tableStyleId>
              </a:tblPr>
              <a:tblGrid>
                <a:gridCol w="6375338">
                  <a:extLst>
                    <a:ext uri="{9D8B030D-6E8A-4147-A177-3AD203B41FA5}">
                      <a16:colId xmlns:a16="http://schemas.microsoft.com/office/drawing/2014/main" val="3884172370"/>
                    </a:ext>
                  </a:extLst>
                </a:gridCol>
                <a:gridCol w="3919041">
                  <a:extLst>
                    <a:ext uri="{9D8B030D-6E8A-4147-A177-3AD203B41FA5}">
                      <a16:colId xmlns:a16="http://schemas.microsoft.com/office/drawing/2014/main" val="1802828979"/>
                    </a:ext>
                  </a:extLst>
                </a:gridCol>
              </a:tblGrid>
              <a:tr h="230813">
                <a:tc gridSpan="2">
                  <a:txBody>
                    <a:bodyPr/>
                    <a:lstStyle/>
                    <a:p>
                      <a:pPr algn="l"/>
                      <a:r>
                        <a:rPr lang="en-US" sz="1600" dirty="0"/>
                        <a:t>Benefits for All Beneficiaries</a:t>
                      </a:r>
                    </a:p>
                  </a:txBody>
                  <a:tcPr/>
                </a:tc>
                <a:tc hMerge="1">
                  <a:txBody>
                    <a:bodyPr/>
                    <a:lstStyle/>
                    <a:p>
                      <a:endParaRPr lang="en-US" dirty="0"/>
                    </a:p>
                  </a:txBody>
                  <a:tcPr/>
                </a:tc>
                <a:extLst>
                  <a:ext uri="{0D108BD9-81ED-4DB2-BD59-A6C34878D82A}">
                    <a16:rowId xmlns:a16="http://schemas.microsoft.com/office/drawing/2014/main" val="2913247673"/>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Increase benefits by $60 a month for all beneficiaries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Negative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bl>
          </a:graphicData>
        </a:graphic>
      </p:graphicFrame>
      <p:sp>
        <p:nvSpPr>
          <p:cNvPr id="24" name="TextBox 23">
            <a:extLst>
              <a:ext uri="{FF2B5EF4-FFF2-40B4-BE49-F238E27FC236}">
                <a16:creationId xmlns:a16="http://schemas.microsoft.com/office/drawing/2014/main" id="{1CB3628B-D608-68C2-D3A6-EDEF69F5C3B8}"/>
              </a:ext>
            </a:extLst>
          </p:cNvPr>
          <p:cNvSpPr txBox="1"/>
          <p:nvPr/>
        </p:nvSpPr>
        <p:spPr>
          <a:xfrm>
            <a:off x="776046" y="6420652"/>
            <a:ext cx="9028344" cy="276999"/>
          </a:xfrm>
          <a:prstGeom prst="rect">
            <a:avLst/>
          </a:prstGeom>
          <a:noFill/>
        </p:spPr>
        <p:txBody>
          <a:bodyPr wrap="square" rtlCol="0">
            <a:spAutoFit/>
          </a:bodyPr>
          <a:lstStyle/>
          <a:p>
            <a:r>
              <a:rPr lang="en-US" sz="1200" dirty="0"/>
              <a:t>Source: Americans Make Hard Choices on Social Security, National Academy of Social Insurance, 2014</a:t>
            </a:r>
          </a:p>
        </p:txBody>
      </p:sp>
      <p:sp>
        <p:nvSpPr>
          <p:cNvPr id="3" name="Slide Number Placeholder 2">
            <a:extLst>
              <a:ext uri="{FF2B5EF4-FFF2-40B4-BE49-F238E27FC236}">
                <a16:creationId xmlns:a16="http://schemas.microsoft.com/office/drawing/2014/main" id="{DC6A5FCC-D0D9-C4FE-E132-CEAF7EDD9151}"/>
              </a:ext>
            </a:extLst>
          </p:cNvPr>
          <p:cNvSpPr>
            <a:spLocks noGrp="1"/>
          </p:cNvSpPr>
          <p:nvPr>
            <p:ph type="sldNum" sz="quarter" idx="12"/>
          </p:nvPr>
        </p:nvSpPr>
        <p:spPr/>
        <p:txBody>
          <a:bodyPr/>
          <a:lstStyle/>
          <a:p>
            <a:fld id="{D7BC31CD-7036-C641-B324-FE7EC78BF80B}" type="slidenum">
              <a:rPr lang="en-US" smtClean="0"/>
              <a:t>40</a:t>
            </a:fld>
            <a:endParaRPr lang="en-US"/>
          </a:p>
        </p:txBody>
      </p:sp>
    </p:spTree>
    <p:extLst>
      <p:ext uri="{BB962C8B-B14F-4D97-AF65-F5344CB8AC3E}">
        <p14:creationId xmlns:p14="http://schemas.microsoft.com/office/powerpoint/2010/main" val="3369687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6583-D178-CC49-A35F-227FB8DC343C}"/>
              </a:ext>
            </a:extLst>
          </p:cNvPr>
          <p:cNvSpPr>
            <a:spLocks noGrp="1"/>
          </p:cNvSpPr>
          <p:nvPr>
            <p:ph type="title"/>
          </p:nvPr>
        </p:nvSpPr>
        <p:spPr>
          <a:xfrm>
            <a:off x="776062" y="437348"/>
            <a:ext cx="10374297" cy="596010"/>
          </a:xfrm>
        </p:spPr>
        <p:txBody>
          <a:bodyPr>
            <a:normAutofit/>
          </a:bodyPr>
          <a:lstStyle/>
          <a:p>
            <a:r>
              <a:rPr lang="en-US" dirty="0">
                <a:latin typeface="HelveticaNeueLT Std Cn" panose="020B0706030502030204" pitchFamily="34" charset="0"/>
              </a:rPr>
              <a:t>How Specific Policy Changes Impact Overall Appeal</a:t>
            </a:r>
          </a:p>
        </p:txBody>
      </p:sp>
      <p:graphicFrame>
        <p:nvGraphicFramePr>
          <p:cNvPr id="8" name="Table 23">
            <a:extLst>
              <a:ext uri="{FF2B5EF4-FFF2-40B4-BE49-F238E27FC236}">
                <a16:creationId xmlns:a16="http://schemas.microsoft.com/office/drawing/2014/main" id="{EB081EC9-5828-053A-F7D7-007ED384A406}"/>
              </a:ext>
            </a:extLst>
          </p:cNvPr>
          <p:cNvGraphicFramePr>
            <a:graphicFrameLocks noGrp="1"/>
          </p:cNvGraphicFramePr>
          <p:nvPr/>
        </p:nvGraphicFramePr>
        <p:xfrm>
          <a:off x="776062" y="1189715"/>
          <a:ext cx="10639889" cy="1249680"/>
        </p:xfrm>
        <a:graphic>
          <a:graphicData uri="http://schemas.openxmlformats.org/drawingml/2006/table">
            <a:tbl>
              <a:tblPr firstRow="1" bandRow="1">
                <a:tableStyleId>{21E4AEA4-8DFA-4A89-87EB-49C32662AFE0}</a:tableStyleId>
              </a:tblPr>
              <a:tblGrid>
                <a:gridCol w="6938633">
                  <a:extLst>
                    <a:ext uri="{9D8B030D-6E8A-4147-A177-3AD203B41FA5}">
                      <a16:colId xmlns:a16="http://schemas.microsoft.com/office/drawing/2014/main" val="3884172370"/>
                    </a:ext>
                  </a:extLst>
                </a:gridCol>
                <a:gridCol w="3701256">
                  <a:extLst>
                    <a:ext uri="{9D8B030D-6E8A-4147-A177-3AD203B41FA5}">
                      <a16:colId xmlns:a16="http://schemas.microsoft.com/office/drawing/2014/main" val="1802828979"/>
                    </a:ext>
                  </a:extLst>
                </a:gridCol>
              </a:tblGrid>
              <a:tr h="174890">
                <a:tc gridSpan="2">
                  <a:txBody>
                    <a:bodyPr/>
                    <a:lstStyle/>
                    <a:p>
                      <a:pPr algn="l"/>
                      <a:r>
                        <a:rPr lang="en-US" sz="1600" dirty="0"/>
                        <a:t>Social Security Tax Rate</a:t>
                      </a:r>
                    </a:p>
                  </a:txBody>
                  <a:tcPr/>
                </a:tc>
                <a:tc hMerge="1">
                  <a:txBody>
                    <a:bodyPr/>
                    <a:lstStyle/>
                    <a:p>
                      <a:endParaRPr lang="en-US" dirty="0"/>
                    </a:p>
                  </a:txBody>
                  <a:tcPr/>
                </a:tc>
                <a:extLst>
                  <a:ext uri="{0D108BD9-81ED-4DB2-BD59-A6C34878D82A}">
                    <a16:rowId xmlns:a16="http://schemas.microsoft.com/office/drawing/2014/main" val="2913247673"/>
                  </a:ext>
                </a:extLst>
              </a:tr>
              <a:tr h="2981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Over 20 years, raise the tax by 1/20</a:t>
                      </a:r>
                      <a:r>
                        <a:rPr lang="en-US" sz="1400" baseline="30000" dirty="0">
                          <a:solidFill>
                            <a:schemeClr val="tx2"/>
                          </a:solidFill>
                        </a:rPr>
                        <a:t>th</a:t>
                      </a:r>
                      <a:r>
                        <a:rPr lang="en-US" sz="1400" dirty="0">
                          <a:solidFill>
                            <a:schemeClr val="tx2"/>
                          </a:solidFill>
                        </a:rPr>
                        <a:t> of 1% per year for employees and employers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Positive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981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Raise the current tax for both employees and employers to 7.2% in 2022 and 8.2% in 2052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r h="1727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Negative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bl>
          </a:graphicData>
        </a:graphic>
      </p:graphicFrame>
      <p:graphicFrame>
        <p:nvGraphicFramePr>
          <p:cNvPr id="10" name="Table 23">
            <a:extLst>
              <a:ext uri="{FF2B5EF4-FFF2-40B4-BE49-F238E27FC236}">
                <a16:creationId xmlns:a16="http://schemas.microsoft.com/office/drawing/2014/main" id="{B739D460-150B-6D2C-A3D9-0FB8C9A4E38F}"/>
              </a:ext>
            </a:extLst>
          </p:cNvPr>
          <p:cNvGraphicFramePr>
            <a:graphicFrameLocks noGrp="1"/>
          </p:cNvGraphicFramePr>
          <p:nvPr/>
        </p:nvGraphicFramePr>
        <p:xfrm>
          <a:off x="776063" y="5014046"/>
          <a:ext cx="10639889" cy="1249680"/>
        </p:xfrm>
        <a:graphic>
          <a:graphicData uri="http://schemas.openxmlformats.org/drawingml/2006/table">
            <a:tbl>
              <a:tblPr firstRow="1" bandRow="1">
                <a:tableStyleId>{21E4AEA4-8DFA-4A89-87EB-49C32662AFE0}</a:tableStyleId>
              </a:tblPr>
              <a:tblGrid>
                <a:gridCol w="7036287">
                  <a:extLst>
                    <a:ext uri="{9D8B030D-6E8A-4147-A177-3AD203B41FA5}">
                      <a16:colId xmlns:a16="http://schemas.microsoft.com/office/drawing/2014/main" val="3884172370"/>
                    </a:ext>
                  </a:extLst>
                </a:gridCol>
                <a:gridCol w="3603602">
                  <a:extLst>
                    <a:ext uri="{9D8B030D-6E8A-4147-A177-3AD203B41FA5}">
                      <a16:colId xmlns:a16="http://schemas.microsoft.com/office/drawing/2014/main" val="1802828979"/>
                    </a:ext>
                  </a:extLst>
                </a:gridCol>
              </a:tblGrid>
              <a:tr h="230813">
                <a:tc gridSpan="2">
                  <a:txBody>
                    <a:bodyPr/>
                    <a:lstStyle/>
                    <a:p>
                      <a:pPr algn="l"/>
                      <a:r>
                        <a:rPr lang="en-US" sz="1600" dirty="0"/>
                        <a:t>Social Security’s Cost-of-Living Adjustment (COLA)</a:t>
                      </a:r>
                    </a:p>
                  </a:txBody>
                  <a:tcPr/>
                </a:tc>
                <a:tc hMerge="1">
                  <a:txBody>
                    <a:bodyPr/>
                    <a:lstStyle/>
                    <a:p>
                      <a:endParaRPr lang="en-US" dirty="0"/>
                    </a:p>
                  </a:txBody>
                  <a:tcPr/>
                </a:tc>
                <a:extLst>
                  <a:ext uri="{0D108BD9-81ED-4DB2-BD59-A6C34878D82A}">
                    <a16:rowId xmlns:a16="http://schemas.microsoft.com/office/drawing/2014/main" val="2913247673"/>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Increase the Social Security COLA by basing it on inflation for the elderly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Lower the Social Security COLA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Negative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r h="22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Little Impact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bl>
          </a:graphicData>
        </a:graphic>
      </p:graphicFrame>
      <p:graphicFrame>
        <p:nvGraphicFramePr>
          <p:cNvPr id="14" name="Table 23">
            <a:extLst>
              <a:ext uri="{FF2B5EF4-FFF2-40B4-BE49-F238E27FC236}">
                <a16:creationId xmlns:a16="http://schemas.microsoft.com/office/drawing/2014/main" id="{5B28903F-5D96-CED4-9368-A76FE4D8B9C1}"/>
              </a:ext>
            </a:extLst>
          </p:cNvPr>
          <p:cNvGraphicFramePr>
            <a:graphicFrameLocks noGrp="1"/>
          </p:cNvGraphicFramePr>
          <p:nvPr/>
        </p:nvGraphicFramePr>
        <p:xfrm>
          <a:off x="776063" y="2865895"/>
          <a:ext cx="10639889" cy="1158240"/>
        </p:xfrm>
        <a:graphic>
          <a:graphicData uri="http://schemas.openxmlformats.org/drawingml/2006/table">
            <a:tbl>
              <a:tblPr firstRow="1" bandRow="1">
                <a:tableStyleId>{21E4AEA4-8DFA-4A89-87EB-49C32662AFE0}</a:tableStyleId>
              </a:tblPr>
              <a:tblGrid>
                <a:gridCol w="6974156">
                  <a:extLst>
                    <a:ext uri="{9D8B030D-6E8A-4147-A177-3AD203B41FA5}">
                      <a16:colId xmlns:a16="http://schemas.microsoft.com/office/drawing/2014/main" val="3884172370"/>
                    </a:ext>
                  </a:extLst>
                </a:gridCol>
                <a:gridCol w="3665733">
                  <a:extLst>
                    <a:ext uri="{9D8B030D-6E8A-4147-A177-3AD203B41FA5}">
                      <a16:colId xmlns:a16="http://schemas.microsoft.com/office/drawing/2014/main" val="1802828979"/>
                    </a:ext>
                  </a:extLst>
                </a:gridCol>
              </a:tblGrid>
              <a:tr h="174890">
                <a:tc gridSpan="2">
                  <a:txBody>
                    <a:bodyPr/>
                    <a:lstStyle/>
                    <a:p>
                      <a:pPr algn="l"/>
                      <a:r>
                        <a:rPr lang="en-US" sz="1600" dirty="0"/>
                        <a:t>Benefits for Lifetime Low-wage Workers</a:t>
                      </a:r>
                    </a:p>
                  </a:txBody>
                  <a:tcPr/>
                </a:tc>
                <a:tc hMerge="1">
                  <a:txBody>
                    <a:bodyPr/>
                    <a:lstStyle/>
                    <a:p>
                      <a:endParaRPr lang="en-US" dirty="0"/>
                    </a:p>
                  </a:txBody>
                  <a:tcPr/>
                </a:tc>
                <a:extLst>
                  <a:ext uri="{0D108BD9-81ED-4DB2-BD59-A6C34878D82A}">
                    <a16:rowId xmlns:a16="http://schemas.microsoft.com/office/drawing/2014/main" val="2913247673"/>
                  </a:ext>
                </a:extLst>
              </a:tr>
              <a:tr h="2981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Raise Social Security’s basic minimum benefits so that someone who paid into Social Security for 30 years can retire at 62 or later and not be poor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Positive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1727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No change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Weak Negative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9600"/>
                  </a:ext>
                </a:extLst>
              </a:tr>
            </a:tbl>
          </a:graphicData>
        </a:graphic>
      </p:graphicFrame>
      <p:graphicFrame>
        <p:nvGraphicFramePr>
          <p:cNvPr id="15" name="Table 23">
            <a:extLst>
              <a:ext uri="{FF2B5EF4-FFF2-40B4-BE49-F238E27FC236}">
                <a16:creationId xmlns:a16="http://schemas.microsoft.com/office/drawing/2014/main" id="{333CF0D3-AC24-B893-E100-AA33C0D2E2AE}"/>
              </a:ext>
            </a:extLst>
          </p:cNvPr>
          <p:cNvGraphicFramePr>
            <a:graphicFrameLocks noGrp="1"/>
          </p:cNvGraphicFramePr>
          <p:nvPr/>
        </p:nvGraphicFramePr>
        <p:xfrm>
          <a:off x="776063" y="4024135"/>
          <a:ext cx="10639889" cy="989911"/>
        </p:xfrm>
        <a:graphic>
          <a:graphicData uri="http://schemas.openxmlformats.org/drawingml/2006/table">
            <a:tbl>
              <a:tblPr firstRow="1" bandRow="1">
                <a:tableStyleId>{21E4AEA4-8DFA-4A89-87EB-49C32662AFE0}</a:tableStyleId>
              </a:tblPr>
              <a:tblGrid>
                <a:gridCol w="6991912">
                  <a:extLst>
                    <a:ext uri="{9D8B030D-6E8A-4147-A177-3AD203B41FA5}">
                      <a16:colId xmlns:a16="http://schemas.microsoft.com/office/drawing/2014/main" val="3884172370"/>
                    </a:ext>
                  </a:extLst>
                </a:gridCol>
                <a:gridCol w="3647977">
                  <a:extLst>
                    <a:ext uri="{9D8B030D-6E8A-4147-A177-3AD203B41FA5}">
                      <a16:colId xmlns:a16="http://schemas.microsoft.com/office/drawing/2014/main" val="1802828979"/>
                    </a:ext>
                  </a:extLst>
                </a:gridCol>
              </a:tblGrid>
              <a:tr h="307258">
                <a:tc gridSpan="2">
                  <a:txBody>
                    <a:bodyPr/>
                    <a:lstStyle/>
                    <a:p>
                      <a:pPr algn="l"/>
                      <a:r>
                        <a:rPr lang="en-US" sz="1600" dirty="0"/>
                        <a:t>Means-Test Social Security</a:t>
                      </a:r>
                    </a:p>
                  </a:txBody>
                  <a:tcPr/>
                </a:tc>
                <a:tc hMerge="1">
                  <a:txBody>
                    <a:bodyPr/>
                    <a:lstStyle/>
                    <a:p>
                      <a:endParaRPr lang="en-US" dirty="0"/>
                    </a:p>
                  </a:txBody>
                  <a:tcPr/>
                </a:tc>
                <a:extLst>
                  <a:ext uri="{0D108BD9-81ED-4DB2-BD59-A6C34878D82A}">
                    <a16:rowId xmlns:a16="http://schemas.microsoft.com/office/drawing/2014/main" val="2913247673"/>
                  </a:ext>
                </a:extLst>
              </a:tr>
              <a:tr h="3498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Require people to prove they need benefits to receive them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Negative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36398"/>
                  </a:ext>
                </a:extLst>
              </a:tr>
              <a:tr h="2458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Gradually raise the full retirement age to 70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Strong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42854"/>
                  </a:ext>
                </a:extLst>
              </a:tr>
            </a:tbl>
          </a:graphicData>
        </a:graphic>
      </p:graphicFrame>
      <p:sp>
        <p:nvSpPr>
          <p:cNvPr id="24" name="TextBox 23">
            <a:extLst>
              <a:ext uri="{FF2B5EF4-FFF2-40B4-BE49-F238E27FC236}">
                <a16:creationId xmlns:a16="http://schemas.microsoft.com/office/drawing/2014/main" id="{1CB3628B-D608-68C2-D3A6-EDEF69F5C3B8}"/>
              </a:ext>
            </a:extLst>
          </p:cNvPr>
          <p:cNvSpPr txBox="1"/>
          <p:nvPr/>
        </p:nvSpPr>
        <p:spPr>
          <a:xfrm>
            <a:off x="776062" y="6495393"/>
            <a:ext cx="9028344" cy="276999"/>
          </a:xfrm>
          <a:prstGeom prst="rect">
            <a:avLst/>
          </a:prstGeom>
          <a:noFill/>
        </p:spPr>
        <p:txBody>
          <a:bodyPr wrap="square" rtlCol="0">
            <a:spAutoFit/>
          </a:bodyPr>
          <a:lstStyle/>
          <a:p>
            <a:r>
              <a:rPr lang="en-US" sz="1200" dirty="0"/>
              <a:t>Source: Americans Make Hard Choices on Social Security, National Academy of Social Insurance,  2014</a:t>
            </a:r>
          </a:p>
        </p:txBody>
      </p:sp>
      <p:sp>
        <p:nvSpPr>
          <p:cNvPr id="3" name="Slide Number Placeholder 2">
            <a:extLst>
              <a:ext uri="{FF2B5EF4-FFF2-40B4-BE49-F238E27FC236}">
                <a16:creationId xmlns:a16="http://schemas.microsoft.com/office/drawing/2014/main" id="{338C0185-B3E4-DA39-96C9-A3CC911264BA}"/>
              </a:ext>
            </a:extLst>
          </p:cNvPr>
          <p:cNvSpPr>
            <a:spLocks noGrp="1"/>
          </p:cNvSpPr>
          <p:nvPr>
            <p:ph type="sldNum" sz="quarter" idx="12"/>
          </p:nvPr>
        </p:nvSpPr>
        <p:spPr/>
        <p:txBody>
          <a:bodyPr/>
          <a:lstStyle/>
          <a:p>
            <a:fld id="{D7BC31CD-7036-C641-B324-FE7EC78BF80B}" type="slidenum">
              <a:rPr lang="en-US" smtClean="0"/>
              <a:t>41</a:t>
            </a:fld>
            <a:endParaRPr lang="en-US"/>
          </a:p>
        </p:txBody>
      </p:sp>
    </p:spTree>
    <p:extLst>
      <p:ext uri="{BB962C8B-B14F-4D97-AF65-F5344CB8AC3E}">
        <p14:creationId xmlns:p14="http://schemas.microsoft.com/office/powerpoint/2010/main" val="3958465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802B-A377-9548-938E-CD11D25744E4}"/>
              </a:ext>
            </a:extLst>
          </p:cNvPr>
          <p:cNvSpPr>
            <a:spLocks noGrp="1"/>
          </p:cNvSpPr>
          <p:nvPr>
            <p:ph type="title"/>
          </p:nvPr>
        </p:nvSpPr>
        <p:spPr/>
        <p:txBody>
          <a:bodyPr/>
          <a:lstStyle/>
          <a:p>
            <a:r>
              <a:rPr lang="en-US" b="1" dirty="0">
                <a:latin typeface="HelveticaNeueLT Std Cn" panose="020B0706030502030204" pitchFamily="34" charset="0"/>
              </a:rPr>
              <a:t>Thank you!</a:t>
            </a:r>
          </a:p>
        </p:txBody>
      </p:sp>
      <p:sp>
        <p:nvSpPr>
          <p:cNvPr id="3" name="Text Placeholder 2">
            <a:extLst>
              <a:ext uri="{FF2B5EF4-FFF2-40B4-BE49-F238E27FC236}">
                <a16:creationId xmlns:a16="http://schemas.microsoft.com/office/drawing/2014/main" id="{3DC727E8-4BF0-DD47-B2B6-A7F3AAFA8E3B}"/>
              </a:ext>
            </a:extLst>
          </p:cNvPr>
          <p:cNvSpPr>
            <a:spLocks noGrp="1"/>
          </p:cNvSpPr>
          <p:nvPr>
            <p:ph type="body" idx="1"/>
          </p:nvPr>
        </p:nvSpPr>
        <p:spPr/>
        <p:txBody>
          <a:bodyPr>
            <a:normAutofit/>
          </a:bodyPr>
          <a:lstStyle/>
          <a:p>
            <a:pPr algn="r"/>
            <a:r>
              <a:rPr lang="en-US" dirty="0">
                <a:solidFill>
                  <a:schemeClr val="bg1"/>
                </a:solidFill>
              </a:rPr>
              <a:t>4201 Connecticut Avenue NW</a:t>
            </a:r>
            <a:br>
              <a:rPr lang="en-US" dirty="0">
                <a:solidFill>
                  <a:schemeClr val="bg1"/>
                </a:solidFill>
              </a:rPr>
            </a:br>
            <a:r>
              <a:rPr lang="en-US" dirty="0">
                <a:solidFill>
                  <a:schemeClr val="bg1"/>
                </a:solidFill>
              </a:rPr>
              <a:t>Suite# 620</a:t>
            </a:r>
            <a:br>
              <a:rPr lang="en-US" dirty="0">
                <a:solidFill>
                  <a:schemeClr val="bg1"/>
                </a:solidFill>
              </a:rPr>
            </a:br>
            <a:r>
              <a:rPr lang="en-US" dirty="0">
                <a:solidFill>
                  <a:schemeClr val="bg1"/>
                </a:solidFill>
              </a:rPr>
              <a:t>Washington, DC 20008</a:t>
            </a:r>
          </a:p>
          <a:p>
            <a:pPr algn="r"/>
            <a:endParaRPr lang="en-US" dirty="0">
              <a:solidFill>
                <a:schemeClr val="bg1"/>
              </a:solidFill>
            </a:endParaRPr>
          </a:p>
          <a:p>
            <a:r>
              <a:rPr lang="en-US" dirty="0"/>
              <a:t>(202) 686-0300</a:t>
            </a:r>
          </a:p>
        </p:txBody>
      </p:sp>
      <p:pic>
        <p:nvPicPr>
          <p:cNvPr id="6" name="Picture Placeholder 5" descr="A picture containing food&#10;&#10;Description automatically generated">
            <a:extLst>
              <a:ext uri="{FF2B5EF4-FFF2-40B4-BE49-F238E27FC236}">
                <a16:creationId xmlns:a16="http://schemas.microsoft.com/office/drawing/2014/main" id="{8AE934E7-FE69-A341-8229-75CC628962EA}"/>
              </a:ext>
            </a:extLst>
          </p:cNvPr>
          <p:cNvPicPr>
            <a:picLocks noGrp="1" noChangeAspect="1"/>
          </p:cNvPicPr>
          <p:nvPr>
            <p:ph type="pic" sz="quarter" idx="13"/>
          </p:nvPr>
        </p:nvPicPr>
        <p:blipFill rotWithShape="1">
          <a:blip r:embed="rId2"/>
          <a:srcRect l="247" t="-137620" r="5271"/>
          <a:stretch/>
        </p:blipFill>
        <p:spPr>
          <a:xfrm>
            <a:off x="6596063" y="590309"/>
            <a:ext cx="3448050" cy="3103562"/>
          </a:xfrm>
        </p:spPr>
      </p:pic>
      <p:sp>
        <p:nvSpPr>
          <p:cNvPr id="8" name="Text Placeholder 7">
            <a:extLst>
              <a:ext uri="{FF2B5EF4-FFF2-40B4-BE49-F238E27FC236}">
                <a16:creationId xmlns:a16="http://schemas.microsoft.com/office/drawing/2014/main" id="{3BD6667C-B446-2D43-B750-2D63681A4A5C}"/>
              </a:ext>
            </a:extLst>
          </p:cNvPr>
          <p:cNvSpPr>
            <a:spLocks noGrp="1"/>
          </p:cNvSpPr>
          <p:nvPr>
            <p:ph type="body" idx="14"/>
          </p:nvPr>
        </p:nvSpPr>
        <p:spPr/>
        <p:txBody>
          <a:bodyPr/>
          <a:lstStyle/>
          <a:p>
            <a:r>
              <a:rPr lang="en-US" b="1" dirty="0"/>
              <a:t>© 2023 Greenwald Research</a:t>
            </a:r>
            <a:endParaRPr lang="en-US" dirty="0"/>
          </a:p>
        </p:txBody>
      </p:sp>
      <p:sp>
        <p:nvSpPr>
          <p:cNvPr id="4" name="Slide Number Placeholder 3">
            <a:extLst>
              <a:ext uri="{FF2B5EF4-FFF2-40B4-BE49-F238E27FC236}">
                <a16:creationId xmlns:a16="http://schemas.microsoft.com/office/drawing/2014/main" id="{C4C46C55-B178-0852-67D9-6E2857D05D82}"/>
              </a:ext>
            </a:extLst>
          </p:cNvPr>
          <p:cNvSpPr>
            <a:spLocks noGrp="1"/>
          </p:cNvSpPr>
          <p:nvPr>
            <p:ph type="sldNum" sz="quarter" idx="12"/>
          </p:nvPr>
        </p:nvSpPr>
        <p:spPr/>
        <p:txBody>
          <a:bodyPr/>
          <a:lstStyle/>
          <a:p>
            <a:fld id="{D7BC31CD-7036-C641-B324-FE7EC78BF80B}" type="slidenum">
              <a:rPr lang="en-US" smtClean="0"/>
              <a:t>42</a:t>
            </a:fld>
            <a:endParaRPr lang="en-US"/>
          </a:p>
        </p:txBody>
      </p:sp>
    </p:spTree>
    <p:extLst>
      <p:ext uri="{BB962C8B-B14F-4D97-AF65-F5344CB8AC3E}">
        <p14:creationId xmlns:p14="http://schemas.microsoft.com/office/powerpoint/2010/main" val="3434208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5BC2A-86C2-FB42-8DBD-5B7BD2270C0B}"/>
              </a:ext>
            </a:extLst>
          </p:cNvPr>
          <p:cNvSpPr/>
          <p:nvPr/>
        </p:nvSpPr>
        <p:spPr>
          <a:xfrm>
            <a:off x="0" y="0"/>
            <a:ext cx="3761773" cy="6858000"/>
          </a:xfrm>
          <a:prstGeom prst="rect">
            <a:avLst/>
          </a:prstGeom>
          <a:solidFill>
            <a:srgbClr val="F15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2" name="Title 1">
            <a:extLst>
              <a:ext uri="{FF2B5EF4-FFF2-40B4-BE49-F238E27FC236}">
                <a16:creationId xmlns:a16="http://schemas.microsoft.com/office/drawing/2014/main" id="{351561F8-64D2-4F9B-8C2C-6FC334531DF2}"/>
              </a:ext>
            </a:extLst>
          </p:cNvPr>
          <p:cNvSpPr>
            <a:spLocks noGrp="1"/>
          </p:cNvSpPr>
          <p:nvPr>
            <p:ph type="title"/>
          </p:nvPr>
        </p:nvSpPr>
        <p:spPr>
          <a:xfrm>
            <a:off x="151603" y="654118"/>
            <a:ext cx="3458566" cy="5213282"/>
          </a:xfrm>
        </p:spPr>
        <p:txBody>
          <a:bodyPr vert="horz" lIns="91440" tIns="45720" rIns="91440" bIns="45720" rtlCol="0" anchor="t">
            <a:normAutofit/>
          </a:bodyPr>
          <a:lstStyle/>
          <a:p>
            <a:r>
              <a:rPr lang="en-US" sz="3200" b="1" kern="1200" dirty="0">
                <a:solidFill>
                  <a:schemeClr val="bg1"/>
                </a:solidFill>
                <a:latin typeface="HelveticaNeueLT Std Cn" panose="020B0706030502030204" pitchFamily="34" charset="0"/>
                <a:cs typeface="Arial" panose="020B0604020202020204" pitchFamily="34" charset="0"/>
              </a:rPr>
              <a:t>Overwhelming majority of voters say Social Security is something they’ve worked hard, paid into and earned vs. a government benefit</a:t>
            </a:r>
          </a:p>
        </p:txBody>
      </p:sp>
      <p:pic>
        <p:nvPicPr>
          <p:cNvPr id="7" name="Picture 6">
            <a:extLst>
              <a:ext uri="{FF2B5EF4-FFF2-40B4-BE49-F238E27FC236}">
                <a16:creationId xmlns:a16="http://schemas.microsoft.com/office/drawing/2014/main" id="{9485F121-D010-42FD-8C8A-A2DF6D161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33" y="6427060"/>
            <a:ext cx="1036279" cy="220032"/>
          </a:xfrm>
          <a:prstGeom prst="rect">
            <a:avLst/>
          </a:prstGeom>
        </p:spPr>
      </p:pic>
      <p:sp>
        <p:nvSpPr>
          <p:cNvPr id="4" name="Rectangle 3">
            <a:extLst>
              <a:ext uri="{FF2B5EF4-FFF2-40B4-BE49-F238E27FC236}">
                <a16:creationId xmlns:a16="http://schemas.microsoft.com/office/drawing/2014/main" id="{E0C2551A-1D30-3794-4A2C-F32316495748}"/>
              </a:ext>
            </a:extLst>
          </p:cNvPr>
          <p:cNvSpPr/>
          <p:nvPr/>
        </p:nvSpPr>
        <p:spPr>
          <a:xfrm>
            <a:off x="4064980" y="368348"/>
            <a:ext cx="7639340" cy="2308324"/>
          </a:xfrm>
          <a:prstGeom prst="rect">
            <a:avLst/>
          </a:prstGeom>
        </p:spPr>
        <p:txBody>
          <a:bodyPr wrap="square">
            <a:spAutoFit/>
          </a:bodyPr>
          <a:lstStyle/>
          <a:p>
            <a:r>
              <a:rPr lang="en-US" sz="2000" dirty="0">
                <a:latin typeface="HelveticaNeueLT Std Cn" panose="020B0706030502030204" pitchFamily="34" charset="0"/>
                <a:cs typeface="Arial" panose="020B0604020202020204" pitchFamily="34" charset="0"/>
              </a:rPr>
              <a:t>What comes closer to your opinion?  Social Security is something Americans have worked hard, paid into and earned OR Social Security is a government benefit?</a:t>
            </a:r>
          </a:p>
          <a:p>
            <a:endParaRPr lang="en-US" sz="2400" dirty="0">
              <a:latin typeface="HelveticaNeueLT Std Cn" panose="020B0706030502030204" pitchFamily="34" charset="0"/>
              <a:cs typeface="Arial" panose="020B0604020202020204" pitchFamily="34" charset="0"/>
            </a:endParaRPr>
          </a:p>
          <a:p>
            <a:r>
              <a:rPr lang="en-US" sz="2000" dirty="0">
                <a:solidFill>
                  <a:schemeClr val="bg1">
                    <a:lumMod val="50000"/>
                  </a:schemeClr>
                </a:solidFill>
                <a:latin typeface="HelveticaNeueLT Std Cn" panose="020B0706030502030204" pitchFamily="34" charset="0"/>
                <a:cs typeface="Arial" panose="020B0604020202020204" pitchFamily="34" charset="0"/>
              </a:rPr>
              <a:t>% saying Social Security is something Americans have worked hard, paid into and earned</a:t>
            </a:r>
          </a:p>
          <a:p>
            <a:r>
              <a:rPr lang="en-US" sz="2000" dirty="0">
                <a:latin typeface="Arial" panose="020B060402020202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id="{90706C51-E2CF-771D-DBEC-FF8F9CA79B0C}"/>
              </a:ext>
            </a:extLst>
          </p:cNvPr>
          <p:cNvPicPr>
            <a:picLocks noChangeAspect="1"/>
          </p:cNvPicPr>
          <p:nvPr/>
        </p:nvPicPr>
        <p:blipFill>
          <a:blip r:embed="rId4"/>
          <a:stretch>
            <a:fillRect/>
          </a:stretch>
        </p:blipFill>
        <p:spPr>
          <a:xfrm>
            <a:off x="4159381" y="2532752"/>
            <a:ext cx="7639340" cy="3445740"/>
          </a:xfrm>
          <a:prstGeom prst="rect">
            <a:avLst/>
          </a:prstGeom>
        </p:spPr>
      </p:pic>
    </p:spTree>
    <p:extLst>
      <p:ext uri="{BB962C8B-B14F-4D97-AF65-F5344CB8AC3E}">
        <p14:creationId xmlns:p14="http://schemas.microsoft.com/office/powerpoint/2010/main" val="2472980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5BC2A-86C2-FB42-8DBD-5B7BD2270C0B}"/>
              </a:ext>
            </a:extLst>
          </p:cNvPr>
          <p:cNvSpPr/>
          <p:nvPr/>
        </p:nvSpPr>
        <p:spPr>
          <a:xfrm>
            <a:off x="0" y="0"/>
            <a:ext cx="3761773" cy="6858000"/>
          </a:xfrm>
          <a:prstGeom prst="rect">
            <a:avLst/>
          </a:prstGeom>
          <a:solidFill>
            <a:srgbClr val="F15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2" name="Title 1">
            <a:extLst>
              <a:ext uri="{FF2B5EF4-FFF2-40B4-BE49-F238E27FC236}">
                <a16:creationId xmlns:a16="http://schemas.microsoft.com/office/drawing/2014/main" id="{351561F8-64D2-4F9B-8C2C-6FC334531DF2}"/>
              </a:ext>
            </a:extLst>
          </p:cNvPr>
          <p:cNvSpPr>
            <a:spLocks noGrp="1"/>
          </p:cNvSpPr>
          <p:nvPr>
            <p:ph type="title"/>
          </p:nvPr>
        </p:nvSpPr>
        <p:spPr>
          <a:xfrm>
            <a:off x="151603" y="654118"/>
            <a:ext cx="3458566" cy="5213282"/>
          </a:xfrm>
        </p:spPr>
        <p:txBody>
          <a:bodyPr vert="horz" lIns="91440" tIns="45720" rIns="91440" bIns="45720" rtlCol="0" anchor="t">
            <a:normAutofit/>
          </a:bodyPr>
          <a:lstStyle/>
          <a:p>
            <a:r>
              <a:rPr lang="en-US" sz="3200" b="1" kern="1200" dirty="0">
                <a:solidFill>
                  <a:schemeClr val="bg1"/>
                </a:solidFill>
                <a:latin typeface="HelveticaNeueLT Std Cn" panose="020B0706030502030204" pitchFamily="34" charset="0"/>
                <a:cs typeface="Arial" panose="020B0604020202020204" pitchFamily="34" charset="0"/>
              </a:rPr>
              <a:t>Similar majorities say Social Security is important to their retirement</a:t>
            </a:r>
          </a:p>
        </p:txBody>
      </p:sp>
      <p:pic>
        <p:nvPicPr>
          <p:cNvPr id="7" name="Picture 6">
            <a:extLst>
              <a:ext uri="{FF2B5EF4-FFF2-40B4-BE49-F238E27FC236}">
                <a16:creationId xmlns:a16="http://schemas.microsoft.com/office/drawing/2014/main" id="{9485F121-D010-42FD-8C8A-A2DF6D161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33" y="6427060"/>
            <a:ext cx="1036279" cy="220032"/>
          </a:xfrm>
          <a:prstGeom prst="rect">
            <a:avLst/>
          </a:prstGeom>
        </p:spPr>
      </p:pic>
      <p:sp>
        <p:nvSpPr>
          <p:cNvPr id="4" name="Rectangle 3">
            <a:extLst>
              <a:ext uri="{FF2B5EF4-FFF2-40B4-BE49-F238E27FC236}">
                <a16:creationId xmlns:a16="http://schemas.microsoft.com/office/drawing/2014/main" id="{E0C2551A-1D30-3794-4A2C-F32316495748}"/>
              </a:ext>
            </a:extLst>
          </p:cNvPr>
          <p:cNvSpPr/>
          <p:nvPr/>
        </p:nvSpPr>
        <p:spPr>
          <a:xfrm>
            <a:off x="4064980" y="654118"/>
            <a:ext cx="7639340" cy="400110"/>
          </a:xfrm>
          <a:prstGeom prst="rect">
            <a:avLst/>
          </a:prstGeom>
        </p:spPr>
        <p:txBody>
          <a:bodyPr wrap="square">
            <a:spAutoFit/>
          </a:bodyPr>
          <a:lstStyle/>
          <a:p>
            <a:r>
              <a:rPr lang="en-US" sz="2000" dirty="0">
                <a:latin typeface="HelveticaNeueLT Std Cn" panose="020B0706030502030204" pitchFamily="34" charset="0"/>
                <a:cs typeface="Arial" panose="020B0604020202020204" pitchFamily="34" charset="0"/>
              </a:rPr>
              <a:t>How important is Social Security to having enough money in retirement?  </a:t>
            </a:r>
          </a:p>
        </p:txBody>
      </p:sp>
      <p:pic>
        <p:nvPicPr>
          <p:cNvPr id="12" name="Picture 11">
            <a:extLst>
              <a:ext uri="{FF2B5EF4-FFF2-40B4-BE49-F238E27FC236}">
                <a16:creationId xmlns:a16="http://schemas.microsoft.com/office/drawing/2014/main" id="{674B928F-2925-178E-1568-459D3F9F5127}"/>
              </a:ext>
            </a:extLst>
          </p:cNvPr>
          <p:cNvPicPr>
            <a:picLocks noChangeAspect="1"/>
          </p:cNvPicPr>
          <p:nvPr/>
        </p:nvPicPr>
        <p:blipFill>
          <a:blip r:embed="rId4"/>
          <a:stretch>
            <a:fillRect/>
          </a:stretch>
        </p:blipFill>
        <p:spPr>
          <a:xfrm>
            <a:off x="4143671" y="1794746"/>
            <a:ext cx="7772400" cy="3555535"/>
          </a:xfrm>
          <a:prstGeom prst="rect">
            <a:avLst/>
          </a:prstGeom>
        </p:spPr>
      </p:pic>
      <p:pic>
        <p:nvPicPr>
          <p:cNvPr id="13" name="Picture 12">
            <a:extLst>
              <a:ext uri="{FF2B5EF4-FFF2-40B4-BE49-F238E27FC236}">
                <a16:creationId xmlns:a16="http://schemas.microsoft.com/office/drawing/2014/main" id="{702B72DD-31C7-5ADC-1842-A82CF2C0C25C}"/>
              </a:ext>
            </a:extLst>
          </p:cNvPr>
          <p:cNvPicPr>
            <a:picLocks noChangeAspect="1"/>
          </p:cNvPicPr>
          <p:nvPr/>
        </p:nvPicPr>
        <p:blipFill>
          <a:blip r:embed="rId5"/>
          <a:stretch>
            <a:fillRect/>
          </a:stretch>
        </p:blipFill>
        <p:spPr>
          <a:xfrm>
            <a:off x="4168944" y="5570616"/>
            <a:ext cx="2862478" cy="212036"/>
          </a:xfrm>
          <a:prstGeom prst="rect">
            <a:avLst/>
          </a:prstGeom>
        </p:spPr>
      </p:pic>
    </p:spTree>
    <p:extLst>
      <p:ext uri="{BB962C8B-B14F-4D97-AF65-F5344CB8AC3E}">
        <p14:creationId xmlns:p14="http://schemas.microsoft.com/office/powerpoint/2010/main" val="4073532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5BC2A-86C2-FB42-8DBD-5B7BD2270C0B}"/>
              </a:ext>
            </a:extLst>
          </p:cNvPr>
          <p:cNvSpPr/>
          <p:nvPr/>
        </p:nvSpPr>
        <p:spPr>
          <a:xfrm>
            <a:off x="0" y="-1"/>
            <a:ext cx="3761773" cy="7039155"/>
          </a:xfrm>
          <a:prstGeom prst="rect">
            <a:avLst/>
          </a:prstGeom>
          <a:solidFill>
            <a:srgbClr val="5B0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2" name="Title 1">
            <a:extLst>
              <a:ext uri="{FF2B5EF4-FFF2-40B4-BE49-F238E27FC236}">
                <a16:creationId xmlns:a16="http://schemas.microsoft.com/office/drawing/2014/main" id="{351561F8-64D2-4F9B-8C2C-6FC334531DF2}"/>
              </a:ext>
            </a:extLst>
          </p:cNvPr>
          <p:cNvSpPr>
            <a:spLocks noGrp="1"/>
          </p:cNvSpPr>
          <p:nvPr>
            <p:ph type="title"/>
          </p:nvPr>
        </p:nvSpPr>
        <p:spPr>
          <a:xfrm>
            <a:off x="303207" y="577918"/>
            <a:ext cx="3458566" cy="3857075"/>
          </a:xfrm>
        </p:spPr>
        <p:txBody>
          <a:bodyPr vert="horz" lIns="91440" tIns="45720" rIns="91440" bIns="45720" rtlCol="0" anchor="t">
            <a:normAutofit/>
          </a:bodyPr>
          <a:lstStyle/>
          <a:p>
            <a:r>
              <a:rPr lang="en-US" sz="3200" b="1" kern="1200" dirty="0">
                <a:solidFill>
                  <a:schemeClr val="bg1"/>
                </a:solidFill>
                <a:latin typeface="HelveticaNeueLT Std Cn" panose="020B0706030502030204" pitchFamily="34" charset="0"/>
                <a:cs typeface="Arial" panose="020B0604020202020204" pitchFamily="34" charset="0"/>
              </a:rPr>
              <a:t>Voters want Congress to take bipartisan action</a:t>
            </a:r>
          </a:p>
        </p:txBody>
      </p:sp>
      <p:sp>
        <p:nvSpPr>
          <p:cNvPr id="3" name="Rectangle 2">
            <a:extLst>
              <a:ext uri="{FF2B5EF4-FFF2-40B4-BE49-F238E27FC236}">
                <a16:creationId xmlns:a16="http://schemas.microsoft.com/office/drawing/2014/main" id="{E94ED58F-8434-9D4B-9D2A-2ECCBB25DC99}"/>
              </a:ext>
            </a:extLst>
          </p:cNvPr>
          <p:cNvSpPr/>
          <p:nvPr/>
        </p:nvSpPr>
        <p:spPr>
          <a:xfrm>
            <a:off x="4064980" y="564318"/>
            <a:ext cx="7997032" cy="1938992"/>
          </a:xfrm>
          <a:prstGeom prst="rect">
            <a:avLst/>
          </a:prstGeom>
        </p:spPr>
        <p:txBody>
          <a:bodyPr wrap="square">
            <a:spAutoFit/>
          </a:bodyPr>
          <a:lstStyle/>
          <a:p>
            <a:r>
              <a:rPr lang="en-US" sz="2000" dirty="0">
                <a:latin typeface="HelveticaNeueLT Std Cn" panose="020B0706030502030204" pitchFamily="34" charset="0"/>
                <a:cs typeface="Arial" panose="020B0604020202020204" pitchFamily="34" charset="0"/>
              </a:rPr>
              <a:t>Government accountants recently announced that if Congress doesn’t take action to fix Social Security soon, the program will run short of fund, and Americans will see an average loss of benefits of 20%$ - or about an average of $4,000 per year starting around 2034. </a:t>
            </a:r>
          </a:p>
          <a:p>
            <a:endParaRPr lang="en-US" sz="2000" dirty="0">
              <a:latin typeface="HelveticaNeueLT Std Cn" panose="020B0706030502030204" pitchFamily="34" charset="0"/>
              <a:cs typeface="Arial" panose="020B0604020202020204" pitchFamily="34" charset="0"/>
            </a:endParaRPr>
          </a:p>
          <a:p>
            <a:r>
              <a:rPr lang="en-US" sz="2000" dirty="0">
                <a:latin typeface="HelveticaNeueLT Std Cn" panose="020B0706030502030204" pitchFamily="34" charset="0"/>
                <a:cs typeface="Arial" panose="020B0604020202020204" pitchFamily="34" charset="0"/>
              </a:rPr>
              <a:t>Knowing this, how important is it for Congress to act to fix Social Security? </a:t>
            </a:r>
          </a:p>
        </p:txBody>
      </p:sp>
      <p:pic>
        <p:nvPicPr>
          <p:cNvPr id="7" name="Picture 6">
            <a:extLst>
              <a:ext uri="{FF2B5EF4-FFF2-40B4-BE49-F238E27FC236}">
                <a16:creationId xmlns:a16="http://schemas.microsoft.com/office/drawing/2014/main" id="{B1FCE687-C1DF-4927-A1EA-326E33744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33" y="6427060"/>
            <a:ext cx="1036279" cy="220032"/>
          </a:xfrm>
          <a:prstGeom prst="rect">
            <a:avLst/>
          </a:prstGeom>
        </p:spPr>
      </p:pic>
      <p:pic>
        <p:nvPicPr>
          <p:cNvPr id="4" name="Picture 3">
            <a:extLst>
              <a:ext uri="{FF2B5EF4-FFF2-40B4-BE49-F238E27FC236}">
                <a16:creationId xmlns:a16="http://schemas.microsoft.com/office/drawing/2014/main" id="{FB2E0685-245B-FA38-DDAC-64492AF2510D}"/>
              </a:ext>
            </a:extLst>
          </p:cNvPr>
          <p:cNvPicPr>
            <a:picLocks noChangeAspect="1"/>
          </p:cNvPicPr>
          <p:nvPr/>
        </p:nvPicPr>
        <p:blipFill>
          <a:blip r:embed="rId4"/>
          <a:stretch>
            <a:fillRect/>
          </a:stretch>
        </p:blipFill>
        <p:spPr>
          <a:xfrm>
            <a:off x="4145766" y="2818525"/>
            <a:ext cx="7289490" cy="3344903"/>
          </a:xfrm>
          <a:prstGeom prst="rect">
            <a:avLst/>
          </a:prstGeom>
        </p:spPr>
      </p:pic>
      <p:pic>
        <p:nvPicPr>
          <p:cNvPr id="12" name="Picture 11">
            <a:extLst>
              <a:ext uri="{FF2B5EF4-FFF2-40B4-BE49-F238E27FC236}">
                <a16:creationId xmlns:a16="http://schemas.microsoft.com/office/drawing/2014/main" id="{802093CB-AF6C-B693-329A-9E2D5BEFC28B}"/>
              </a:ext>
            </a:extLst>
          </p:cNvPr>
          <p:cNvPicPr>
            <a:picLocks noChangeAspect="1"/>
          </p:cNvPicPr>
          <p:nvPr/>
        </p:nvPicPr>
        <p:blipFill>
          <a:blip r:embed="rId5"/>
          <a:stretch>
            <a:fillRect/>
          </a:stretch>
        </p:blipFill>
        <p:spPr>
          <a:xfrm>
            <a:off x="4168944" y="6301359"/>
            <a:ext cx="2862478" cy="212036"/>
          </a:xfrm>
          <a:prstGeom prst="rect">
            <a:avLst/>
          </a:prstGeom>
        </p:spPr>
      </p:pic>
    </p:spTree>
    <p:extLst>
      <p:ext uri="{BB962C8B-B14F-4D97-AF65-F5344CB8AC3E}">
        <p14:creationId xmlns:p14="http://schemas.microsoft.com/office/powerpoint/2010/main" val="74571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5BC2A-86C2-FB42-8DBD-5B7BD2270C0B}"/>
              </a:ext>
            </a:extLst>
          </p:cNvPr>
          <p:cNvSpPr/>
          <p:nvPr/>
        </p:nvSpPr>
        <p:spPr>
          <a:xfrm>
            <a:off x="0" y="-1"/>
            <a:ext cx="3761773" cy="7039155"/>
          </a:xfrm>
          <a:prstGeom prst="rect">
            <a:avLst/>
          </a:prstGeom>
          <a:solidFill>
            <a:srgbClr val="5B0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2" name="Title 1">
            <a:extLst>
              <a:ext uri="{FF2B5EF4-FFF2-40B4-BE49-F238E27FC236}">
                <a16:creationId xmlns:a16="http://schemas.microsoft.com/office/drawing/2014/main" id="{351561F8-64D2-4F9B-8C2C-6FC334531DF2}"/>
              </a:ext>
            </a:extLst>
          </p:cNvPr>
          <p:cNvSpPr>
            <a:spLocks noGrp="1"/>
          </p:cNvSpPr>
          <p:nvPr>
            <p:ph type="title"/>
          </p:nvPr>
        </p:nvSpPr>
        <p:spPr>
          <a:xfrm>
            <a:off x="303207" y="577918"/>
            <a:ext cx="3458566" cy="3857075"/>
          </a:xfrm>
        </p:spPr>
        <p:txBody>
          <a:bodyPr vert="horz" lIns="91440" tIns="45720" rIns="91440" bIns="45720" rtlCol="0" anchor="t">
            <a:normAutofit/>
          </a:bodyPr>
          <a:lstStyle/>
          <a:p>
            <a:r>
              <a:rPr lang="en-US" sz="3200" b="1" kern="1200" dirty="0">
                <a:solidFill>
                  <a:schemeClr val="bg1"/>
                </a:solidFill>
                <a:latin typeface="HelveticaNeueLT Std Cn" panose="020B0706030502030204" pitchFamily="34" charset="0"/>
                <a:cs typeface="Arial" panose="020B0604020202020204" pitchFamily="34" charset="0"/>
              </a:rPr>
              <a:t>Voters want Congress to take bipartisan action</a:t>
            </a:r>
          </a:p>
        </p:txBody>
      </p:sp>
      <p:sp>
        <p:nvSpPr>
          <p:cNvPr id="3" name="Rectangle 2">
            <a:extLst>
              <a:ext uri="{FF2B5EF4-FFF2-40B4-BE49-F238E27FC236}">
                <a16:creationId xmlns:a16="http://schemas.microsoft.com/office/drawing/2014/main" id="{E94ED58F-8434-9D4B-9D2A-2ECCBB25DC99}"/>
              </a:ext>
            </a:extLst>
          </p:cNvPr>
          <p:cNvSpPr/>
          <p:nvPr/>
        </p:nvSpPr>
        <p:spPr>
          <a:xfrm>
            <a:off x="4064980" y="564318"/>
            <a:ext cx="7639340" cy="2308324"/>
          </a:xfrm>
          <a:prstGeom prst="rect">
            <a:avLst/>
          </a:prstGeom>
        </p:spPr>
        <p:txBody>
          <a:bodyPr wrap="square">
            <a:spAutoFit/>
          </a:bodyPr>
          <a:lstStyle/>
          <a:p>
            <a:r>
              <a:rPr lang="en-US" sz="2000" dirty="0">
                <a:latin typeface="HelveticaNeueLT Std Cn" panose="020B0706030502030204" pitchFamily="34" charset="0"/>
                <a:cs typeface="Arial" panose="020B0604020202020204" pitchFamily="34" charset="0"/>
              </a:rPr>
              <a:t>Which is closest to your opinion? I prefer a solution to fixing Social Security that reflects the views of all political parties OR I prefer a solution to fixing Social Security that reflects only the views of the party I most agree with.</a:t>
            </a:r>
          </a:p>
          <a:p>
            <a:endParaRPr lang="en-US" sz="2400" dirty="0">
              <a:latin typeface="HelveticaNeueLT Std Cn" panose="020B0706030502030204" pitchFamily="34" charset="0"/>
              <a:cs typeface="Arial" panose="020B0604020202020204" pitchFamily="34" charset="0"/>
            </a:endParaRPr>
          </a:p>
          <a:p>
            <a:r>
              <a:rPr lang="en-US" sz="2000" dirty="0">
                <a:solidFill>
                  <a:schemeClr val="bg1">
                    <a:lumMod val="50000"/>
                  </a:schemeClr>
                </a:solidFill>
                <a:latin typeface="HelveticaNeueLT Std Cn" panose="020B0706030502030204" pitchFamily="34" charset="0"/>
                <a:cs typeface="Arial" panose="020B0604020202020204" pitchFamily="34" charset="0"/>
              </a:rPr>
              <a:t>% SAYING ONE OF THE MOST IMPORTANT”</a:t>
            </a:r>
          </a:p>
          <a:p>
            <a:r>
              <a:rPr lang="en-US" sz="2000"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B1FCE687-C1DF-4927-A1EA-326E33744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33" y="6427060"/>
            <a:ext cx="1036279" cy="220032"/>
          </a:xfrm>
          <a:prstGeom prst="rect">
            <a:avLst/>
          </a:prstGeom>
        </p:spPr>
      </p:pic>
      <p:pic>
        <p:nvPicPr>
          <p:cNvPr id="10" name="Picture 9">
            <a:extLst>
              <a:ext uri="{FF2B5EF4-FFF2-40B4-BE49-F238E27FC236}">
                <a16:creationId xmlns:a16="http://schemas.microsoft.com/office/drawing/2014/main" id="{C31946EF-8754-C713-2A5E-810E83C0F59D}"/>
              </a:ext>
            </a:extLst>
          </p:cNvPr>
          <p:cNvPicPr>
            <a:picLocks noChangeAspect="1"/>
          </p:cNvPicPr>
          <p:nvPr/>
        </p:nvPicPr>
        <p:blipFill>
          <a:blip r:embed="rId4"/>
          <a:stretch>
            <a:fillRect/>
          </a:stretch>
        </p:blipFill>
        <p:spPr>
          <a:xfrm>
            <a:off x="4168943" y="6217277"/>
            <a:ext cx="2767885" cy="225801"/>
          </a:xfrm>
          <a:prstGeom prst="rect">
            <a:avLst/>
          </a:prstGeom>
        </p:spPr>
      </p:pic>
      <p:pic>
        <p:nvPicPr>
          <p:cNvPr id="4" name="Picture 3">
            <a:extLst>
              <a:ext uri="{FF2B5EF4-FFF2-40B4-BE49-F238E27FC236}">
                <a16:creationId xmlns:a16="http://schemas.microsoft.com/office/drawing/2014/main" id="{ADAE797A-AAD4-321B-3950-CF5B35E9B8E4}"/>
              </a:ext>
            </a:extLst>
          </p:cNvPr>
          <p:cNvPicPr>
            <a:picLocks noChangeAspect="1"/>
          </p:cNvPicPr>
          <p:nvPr/>
        </p:nvPicPr>
        <p:blipFill>
          <a:blip r:embed="rId5"/>
          <a:stretch>
            <a:fillRect/>
          </a:stretch>
        </p:blipFill>
        <p:spPr>
          <a:xfrm>
            <a:off x="4157504" y="2617794"/>
            <a:ext cx="7566073" cy="3415144"/>
          </a:xfrm>
          <a:prstGeom prst="rect">
            <a:avLst/>
          </a:prstGeom>
        </p:spPr>
      </p:pic>
    </p:spTree>
    <p:extLst>
      <p:ext uri="{BB962C8B-B14F-4D97-AF65-F5344CB8AC3E}">
        <p14:creationId xmlns:p14="http://schemas.microsoft.com/office/powerpoint/2010/main" val="346228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5BC2A-86C2-FB42-8DBD-5B7BD2270C0B}"/>
              </a:ext>
            </a:extLst>
          </p:cNvPr>
          <p:cNvSpPr/>
          <p:nvPr/>
        </p:nvSpPr>
        <p:spPr>
          <a:xfrm>
            <a:off x="0" y="0"/>
            <a:ext cx="376177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2" name="Title 1">
            <a:extLst>
              <a:ext uri="{FF2B5EF4-FFF2-40B4-BE49-F238E27FC236}">
                <a16:creationId xmlns:a16="http://schemas.microsoft.com/office/drawing/2014/main" id="{351561F8-64D2-4F9B-8C2C-6FC334531DF2}"/>
              </a:ext>
            </a:extLst>
          </p:cNvPr>
          <p:cNvSpPr>
            <a:spLocks noGrp="1"/>
          </p:cNvSpPr>
          <p:nvPr>
            <p:ph type="title"/>
          </p:nvPr>
        </p:nvSpPr>
        <p:spPr>
          <a:xfrm>
            <a:off x="303207" y="577918"/>
            <a:ext cx="3137223" cy="3857075"/>
          </a:xfrm>
        </p:spPr>
        <p:txBody>
          <a:bodyPr vert="horz" lIns="91440" tIns="45720" rIns="91440" bIns="45720" rtlCol="0" anchor="t">
            <a:normAutofit/>
          </a:bodyPr>
          <a:lstStyle/>
          <a:p>
            <a:r>
              <a:rPr lang="en-US" sz="3200" b="1" kern="1200" dirty="0">
                <a:solidFill>
                  <a:schemeClr val="bg1"/>
                </a:solidFill>
                <a:latin typeface="HelveticaNeueLT Std Cn" panose="020B0706030502030204" pitchFamily="34" charset="0"/>
                <a:cs typeface="Arial" panose="020B0604020202020204" pitchFamily="34" charset="0"/>
              </a:rPr>
              <a:t>Voters 50+ </a:t>
            </a:r>
            <a:r>
              <a:rPr lang="en-US" sz="3200" b="1" dirty="0">
                <a:solidFill>
                  <a:schemeClr val="bg1"/>
                </a:solidFill>
                <a:latin typeface="HelveticaNeueLT Std Cn" panose="020B0706030502030204" pitchFamily="34" charset="0"/>
                <a:cs typeface="Arial" panose="020B0604020202020204" pitchFamily="34" charset="0"/>
              </a:rPr>
              <a:t>p</a:t>
            </a:r>
            <a:r>
              <a:rPr lang="en-US" sz="3200" b="1" kern="1200" dirty="0">
                <a:solidFill>
                  <a:schemeClr val="bg1"/>
                </a:solidFill>
                <a:latin typeface="HelveticaNeueLT Std Cn" panose="020B0706030502030204" pitchFamily="34" charset="0"/>
                <a:cs typeface="Arial" panose="020B0604020202020204" pitchFamily="34" charset="0"/>
              </a:rPr>
              <a:t>rioritize Social Security when deciding how to vote </a:t>
            </a:r>
          </a:p>
        </p:txBody>
      </p:sp>
      <p:pic>
        <p:nvPicPr>
          <p:cNvPr id="8" name="Picture 7">
            <a:extLst>
              <a:ext uri="{FF2B5EF4-FFF2-40B4-BE49-F238E27FC236}">
                <a16:creationId xmlns:a16="http://schemas.microsoft.com/office/drawing/2014/main" id="{31BA5135-A78E-45CC-8CC9-A54B9761B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733" y="6427060"/>
            <a:ext cx="1036279" cy="220032"/>
          </a:xfrm>
          <a:prstGeom prst="rect">
            <a:avLst/>
          </a:prstGeom>
        </p:spPr>
      </p:pic>
      <p:sp>
        <p:nvSpPr>
          <p:cNvPr id="4" name="Rectangle 3">
            <a:extLst>
              <a:ext uri="{FF2B5EF4-FFF2-40B4-BE49-F238E27FC236}">
                <a16:creationId xmlns:a16="http://schemas.microsoft.com/office/drawing/2014/main" id="{45DF2F43-0883-7A94-C807-300D25B574B2}"/>
              </a:ext>
            </a:extLst>
          </p:cNvPr>
          <p:cNvSpPr/>
          <p:nvPr/>
        </p:nvSpPr>
        <p:spPr>
          <a:xfrm>
            <a:off x="4064980" y="564318"/>
            <a:ext cx="7639340" cy="707886"/>
          </a:xfrm>
          <a:prstGeom prst="rect">
            <a:avLst/>
          </a:prstGeom>
        </p:spPr>
        <p:txBody>
          <a:bodyPr wrap="square">
            <a:spAutoFit/>
          </a:bodyPr>
          <a:lstStyle/>
          <a:p>
            <a:r>
              <a:rPr lang="en-US" sz="2000" dirty="0">
                <a:latin typeface="HelveticaNeueLT Std Cn" panose="020B0706030502030204" pitchFamily="34" charset="0"/>
                <a:cs typeface="Arial" panose="020B0604020202020204" pitchFamily="34" charset="0"/>
              </a:rPr>
              <a:t>Please tell me how important each of the following issues are when deciding your vote next November. </a:t>
            </a:r>
          </a:p>
        </p:txBody>
      </p:sp>
      <p:pic>
        <p:nvPicPr>
          <p:cNvPr id="7" name="Picture 6">
            <a:extLst>
              <a:ext uri="{FF2B5EF4-FFF2-40B4-BE49-F238E27FC236}">
                <a16:creationId xmlns:a16="http://schemas.microsoft.com/office/drawing/2014/main" id="{86042A72-7A90-1D19-EEEF-70E382B075B1}"/>
              </a:ext>
            </a:extLst>
          </p:cNvPr>
          <p:cNvPicPr>
            <a:picLocks noChangeAspect="1"/>
          </p:cNvPicPr>
          <p:nvPr/>
        </p:nvPicPr>
        <p:blipFill>
          <a:blip r:embed="rId4"/>
          <a:stretch>
            <a:fillRect/>
          </a:stretch>
        </p:blipFill>
        <p:spPr>
          <a:xfrm>
            <a:off x="8135006" y="4698126"/>
            <a:ext cx="2340714" cy="829003"/>
          </a:xfrm>
          <a:prstGeom prst="rect">
            <a:avLst/>
          </a:prstGeom>
        </p:spPr>
      </p:pic>
      <p:pic>
        <p:nvPicPr>
          <p:cNvPr id="9" name="Picture 8">
            <a:extLst>
              <a:ext uri="{FF2B5EF4-FFF2-40B4-BE49-F238E27FC236}">
                <a16:creationId xmlns:a16="http://schemas.microsoft.com/office/drawing/2014/main" id="{23D84C3B-E3FF-0B2E-B740-B432CB38D93A}"/>
              </a:ext>
            </a:extLst>
          </p:cNvPr>
          <p:cNvPicPr>
            <a:picLocks noChangeAspect="1"/>
          </p:cNvPicPr>
          <p:nvPr/>
        </p:nvPicPr>
        <p:blipFill>
          <a:blip r:embed="rId5"/>
          <a:stretch>
            <a:fillRect/>
          </a:stretch>
        </p:blipFill>
        <p:spPr>
          <a:xfrm>
            <a:off x="4206113" y="1597560"/>
            <a:ext cx="3523470" cy="4734910"/>
          </a:xfrm>
          <a:prstGeom prst="rect">
            <a:avLst/>
          </a:prstGeom>
        </p:spPr>
      </p:pic>
    </p:spTree>
    <p:extLst>
      <p:ext uri="{BB962C8B-B14F-4D97-AF65-F5344CB8AC3E}">
        <p14:creationId xmlns:p14="http://schemas.microsoft.com/office/powerpoint/2010/main" val="2780165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FF0000"/>
                </a:solidFill>
                <a:latin typeface="HelveticaNeueLT Std Cn" panose="020B0706030502030204" pitchFamily="34" charset="0"/>
              </a:rPr>
              <a:t>Public Opinion, Policymakers, and the Social Security Legislative Agenda</a:t>
            </a:r>
          </a:p>
        </p:txBody>
      </p:sp>
      <p:sp>
        <p:nvSpPr>
          <p:cNvPr id="3" name="Subtitle 2"/>
          <p:cNvSpPr>
            <a:spLocks noGrp="1"/>
          </p:cNvSpPr>
          <p:nvPr>
            <p:ph type="subTitle" idx="1"/>
          </p:nvPr>
        </p:nvSpPr>
        <p:spPr/>
        <p:txBody>
          <a:bodyPr/>
          <a:lstStyle/>
          <a:p>
            <a:r>
              <a:rPr lang="en-US" dirty="0">
                <a:latin typeface="HelveticaNeueLT Std Cn" panose="020B0706030502030204" pitchFamily="34" charset="0"/>
              </a:rPr>
              <a:t>Fay Lomax Cook</a:t>
            </a:r>
          </a:p>
        </p:txBody>
      </p:sp>
    </p:spTree>
    <p:extLst>
      <p:ext uri="{BB962C8B-B14F-4D97-AF65-F5344CB8AC3E}">
        <p14:creationId xmlns:p14="http://schemas.microsoft.com/office/powerpoint/2010/main" val="1456235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HelveticaNeueLT Std Cn" panose="020B0706030502030204" pitchFamily="34" charset="0"/>
              </a:rPr>
              <a:t>Address Three Questions </a:t>
            </a:r>
          </a:p>
        </p:txBody>
      </p:sp>
      <p:sp>
        <p:nvSpPr>
          <p:cNvPr id="3" name="Content Placeholder 2"/>
          <p:cNvSpPr>
            <a:spLocks noGrp="1"/>
          </p:cNvSpPr>
          <p:nvPr>
            <p:ph idx="1"/>
          </p:nvPr>
        </p:nvSpPr>
        <p:spPr/>
        <p:txBody>
          <a:bodyPr/>
          <a:lstStyle/>
          <a:p>
            <a:r>
              <a:rPr lang="en-US" dirty="0">
                <a:latin typeface="HelveticaNeueLT Std Lt Cn" panose="020B0406020202030204" pitchFamily="34" charset="0"/>
              </a:rPr>
              <a:t>What might policymakers learn if they ask their staff to summarize recent public opinion data on Social Security?</a:t>
            </a:r>
          </a:p>
          <a:p>
            <a:r>
              <a:rPr lang="en-US" dirty="0">
                <a:latin typeface="HelveticaNeueLT Std Lt Cn" panose="020B0406020202030204" pitchFamily="34" charset="0"/>
              </a:rPr>
              <a:t>What might the public learn if they ask for a summary of what’s on the SS legislative agenda?</a:t>
            </a:r>
          </a:p>
          <a:p>
            <a:r>
              <a:rPr lang="en-US" dirty="0">
                <a:latin typeface="HelveticaNeueLT Std Lt Cn" panose="020B0406020202030204" pitchFamily="34" charset="0"/>
              </a:rPr>
              <a:t>What does the public hope legislation on SS will accomplish?</a:t>
            </a:r>
          </a:p>
        </p:txBody>
      </p:sp>
    </p:spTree>
    <p:extLst>
      <p:ext uri="{BB962C8B-B14F-4D97-AF65-F5344CB8AC3E}">
        <p14:creationId xmlns:p14="http://schemas.microsoft.com/office/powerpoint/2010/main" val="401605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BFE43C-DEA5-194E-5FD8-E59CDA713CDD}"/>
              </a:ext>
            </a:extLst>
          </p:cNvPr>
          <p:cNvSpPr>
            <a:spLocks noGrp="1"/>
          </p:cNvSpPr>
          <p:nvPr>
            <p:ph type="subTitle" idx="1"/>
          </p:nvPr>
        </p:nvSpPr>
        <p:spPr>
          <a:xfrm>
            <a:off x="7876716" y="5013072"/>
            <a:ext cx="9144000" cy="877714"/>
          </a:xfrm>
        </p:spPr>
        <p:txBody>
          <a:bodyPr>
            <a:normAutofit fontScale="92500" lnSpcReduction="20000"/>
          </a:bodyPr>
          <a:lstStyle/>
          <a:p>
            <a:pPr algn="l"/>
            <a:r>
              <a:rPr lang="en-US" sz="7200" dirty="0">
                <a:solidFill>
                  <a:srgbClr val="253271"/>
                </a:solidFill>
                <a:latin typeface="HelveticaNeueLT Std Med Cn" panose="020B0804020202020204" pitchFamily="34" charset="0"/>
              </a:rPr>
              <a:t>AM Break</a:t>
            </a:r>
          </a:p>
        </p:txBody>
      </p:sp>
      <p:pic>
        <p:nvPicPr>
          <p:cNvPr id="5" name="Picture 4" descr="A aerial view of a park in a city&#10;&#10;Description automatically generated">
            <a:extLst>
              <a:ext uri="{FF2B5EF4-FFF2-40B4-BE49-F238E27FC236}">
                <a16:creationId xmlns:a16="http://schemas.microsoft.com/office/drawing/2014/main" id="{AD4BE78A-E65E-9DC0-95EF-BF6BC5D508CE}"/>
              </a:ext>
            </a:extLst>
          </p:cNvPr>
          <p:cNvPicPr>
            <a:picLocks noChangeAspect="1"/>
          </p:cNvPicPr>
          <p:nvPr/>
        </p:nvPicPr>
        <p:blipFill rotWithShape="1">
          <a:blip r:embed="rId2"/>
          <a:srcRect t="32421" b="23243"/>
          <a:stretch/>
        </p:blipFill>
        <p:spPr>
          <a:xfrm>
            <a:off x="0" y="0"/>
            <a:ext cx="12192000" cy="3602038"/>
          </a:xfrm>
          <a:prstGeom prst="rect">
            <a:avLst/>
          </a:prstGeom>
        </p:spPr>
      </p:pic>
      <p:pic>
        <p:nvPicPr>
          <p:cNvPr id="7" name="Picture 6">
            <a:extLst>
              <a:ext uri="{FF2B5EF4-FFF2-40B4-BE49-F238E27FC236}">
                <a16:creationId xmlns:a16="http://schemas.microsoft.com/office/drawing/2014/main" id="{05B2AF09-9EE3-F38F-5579-AC427038AD08}"/>
              </a:ext>
            </a:extLst>
          </p:cNvPr>
          <p:cNvPicPr>
            <a:picLocks noChangeAspect="1"/>
          </p:cNvPicPr>
          <p:nvPr/>
        </p:nvPicPr>
        <p:blipFill>
          <a:blip r:embed="rId3"/>
          <a:stretch>
            <a:fillRect/>
          </a:stretch>
        </p:blipFill>
        <p:spPr>
          <a:xfrm>
            <a:off x="131762" y="2693772"/>
            <a:ext cx="4970169" cy="4970169"/>
          </a:xfrm>
          <a:prstGeom prst="rect">
            <a:avLst/>
          </a:prstGeom>
        </p:spPr>
      </p:pic>
      <p:pic>
        <p:nvPicPr>
          <p:cNvPr id="11" name="Picture 10">
            <a:extLst>
              <a:ext uri="{FF2B5EF4-FFF2-40B4-BE49-F238E27FC236}">
                <a16:creationId xmlns:a16="http://schemas.microsoft.com/office/drawing/2014/main" id="{C5A19454-026F-5EB8-211C-B44C6B70FE2F}"/>
              </a:ext>
            </a:extLst>
          </p:cNvPr>
          <p:cNvPicPr>
            <a:picLocks noChangeAspect="1"/>
          </p:cNvPicPr>
          <p:nvPr/>
        </p:nvPicPr>
        <p:blipFill>
          <a:blip r:embed="rId4"/>
          <a:stretch>
            <a:fillRect/>
          </a:stretch>
        </p:blipFill>
        <p:spPr>
          <a:xfrm>
            <a:off x="5263733" y="3642426"/>
            <a:ext cx="2236818" cy="2741292"/>
          </a:xfrm>
          <a:prstGeom prst="rect">
            <a:avLst/>
          </a:prstGeom>
        </p:spPr>
      </p:pic>
      <p:pic>
        <p:nvPicPr>
          <p:cNvPr id="4" name="Picture 3">
            <a:extLst>
              <a:ext uri="{FF2B5EF4-FFF2-40B4-BE49-F238E27FC236}">
                <a16:creationId xmlns:a16="http://schemas.microsoft.com/office/drawing/2014/main" id="{433369C4-38F4-5935-82AC-6D42455CAAB6}"/>
              </a:ext>
            </a:extLst>
          </p:cNvPr>
          <p:cNvPicPr>
            <a:picLocks noChangeAspect="1"/>
          </p:cNvPicPr>
          <p:nvPr/>
        </p:nvPicPr>
        <p:blipFill>
          <a:blip r:embed="rId5"/>
          <a:stretch>
            <a:fillRect/>
          </a:stretch>
        </p:blipFill>
        <p:spPr>
          <a:xfrm>
            <a:off x="293564" y="6383718"/>
            <a:ext cx="3092187" cy="342691"/>
          </a:xfrm>
          <a:prstGeom prst="rect">
            <a:avLst/>
          </a:prstGeom>
        </p:spPr>
      </p:pic>
    </p:spTree>
    <p:extLst>
      <p:ext uri="{BB962C8B-B14F-4D97-AF65-F5344CB8AC3E}">
        <p14:creationId xmlns:p14="http://schemas.microsoft.com/office/powerpoint/2010/main" val="557575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FF0000"/>
                </a:solidFill>
                <a:latin typeface="HelveticaNeueLT Std Cn" panose="020B0706030502030204" pitchFamily="34" charset="0"/>
              </a:rPr>
              <a:t>What Policymakers Learn if They Ask about Public Opinion on Social Security</a:t>
            </a:r>
          </a:p>
        </p:txBody>
      </p:sp>
      <p:sp>
        <p:nvSpPr>
          <p:cNvPr id="3" name="Content Placeholder 2"/>
          <p:cNvSpPr>
            <a:spLocks noGrp="1"/>
          </p:cNvSpPr>
          <p:nvPr>
            <p:ph idx="1"/>
          </p:nvPr>
        </p:nvSpPr>
        <p:spPr/>
        <p:txBody>
          <a:bodyPr>
            <a:normAutofit/>
          </a:bodyPr>
          <a:lstStyle/>
          <a:p>
            <a:r>
              <a:rPr lang="en-US" dirty="0">
                <a:latin typeface="HelveticaNeueLT Std Lt Cn" panose="020B0406020202030204" pitchFamily="34" charset="0"/>
              </a:rPr>
              <a:t>Widespread, stable, long-term support for SS</a:t>
            </a:r>
          </a:p>
          <a:p>
            <a:r>
              <a:rPr lang="en-US" dirty="0">
                <a:latin typeface="HelveticaNeueLT Std Lt Cn" panose="020B0406020202030204" pitchFamily="34" charset="0"/>
              </a:rPr>
              <a:t>YouGov Survey: 76% of Americans have a “favorable view” of SS (83% Ds and 74% Rs). Young people 18-29  somewhat less at 67%.</a:t>
            </a:r>
          </a:p>
          <a:p>
            <a:r>
              <a:rPr lang="en-US" dirty="0">
                <a:latin typeface="HelveticaNeueLT Std Lt Cn" panose="020B0406020202030204" pitchFamily="34" charset="0"/>
              </a:rPr>
              <a:t>Pew Research Center: How much of a priority should addressing ……(a long list of policy issues) be? 57% of the public prioritized “Taking steps to make the SS system financially sound” only a bit below strengthening the economy and reducing health care costs (58% Ds; 56% Rs).</a:t>
            </a:r>
          </a:p>
        </p:txBody>
      </p:sp>
    </p:spTree>
    <p:extLst>
      <p:ext uri="{BB962C8B-B14F-4D97-AF65-F5344CB8AC3E}">
        <p14:creationId xmlns:p14="http://schemas.microsoft.com/office/powerpoint/2010/main" val="373992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F62A-3947-16F1-9C1E-F7469856BF21}"/>
              </a:ext>
            </a:extLst>
          </p:cNvPr>
          <p:cNvSpPr>
            <a:spLocks noGrp="1"/>
          </p:cNvSpPr>
          <p:nvPr>
            <p:ph type="title"/>
          </p:nvPr>
        </p:nvSpPr>
        <p:spPr/>
        <p:txBody>
          <a:bodyPr>
            <a:normAutofit/>
          </a:bodyPr>
          <a:lstStyle/>
          <a:p>
            <a:r>
              <a:rPr lang="en-US" dirty="0">
                <a:solidFill>
                  <a:srgbClr val="FF0000"/>
                </a:solidFill>
                <a:latin typeface="HelveticaNeueLT Std Cn" panose="020B0706030502030204" pitchFamily="34" charset="0"/>
              </a:rPr>
              <a:t>Continued</a:t>
            </a:r>
            <a:r>
              <a:rPr lang="en-US" dirty="0">
                <a:latin typeface="HelveticaNeueLT Std Cn" panose="020B0706030502030204" pitchFamily="34" charset="0"/>
              </a:rPr>
              <a:t>: What Policymakers Can Learn about Public Opinion on SS</a:t>
            </a:r>
          </a:p>
        </p:txBody>
      </p:sp>
      <p:sp>
        <p:nvSpPr>
          <p:cNvPr id="3" name="Content Placeholder 2">
            <a:extLst>
              <a:ext uri="{FF2B5EF4-FFF2-40B4-BE49-F238E27FC236}">
                <a16:creationId xmlns:a16="http://schemas.microsoft.com/office/drawing/2014/main" id="{22A9116E-4B78-2F7A-E489-C4FC92ED7727}"/>
              </a:ext>
            </a:extLst>
          </p:cNvPr>
          <p:cNvSpPr>
            <a:spLocks noGrp="1"/>
          </p:cNvSpPr>
          <p:nvPr>
            <p:ph idx="1"/>
          </p:nvPr>
        </p:nvSpPr>
        <p:spPr/>
        <p:txBody>
          <a:bodyPr>
            <a:normAutofit/>
          </a:bodyPr>
          <a:lstStyle/>
          <a:p>
            <a:r>
              <a:rPr lang="en-US" dirty="0">
                <a:latin typeface="HelveticaNeueLT Std Lt Cn" panose="020B0406020202030204" pitchFamily="34" charset="0"/>
              </a:rPr>
              <a:t>Gallup: Asked respondents how worried they were about a number of issues (e.g., inflation, crime and violence, affordability of health care, etc.). 45% said they are very worried about Social Security, up 5% from last year.</a:t>
            </a:r>
          </a:p>
          <a:p>
            <a:r>
              <a:rPr lang="en-US" dirty="0">
                <a:latin typeface="HelveticaNeueLT Std Lt Cn" panose="020B0406020202030204" pitchFamily="34" charset="0"/>
              </a:rPr>
              <a:t>Data for Progress interviewed 77,000 likely voters and found they prioritized six major issues that should be on the policy agenda: economy, health care, SS, crime, climate and clean energy, and abortion</a:t>
            </a:r>
          </a:p>
        </p:txBody>
      </p:sp>
    </p:spTree>
    <p:extLst>
      <p:ext uri="{BB962C8B-B14F-4D97-AF65-F5344CB8AC3E}">
        <p14:creationId xmlns:p14="http://schemas.microsoft.com/office/powerpoint/2010/main" val="426517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10" y="379634"/>
            <a:ext cx="8229600" cy="1143000"/>
          </a:xfrm>
        </p:spPr>
        <p:txBody>
          <a:bodyPr>
            <a:noAutofit/>
          </a:bodyPr>
          <a:lstStyle/>
          <a:p>
            <a:r>
              <a:rPr lang="en-US" sz="3200" dirty="0">
                <a:solidFill>
                  <a:srgbClr val="FF0000"/>
                </a:solidFill>
                <a:latin typeface="HelveticaNeueLT Std Cn" panose="020B0706030502030204" pitchFamily="34" charset="0"/>
              </a:rPr>
              <a:t>What might the public learn if they ask for a summary of what’s on the SS legislative agenda?</a:t>
            </a:r>
          </a:p>
        </p:txBody>
      </p:sp>
      <p:sp>
        <p:nvSpPr>
          <p:cNvPr id="3" name="Content Placeholder 2"/>
          <p:cNvSpPr>
            <a:spLocks noGrp="1"/>
          </p:cNvSpPr>
          <p:nvPr>
            <p:ph idx="1"/>
          </p:nvPr>
        </p:nvSpPr>
        <p:spPr/>
        <p:txBody>
          <a:bodyPr>
            <a:normAutofit/>
          </a:bodyPr>
          <a:lstStyle/>
          <a:p>
            <a:pPr marL="0" indent="0">
              <a:buNone/>
            </a:pPr>
            <a:r>
              <a:rPr lang="en-US" dirty="0">
                <a:latin typeface="HelveticaNeueLT Std Lt Cn" panose="020B0406020202030204" pitchFamily="34" charset="0"/>
              </a:rPr>
              <a:t>A. President Biden’s 2023 </a:t>
            </a:r>
            <a:r>
              <a:rPr lang="en-US" i="1" dirty="0">
                <a:latin typeface="HelveticaNeueLT Std Lt Cn" panose="020B0406020202030204" pitchFamily="34" charset="0"/>
              </a:rPr>
              <a:t>State of the Union Address </a:t>
            </a:r>
            <a:r>
              <a:rPr lang="en-US" dirty="0">
                <a:latin typeface="HelveticaNeueLT Std Lt Cn" panose="020B0406020202030204" pitchFamily="34" charset="0"/>
              </a:rPr>
              <a:t>and a dramatic exchange with Republicans</a:t>
            </a:r>
          </a:p>
          <a:p>
            <a:pPr marL="0" indent="0">
              <a:buNone/>
            </a:pPr>
            <a:r>
              <a:rPr lang="en-US" dirty="0">
                <a:latin typeface="HelveticaNeueLT Std Lt Cn" panose="020B0406020202030204" pitchFamily="34" charset="0"/>
              </a:rPr>
              <a:t>B. Social Security Expansion Act. Introduced by Senators Elizabeth Warren &amp; Bernie Sanders.</a:t>
            </a:r>
          </a:p>
          <a:p>
            <a:pPr marL="0" indent="0">
              <a:buNone/>
            </a:pPr>
            <a:r>
              <a:rPr lang="en-US" dirty="0">
                <a:latin typeface="HelveticaNeueLT Std Lt Cn" panose="020B0406020202030204" pitchFamily="34" charset="0"/>
              </a:rPr>
              <a:t>C. Social Security 2100 Act. Introduced by Rept. John Larson (D-CT) and co-sponsored by 175 members</a:t>
            </a:r>
          </a:p>
          <a:p>
            <a:pPr marL="0" indent="0">
              <a:buNone/>
            </a:pPr>
            <a:r>
              <a:rPr lang="en-US" dirty="0">
                <a:latin typeface="HelveticaNeueLT Std Lt Cn" panose="020B0406020202030204" pitchFamily="34" charset="0"/>
              </a:rPr>
              <a:t>D. Republican Study Committee: FY 2024 Budget Protecting Protecting Americans’ Economic Security </a:t>
            </a:r>
          </a:p>
        </p:txBody>
      </p:sp>
    </p:spTree>
    <p:extLst>
      <p:ext uri="{BB962C8B-B14F-4D97-AF65-F5344CB8AC3E}">
        <p14:creationId xmlns:p14="http://schemas.microsoft.com/office/powerpoint/2010/main" val="308703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ED04-2237-8B20-6849-640FEB5434E7}"/>
              </a:ext>
            </a:extLst>
          </p:cNvPr>
          <p:cNvSpPr>
            <a:spLocks noGrp="1"/>
          </p:cNvSpPr>
          <p:nvPr>
            <p:ph type="title"/>
          </p:nvPr>
        </p:nvSpPr>
        <p:spPr/>
        <p:txBody>
          <a:bodyPr>
            <a:normAutofit/>
          </a:bodyPr>
          <a:lstStyle/>
          <a:p>
            <a:r>
              <a:rPr lang="en-US" dirty="0">
                <a:solidFill>
                  <a:srgbClr val="FF0000"/>
                </a:solidFill>
                <a:latin typeface="HelveticaNeueLT Std Cn" panose="020B0706030502030204" pitchFamily="34" charset="0"/>
              </a:rPr>
              <a:t>What does the public hope  that any legislation on SS can accomplish?</a:t>
            </a:r>
          </a:p>
        </p:txBody>
      </p:sp>
      <p:sp>
        <p:nvSpPr>
          <p:cNvPr id="3" name="Content Placeholder 2">
            <a:extLst>
              <a:ext uri="{FF2B5EF4-FFF2-40B4-BE49-F238E27FC236}">
                <a16:creationId xmlns:a16="http://schemas.microsoft.com/office/drawing/2014/main" id="{60CB94C5-A9EC-F5A0-F629-895835B6EEB1}"/>
              </a:ext>
            </a:extLst>
          </p:cNvPr>
          <p:cNvSpPr>
            <a:spLocks noGrp="1"/>
          </p:cNvSpPr>
          <p:nvPr>
            <p:ph idx="1"/>
          </p:nvPr>
        </p:nvSpPr>
        <p:spPr/>
        <p:txBody>
          <a:bodyPr/>
          <a:lstStyle/>
          <a:p>
            <a:r>
              <a:rPr lang="en-US" dirty="0">
                <a:latin typeface="HelveticaNeueLT Std Lt Cn" panose="020B0406020202030204" pitchFamily="34" charset="0"/>
              </a:rPr>
              <a:t>Long term financial viability</a:t>
            </a:r>
          </a:p>
          <a:p>
            <a:r>
              <a:rPr lang="en-US" dirty="0">
                <a:latin typeface="HelveticaNeueLT Std Lt Cn" panose="020B0406020202030204" pitchFamily="34" charset="0"/>
              </a:rPr>
              <a:t>They want to trust their policymakers.</a:t>
            </a:r>
          </a:p>
          <a:p>
            <a:r>
              <a:rPr lang="en-US" dirty="0">
                <a:latin typeface="HelveticaNeueLT Std Lt Cn" panose="020B0406020202030204" pitchFamily="34" charset="0"/>
              </a:rPr>
              <a:t>They want confidence that Social Security will be there for them/ will continue to be there for them.</a:t>
            </a:r>
          </a:p>
        </p:txBody>
      </p:sp>
    </p:spTree>
    <p:extLst>
      <p:ext uri="{BB962C8B-B14F-4D97-AF65-F5344CB8AC3E}">
        <p14:creationId xmlns:p14="http://schemas.microsoft.com/office/powerpoint/2010/main" val="1126911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BFE43C-DEA5-194E-5FD8-E59CDA713CDD}"/>
              </a:ext>
            </a:extLst>
          </p:cNvPr>
          <p:cNvSpPr>
            <a:spLocks noGrp="1"/>
          </p:cNvSpPr>
          <p:nvPr>
            <p:ph type="subTitle" idx="1"/>
          </p:nvPr>
        </p:nvSpPr>
        <p:spPr>
          <a:xfrm>
            <a:off x="7876716" y="5013072"/>
            <a:ext cx="9144000" cy="877714"/>
          </a:xfrm>
        </p:spPr>
        <p:txBody>
          <a:bodyPr>
            <a:normAutofit fontScale="92500" lnSpcReduction="20000"/>
          </a:bodyPr>
          <a:lstStyle/>
          <a:p>
            <a:pPr algn="l"/>
            <a:r>
              <a:rPr lang="en-US" sz="7200" dirty="0">
                <a:solidFill>
                  <a:srgbClr val="253271"/>
                </a:solidFill>
                <a:latin typeface="HelveticaNeueLT Std Med Cn" panose="020B0804020202020204" pitchFamily="34" charset="0"/>
              </a:rPr>
              <a:t>PM Break</a:t>
            </a:r>
          </a:p>
        </p:txBody>
      </p:sp>
      <p:pic>
        <p:nvPicPr>
          <p:cNvPr id="5" name="Picture 4" descr="A aerial view of a park in a city&#10;&#10;Description automatically generated">
            <a:extLst>
              <a:ext uri="{FF2B5EF4-FFF2-40B4-BE49-F238E27FC236}">
                <a16:creationId xmlns:a16="http://schemas.microsoft.com/office/drawing/2014/main" id="{AD4BE78A-E65E-9DC0-95EF-BF6BC5D508CE}"/>
              </a:ext>
            </a:extLst>
          </p:cNvPr>
          <p:cNvPicPr>
            <a:picLocks noChangeAspect="1"/>
          </p:cNvPicPr>
          <p:nvPr/>
        </p:nvPicPr>
        <p:blipFill rotWithShape="1">
          <a:blip r:embed="rId2"/>
          <a:srcRect t="32421" b="23243"/>
          <a:stretch/>
        </p:blipFill>
        <p:spPr>
          <a:xfrm>
            <a:off x="0" y="0"/>
            <a:ext cx="12192000" cy="3602038"/>
          </a:xfrm>
          <a:prstGeom prst="rect">
            <a:avLst/>
          </a:prstGeom>
        </p:spPr>
      </p:pic>
      <p:pic>
        <p:nvPicPr>
          <p:cNvPr id="7" name="Picture 6">
            <a:extLst>
              <a:ext uri="{FF2B5EF4-FFF2-40B4-BE49-F238E27FC236}">
                <a16:creationId xmlns:a16="http://schemas.microsoft.com/office/drawing/2014/main" id="{05B2AF09-9EE3-F38F-5579-AC427038AD08}"/>
              </a:ext>
            </a:extLst>
          </p:cNvPr>
          <p:cNvPicPr>
            <a:picLocks noChangeAspect="1"/>
          </p:cNvPicPr>
          <p:nvPr/>
        </p:nvPicPr>
        <p:blipFill>
          <a:blip r:embed="rId3"/>
          <a:stretch>
            <a:fillRect/>
          </a:stretch>
        </p:blipFill>
        <p:spPr>
          <a:xfrm>
            <a:off x="131762" y="2693772"/>
            <a:ext cx="4970169" cy="4970169"/>
          </a:xfrm>
          <a:prstGeom prst="rect">
            <a:avLst/>
          </a:prstGeom>
        </p:spPr>
      </p:pic>
      <p:pic>
        <p:nvPicPr>
          <p:cNvPr id="11" name="Picture 10">
            <a:extLst>
              <a:ext uri="{FF2B5EF4-FFF2-40B4-BE49-F238E27FC236}">
                <a16:creationId xmlns:a16="http://schemas.microsoft.com/office/drawing/2014/main" id="{C5A19454-026F-5EB8-211C-B44C6B70FE2F}"/>
              </a:ext>
            </a:extLst>
          </p:cNvPr>
          <p:cNvPicPr>
            <a:picLocks noChangeAspect="1"/>
          </p:cNvPicPr>
          <p:nvPr/>
        </p:nvPicPr>
        <p:blipFill>
          <a:blip r:embed="rId4"/>
          <a:stretch>
            <a:fillRect/>
          </a:stretch>
        </p:blipFill>
        <p:spPr>
          <a:xfrm>
            <a:off x="5263733" y="3642426"/>
            <a:ext cx="2236818" cy="2741292"/>
          </a:xfrm>
          <a:prstGeom prst="rect">
            <a:avLst/>
          </a:prstGeom>
        </p:spPr>
      </p:pic>
      <p:pic>
        <p:nvPicPr>
          <p:cNvPr id="4" name="Picture 3">
            <a:extLst>
              <a:ext uri="{FF2B5EF4-FFF2-40B4-BE49-F238E27FC236}">
                <a16:creationId xmlns:a16="http://schemas.microsoft.com/office/drawing/2014/main" id="{433369C4-38F4-5935-82AC-6D42455CAAB6}"/>
              </a:ext>
            </a:extLst>
          </p:cNvPr>
          <p:cNvPicPr>
            <a:picLocks noChangeAspect="1"/>
          </p:cNvPicPr>
          <p:nvPr/>
        </p:nvPicPr>
        <p:blipFill>
          <a:blip r:embed="rId5"/>
          <a:stretch>
            <a:fillRect/>
          </a:stretch>
        </p:blipFill>
        <p:spPr>
          <a:xfrm>
            <a:off x="293564" y="6383718"/>
            <a:ext cx="3092187" cy="342691"/>
          </a:xfrm>
          <a:prstGeom prst="rect">
            <a:avLst/>
          </a:prstGeom>
        </p:spPr>
      </p:pic>
    </p:spTree>
    <p:extLst>
      <p:ext uri="{BB962C8B-B14F-4D97-AF65-F5344CB8AC3E}">
        <p14:creationId xmlns:p14="http://schemas.microsoft.com/office/powerpoint/2010/main" val="1112511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822325"/>
            <a:ext cx="10515600" cy="1325563"/>
          </a:xfrm>
        </p:spPr>
        <p:txBody>
          <a:bodyPr>
            <a:normAutofit/>
          </a:bodyPr>
          <a:lstStyle/>
          <a:p>
            <a:pPr algn="ctr"/>
            <a:r>
              <a:rPr lang="en-US" dirty="0">
                <a:solidFill>
                  <a:srgbClr val="253271"/>
                </a:solidFill>
                <a:latin typeface="HelveticaNeueLT Std Med Cn" panose="020B0804020202020204" pitchFamily="34" charset="0"/>
              </a:rPr>
              <a:t>Panel: The Status of Older Workers: Early Retirement and Long-Term Disability</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2313671"/>
            <a:ext cx="10515600" cy="2705877"/>
          </a:xfrm>
        </p:spPr>
        <p:txBody>
          <a:bodyPr>
            <a:noAutofit/>
          </a:bodyPr>
          <a:lstStyle/>
          <a:p>
            <a:pPr>
              <a:lnSpc>
                <a:spcPct val="100000"/>
              </a:lnSpc>
              <a:spcBef>
                <a:spcPts val="600"/>
              </a:spcBef>
            </a:pPr>
            <a:r>
              <a:rPr lang="en-US" sz="2400" dirty="0">
                <a:solidFill>
                  <a:srgbClr val="56565B"/>
                </a:solidFill>
                <a:latin typeface="HelveticaNeueLT Std Lt Cn" panose="020B0406020202030204" pitchFamily="34" charset="0"/>
              </a:rPr>
              <a:t>Moderator: Laura Haltzel, Senior Fellow, The Century Foundation</a:t>
            </a:r>
          </a:p>
          <a:p>
            <a:pPr>
              <a:lnSpc>
                <a:spcPct val="100000"/>
              </a:lnSpc>
              <a:spcBef>
                <a:spcPts val="600"/>
              </a:spcBef>
            </a:pPr>
            <a:r>
              <a:rPr lang="en-US" sz="2400" dirty="0">
                <a:solidFill>
                  <a:srgbClr val="56565B"/>
                </a:solidFill>
                <a:latin typeface="HelveticaNeueLT Std Lt Cn" panose="020B0406020202030204" pitchFamily="34" charset="0"/>
              </a:rPr>
              <a:t>Barbara Bovbjerg, Chair, NASI Older Workers Retirement Security Task Force and former Managing Director, Education, Workforce, and Income Security, Government Accountability Office</a:t>
            </a:r>
          </a:p>
          <a:p>
            <a:pPr>
              <a:lnSpc>
                <a:spcPct val="100000"/>
              </a:lnSpc>
              <a:spcBef>
                <a:spcPts val="600"/>
              </a:spcBef>
            </a:pPr>
            <a:r>
              <a:rPr lang="en-US" sz="2400" dirty="0">
                <a:solidFill>
                  <a:srgbClr val="56565B"/>
                </a:solidFill>
                <a:latin typeface="HelveticaNeueLT Std Lt Cn" panose="020B0406020202030204" pitchFamily="34" charset="0"/>
              </a:rPr>
              <a:t>David Camp, Interim CEO, National Organization of Social Security Claimants’ Representatives</a:t>
            </a:r>
          </a:p>
          <a:p>
            <a:pPr>
              <a:lnSpc>
                <a:spcPct val="100000"/>
              </a:lnSpc>
              <a:spcBef>
                <a:spcPts val="600"/>
              </a:spcBef>
            </a:pPr>
            <a:r>
              <a:rPr lang="en-US" sz="2400" dirty="0">
                <a:solidFill>
                  <a:srgbClr val="56565B"/>
                </a:solidFill>
                <a:latin typeface="HelveticaNeueLT Std Lt Cn" panose="020B0406020202030204" pitchFamily="34" charset="0"/>
              </a:rPr>
              <a:t>Jeff Cruz, Legislative Representative, American Federation of Government Employees</a:t>
            </a:r>
          </a:p>
          <a:p>
            <a:pPr>
              <a:lnSpc>
                <a:spcPct val="100000"/>
              </a:lnSpc>
              <a:spcBef>
                <a:spcPts val="600"/>
              </a:spcBef>
            </a:pPr>
            <a:r>
              <a:rPr lang="en-US" sz="2400" dirty="0">
                <a:solidFill>
                  <a:srgbClr val="56565B"/>
                </a:solidFill>
                <a:latin typeface="HelveticaNeueLT Std Lt Cn" panose="020B0406020202030204" pitchFamily="34" charset="0"/>
              </a:rPr>
              <a:t>Rebecca Vallas, Senior Fellow and Co-Founder of the Disability Economic Justice Collaborative, The Century Foundation</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2152917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2766218"/>
            <a:ext cx="10515600" cy="1325563"/>
          </a:xfrm>
        </p:spPr>
        <p:txBody>
          <a:bodyPr>
            <a:normAutofit/>
          </a:bodyPr>
          <a:lstStyle/>
          <a:p>
            <a:pPr algn="ctr"/>
            <a:r>
              <a:rPr lang="en-US" dirty="0">
                <a:solidFill>
                  <a:srgbClr val="253271"/>
                </a:solidFill>
                <a:latin typeface="HelveticaNeueLT Std Med Cn" panose="020B0804020202020204" pitchFamily="34" charset="0"/>
              </a:rPr>
              <a:t>Closing Remarks</a:t>
            </a:r>
            <a:br>
              <a:rPr lang="en-US" dirty="0">
                <a:solidFill>
                  <a:srgbClr val="253271"/>
                </a:solidFill>
                <a:latin typeface="HelveticaNeueLT Std Med Cn" panose="020B0804020202020204" pitchFamily="34" charset="0"/>
              </a:rPr>
            </a:br>
            <a:r>
              <a:rPr lang="en-US" dirty="0">
                <a:solidFill>
                  <a:srgbClr val="253271"/>
                </a:solidFill>
                <a:latin typeface="HelveticaNeueLT Std Med Cn" panose="020B0804020202020204" pitchFamily="34" charset="0"/>
              </a:rPr>
              <a:t>Thank you for coming!</a:t>
            </a: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37578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037A-AD5A-E2A8-0D70-0BB82D3D5760}"/>
              </a:ext>
            </a:extLst>
          </p:cNvPr>
          <p:cNvSpPr>
            <a:spLocks noGrp="1"/>
          </p:cNvSpPr>
          <p:nvPr>
            <p:ph type="title"/>
          </p:nvPr>
        </p:nvSpPr>
        <p:spPr>
          <a:xfrm>
            <a:off x="838200" y="822325"/>
            <a:ext cx="10515600" cy="1325563"/>
          </a:xfrm>
        </p:spPr>
        <p:txBody>
          <a:bodyPr>
            <a:normAutofit fontScale="90000"/>
          </a:bodyPr>
          <a:lstStyle/>
          <a:p>
            <a:pPr algn="ctr"/>
            <a:r>
              <a:rPr lang="en-US" dirty="0">
                <a:solidFill>
                  <a:srgbClr val="253271"/>
                </a:solidFill>
                <a:latin typeface="HelveticaNeueLT Std Med Cn" panose="020B0804020202020204" pitchFamily="34" charset="0"/>
              </a:rPr>
              <a:t>Panel: Targeted and Across-the-Board Expansions to Improve the Economic Security of Working Families</a:t>
            </a:r>
          </a:p>
        </p:txBody>
      </p:sp>
      <p:sp>
        <p:nvSpPr>
          <p:cNvPr id="3" name="Content Placeholder 2">
            <a:extLst>
              <a:ext uri="{FF2B5EF4-FFF2-40B4-BE49-F238E27FC236}">
                <a16:creationId xmlns:a16="http://schemas.microsoft.com/office/drawing/2014/main" id="{75F86641-74CA-1982-25B5-A1989F941F0E}"/>
              </a:ext>
            </a:extLst>
          </p:cNvPr>
          <p:cNvSpPr>
            <a:spLocks noGrp="1"/>
          </p:cNvSpPr>
          <p:nvPr>
            <p:ph idx="1"/>
          </p:nvPr>
        </p:nvSpPr>
        <p:spPr>
          <a:xfrm>
            <a:off x="838200" y="2481943"/>
            <a:ext cx="10515600" cy="2705877"/>
          </a:xfrm>
        </p:spPr>
        <p:txBody>
          <a:bodyPr>
            <a:normAutofit fontScale="32500" lnSpcReduction="20000"/>
          </a:bodyPr>
          <a:lstStyle/>
          <a:p>
            <a:pPr>
              <a:lnSpc>
                <a:spcPct val="120000"/>
              </a:lnSpc>
            </a:pPr>
            <a:r>
              <a:rPr lang="en-US" sz="7400" dirty="0">
                <a:solidFill>
                  <a:srgbClr val="56565B"/>
                </a:solidFill>
                <a:latin typeface="HelveticaNeueLT Std Lt Cn" panose="020B0406020202030204" pitchFamily="34" charset="0"/>
              </a:rPr>
              <a:t>Moderator: Richard Johnson, Director, Program on Retirement Policy, The Urban Institute</a:t>
            </a:r>
          </a:p>
          <a:p>
            <a:pPr>
              <a:lnSpc>
                <a:spcPct val="120000"/>
              </a:lnSpc>
            </a:pPr>
            <a:r>
              <a:rPr lang="en-US" sz="7400" dirty="0">
                <a:solidFill>
                  <a:srgbClr val="56565B"/>
                </a:solidFill>
                <a:latin typeface="HelveticaNeueLT Std Lt Cn" panose="020B0406020202030204" pitchFamily="34" charset="0"/>
              </a:rPr>
              <a:t>Andrew D. Eschtruth, Associate Director for External Relations, Center for Retirement Research, Boston College</a:t>
            </a:r>
          </a:p>
          <a:p>
            <a:pPr>
              <a:lnSpc>
                <a:spcPct val="120000"/>
              </a:lnSpc>
            </a:pPr>
            <a:r>
              <a:rPr lang="en-US" sz="7400" dirty="0">
                <a:solidFill>
                  <a:srgbClr val="56565B"/>
                </a:solidFill>
                <a:latin typeface="HelveticaNeueLT Std Lt Cn" panose="020B0406020202030204" pitchFamily="34" charset="0"/>
              </a:rPr>
              <a:t>Teresa Ghilarducci, Irene and Bernard L Schwartz Professor of Economics and Policy Analysis, The New School for Social Research</a:t>
            </a:r>
          </a:p>
          <a:p>
            <a:pPr>
              <a:lnSpc>
                <a:spcPct val="120000"/>
              </a:lnSpc>
            </a:pPr>
            <a:r>
              <a:rPr lang="en-US" sz="7400" dirty="0">
                <a:solidFill>
                  <a:srgbClr val="56565B"/>
                </a:solidFill>
                <a:latin typeface="HelveticaNeueLT Std Lt Cn" panose="020B0406020202030204" pitchFamily="34" charset="0"/>
              </a:rPr>
              <a:t>Cindy Hounsell, President, Women’s Institute for a Secure Retirement</a:t>
            </a:r>
          </a:p>
          <a:p>
            <a:endParaRPr lang="en-US" dirty="0">
              <a:solidFill>
                <a:srgbClr val="56565B"/>
              </a:solidFill>
              <a:latin typeface="HelveticaNeueLT Std Lt Cn" panose="020B0406020202030204" pitchFamily="34" charset="0"/>
            </a:endParaRPr>
          </a:p>
        </p:txBody>
      </p:sp>
      <p:pic>
        <p:nvPicPr>
          <p:cNvPr id="4" name="Picture 3">
            <a:extLst>
              <a:ext uri="{FF2B5EF4-FFF2-40B4-BE49-F238E27FC236}">
                <a16:creationId xmlns:a16="http://schemas.microsoft.com/office/drawing/2014/main" id="{BC05E670-9431-0099-F0F2-BE0A41BEE5FC}"/>
              </a:ext>
            </a:extLst>
          </p:cNvPr>
          <p:cNvPicPr>
            <a:picLocks noChangeAspect="1"/>
          </p:cNvPicPr>
          <p:nvPr/>
        </p:nvPicPr>
        <p:blipFill rotWithShape="1">
          <a:blip r:embed="rId2"/>
          <a:srcRect t="21723" b="29313"/>
          <a:stretch/>
        </p:blipFill>
        <p:spPr>
          <a:xfrm>
            <a:off x="8527774" y="5334621"/>
            <a:ext cx="2365514" cy="1158254"/>
          </a:xfrm>
          <a:prstGeom prst="rect">
            <a:avLst/>
          </a:prstGeom>
        </p:spPr>
      </p:pic>
      <p:pic>
        <p:nvPicPr>
          <p:cNvPr id="6" name="Picture 5">
            <a:extLst>
              <a:ext uri="{FF2B5EF4-FFF2-40B4-BE49-F238E27FC236}">
                <a16:creationId xmlns:a16="http://schemas.microsoft.com/office/drawing/2014/main" id="{B577E1CB-56E6-D495-D069-82112F0B9194}"/>
              </a:ext>
            </a:extLst>
          </p:cNvPr>
          <p:cNvPicPr>
            <a:picLocks noChangeAspect="1"/>
          </p:cNvPicPr>
          <p:nvPr/>
        </p:nvPicPr>
        <p:blipFill>
          <a:blip r:embed="rId3"/>
          <a:stretch>
            <a:fillRect/>
          </a:stretch>
        </p:blipFill>
        <p:spPr>
          <a:xfrm>
            <a:off x="11019755" y="5334621"/>
            <a:ext cx="867445" cy="1063081"/>
          </a:xfrm>
          <a:prstGeom prst="rect">
            <a:avLst/>
          </a:prstGeom>
        </p:spPr>
      </p:pic>
    </p:spTree>
    <p:extLst>
      <p:ext uri="{BB962C8B-B14F-4D97-AF65-F5344CB8AC3E}">
        <p14:creationId xmlns:p14="http://schemas.microsoft.com/office/powerpoint/2010/main" val="63504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1524000" y="3966383"/>
            <a:ext cx="9144000" cy="2104631"/>
          </a:xfrm>
          <a:prstGeom prst="rect">
            <a:avLst/>
          </a:prstGeom>
          <a:noFill/>
          <a:ln w="9525">
            <a:noFill/>
            <a:miter lim="800000"/>
            <a:headEnd/>
            <a:tailEnd/>
          </a:ln>
        </p:spPr>
        <p:txBody>
          <a:bodyPr>
            <a:prstTxWarp prst="textNoShape">
              <a:avLst/>
            </a:prstTxWarp>
          </a:bodyPr>
          <a:lstStyle/>
          <a:p>
            <a:pPr algn="ctr"/>
            <a:endParaRPr lang="en-US" sz="1600" dirty="0">
              <a:solidFill>
                <a:prstClr val="black"/>
              </a:solidFill>
              <a:latin typeface="Times New Roman" panose="02020603050405020304" pitchFamily="18" charset="0"/>
              <a:cs typeface="Times New Roman" panose="02020603050405020304" pitchFamily="18" charset="0"/>
            </a:endParaRPr>
          </a:p>
          <a:p>
            <a:pPr algn="ctr"/>
            <a:r>
              <a:rPr lang="en-US" sz="1600" dirty="0">
                <a:solidFill>
                  <a:prstClr val="black"/>
                </a:solidFill>
                <a:latin typeface="HelveticaNeueLT Std Cn" panose="020B0706030502030204" pitchFamily="34" charset="0"/>
                <a:cs typeface="Times New Roman" panose="02020603050405020304" pitchFamily="18" charset="0"/>
              </a:rPr>
              <a:t>Andrew D. Eschtruth</a:t>
            </a:r>
          </a:p>
          <a:p>
            <a:pPr algn="ctr"/>
            <a:r>
              <a:rPr lang="en-US" sz="1600" dirty="0">
                <a:solidFill>
                  <a:prstClr val="black"/>
                </a:solidFill>
                <a:latin typeface="HelveticaNeueLT Std Cn" panose="020B0706030502030204" pitchFamily="34" charset="0"/>
                <a:cs typeface="Times New Roman" panose="02020603050405020304" pitchFamily="18" charset="0"/>
              </a:rPr>
              <a:t>Associate Director for External Relations</a:t>
            </a:r>
          </a:p>
          <a:p>
            <a:pPr algn="ctr"/>
            <a:r>
              <a:rPr lang="en-US" sz="1600" dirty="0">
                <a:solidFill>
                  <a:prstClr val="black"/>
                </a:solidFill>
                <a:latin typeface="HelveticaNeueLT Std Cn" panose="020B0706030502030204" pitchFamily="34" charset="0"/>
                <a:cs typeface="Times New Roman" panose="02020603050405020304" pitchFamily="18" charset="0"/>
              </a:rPr>
              <a:t>Center for Retirement Research at Boston College</a:t>
            </a:r>
          </a:p>
          <a:p>
            <a:pPr algn="ctr">
              <a:lnSpc>
                <a:spcPct val="80000"/>
              </a:lnSpc>
              <a:spcBef>
                <a:spcPct val="20000"/>
              </a:spcBef>
            </a:pPr>
            <a:endParaRPr lang="en-US" sz="1600" dirty="0">
              <a:latin typeface="HelveticaNeueLT Std Cn" panose="020B0706030502030204" pitchFamily="34" charset="0"/>
              <a:cs typeface="Times New Roman"/>
            </a:endParaRPr>
          </a:p>
          <a:p>
            <a:pPr algn="ctr">
              <a:lnSpc>
                <a:spcPct val="80000"/>
              </a:lnSpc>
              <a:spcBef>
                <a:spcPct val="20000"/>
              </a:spcBef>
            </a:pPr>
            <a:r>
              <a:rPr lang="en-US" sz="1600" dirty="0">
                <a:latin typeface="HelveticaNeueLT Std Cn" panose="020B0706030502030204" pitchFamily="34" charset="0"/>
                <a:cs typeface="Times New Roman" pitchFamily="18" charset="0"/>
              </a:rPr>
              <a:t>“Preserving and Enhancing Social Security for All”</a:t>
            </a:r>
          </a:p>
          <a:p>
            <a:pPr algn="ctr">
              <a:lnSpc>
                <a:spcPct val="80000"/>
              </a:lnSpc>
              <a:spcBef>
                <a:spcPct val="20000"/>
              </a:spcBef>
            </a:pPr>
            <a:r>
              <a:rPr lang="en-US" sz="1600" dirty="0">
                <a:latin typeface="HelveticaNeueLT Std Cn" panose="020B0706030502030204" pitchFamily="34" charset="0"/>
                <a:cs typeface="Times New Roman" pitchFamily="18" charset="0"/>
              </a:rPr>
              <a:t>Harkin Institute</a:t>
            </a:r>
          </a:p>
          <a:p>
            <a:pPr algn="ctr">
              <a:lnSpc>
                <a:spcPct val="80000"/>
              </a:lnSpc>
              <a:spcBef>
                <a:spcPct val="20000"/>
              </a:spcBef>
            </a:pPr>
            <a:r>
              <a:rPr lang="en-US" sz="1600" dirty="0">
                <a:latin typeface="HelveticaNeueLT Std Cn" panose="020B0706030502030204" pitchFamily="34" charset="0"/>
                <a:cs typeface="Times New Roman"/>
              </a:rPr>
              <a:t>September 13, 2023</a:t>
            </a:r>
          </a:p>
        </p:txBody>
      </p:sp>
      <p:sp>
        <p:nvSpPr>
          <p:cNvPr id="16390" name="Rectangle 4"/>
          <p:cNvSpPr>
            <a:spLocks noChangeArrowheads="1"/>
          </p:cNvSpPr>
          <p:nvPr/>
        </p:nvSpPr>
        <p:spPr bwMode="auto">
          <a:xfrm>
            <a:off x="1524000" y="2286000"/>
            <a:ext cx="9144000" cy="1143000"/>
          </a:xfrm>
          <a:prstGeom prst="rect">
            <a:avLst/>
          </a:prstGeom>
          <a:noFill/>
          <a:ln w="9525">
            <a:noFill/>
            <a:miter lim="800000"/>
            <a:headEnd/>
            <a:tailEnd/>
          </a:ln>
        </p:spPr>
        <p:txBody>
          <a:bodyPr anchor="ctr">
            <a:prstTxWarp prst="textNoShape">
              <a:avLst/>
            </a:prstTxWarp>
          </a:bodyPr>
          <a:lstStyle/>
          <a:p>
            <a:pPr algn="ctr"/>
            <a:r>
              <a:rPr lang="en-US" sz="4400" dirty="0">
                <a:solidFill>
                  <a:prstClr val="black"/>
                </a:solidFill>
                <a:latin typeface="HelveticaNeueLT Std Cn" panose="020B0706030502030204" pitchFamily="34" charset="0"/>
                <a:cs typeface="Times New Roman" panose="02020603050405020304" pitchFamily="18" charset="0"/>
              </a:rPr>
              <a:t>Targeted Enhancements to</a:t>
            </a:r>
          </a:p>
          <a:p>
            <a:pPr algn="ctr"/>
            <a:r>
              <a:rPr lang="en-US" sz="4400" dirty="0">
                <a:solidFill>
                  <a:prstClr val="black"/>
                </a:solidFill>
                <a:latin typeface="HelveticaNeueLT Std Cn" panose="020B0706030502030204" pitchFamily="34" charset="0"/>
                <a:cs typeface="Times New Roman" panose="02020603050405020304" pitchFamily="18" charset="0"/>
              </a:rPr>
              <a:t>Social Security Benefits</a:t>
            </a:r>
          </a:p>
        </p:txBody>
      </p:sp>
      <p:sp>
        <p:nvSpPr>
          <p:cNvPr id="3" name="Rectangle 2"/>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5" name="Straight Connector 4"/>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Tree>
    <p:extLst>
      <p:ext uri="{BB962C8B-B14F-4D97-AF65-F5344CB8AC3E}">
        <p14:creationId xmlns:p14="http://schemas.microsoft.com/office/powerpoint/2010/main" val="3198132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9E7584-EC03-B94A-935D-9D3F4AB776DF}" type="slidenum">
              <a:rPr lang="en-US" smtClean="0"/>
              <a:pPr>
                <a:defRPr/>
              </a:pPr>
              <a:t>8</a:t>
            </a:fld>
            <a:endParaRPr lang="en-US" dirty="0"/>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latin typeface="Times New Roman" pitchFamily="18" charset="0"/>
                <a:cs typeface="Times New Roman" pitchFamily="18" charset="0"/>
              </a:rPr>
              <a:pPr>
                <a:defRPr/>
              </a:pPr>
              <a:t>8</a:t>
            </a:fld>
            <a:endParaRPr lang="en-US" sz="1800" dirty="0">
              <a:latin typeface="Times New Roman" pitchFamily="18" charset="0"/>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4400" dirty="0">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9" name="Rectangle 2"/>
          <p:cNvSpPr>
            <a:spLocks noGrp="1" noChangeArrowheads="1"/>
          </p:cNvSpPr>
          <p:nvPr>
            <p:ph type="title" idx="4294967295"/>
          </p:nvPr>
        </p:nvSpPr>
        <p:spPr>
          <a:xfrm>
            <a:off x="1714500" y="427479"/>
            <a:ext cx="8953500" cy="820737"/>
          </a:xfrm>
        </p:spPr>
        <p:txBody>
          <a:bodyPr>
            <a:normAutofit fontScale="90000"/>
          </a:bodyPr>
          <a:lstStyle/>
          <a:p>
            <a:pPr algn="l"/>
            <a:r>
              <a:rPr lang="en-US" sz="3800" dirty="0">
                <a:latin typeface="HelveticaNeueLT Std Cn" panose="020B0706030502030204" pitchFamily="34" charset="0"/>
                <a:cs typeface="Times New Roman"/>
              </a:rPr>
              <a:t>Social Security’s family benefits are becoming less relevant in a changing world.</a:t>
            </a:r>
            <a:endParaRPr lang="en-US" sz="3800" dirty="0">
              <a:solidFill>
                <a:srgbClr val="000000"/>
              </a:solidFill>
              <a:latin typeface="HelveticaNeueLT Std Cn" panose="020B0706030502030204" pitchFamily="34" charset="0"/>
              <a:cs typeface="65 Helvetica Medium"/>
            </a:endParaRPr>
          </a:p>
        </p:txBody>
      </p:sp>
      <p:sp>
        <p:nvSpPr>
          <p:cNvPr id="10" name="Rectangle 9"/>
          <p:cNvSpPr/>
          <p:nvPr/>
        </p:nvSpPr>
        <p:spPr>
          <a:xfrm>
            <a:off x="1524000" y="1727819"/>
            <a:ext cx="9144001" cy="584775"/>
          </a:xfrm>
          <a:prstGeom prst="rect">
            <a:avLst/>
          </a:prstGeom>
        </p:spPr>
        <p:txBody>
          <a:bodyPr wrap="square">
            <a:spAutoFit/>
          </a:bodyPr>
          <a:lstStyle/>
          <a:p>
            <a:pPr algn="ctr"/>
            <a:r>
              <a:rPr lang="en-US" sz="1600" dirty="0">
                <a:solidFill>
                  <a:prstClr val="black"/>
                </a:solidFill>
                <a:latin typeface="HelveticaNeueLT Std Cn" panose="020B0706030502030204" pitchFamily="34" charset="0"/>
                <a:cs typeface="Times New Roman" panose="02020603050405020304" pitchFamily="18" charset="0"/>
              </a:rPr>
              <a:t>Spousal and Survivor Benefits as a Percentage of Total Benefits </a:t>
            </a:r>
          </a:p>
          <a:p>
            <a:pPr algn="ctr"/>
            <a:r>
              <a:rPr lang="en-US" sz="1600" dirty="0">
                <a:solidFill>
                  <a:prstClr val="black"/>
                </a:solidFill>
                <a:latin typeface="HelveticaNeueLT Std Cn" panose="020B0706030502030204" pitchFamily="34" charset="0"/>
                <a:cs typeface="Times New Roman" panose="02020603050405020304" pitchFamily="18" charset="0"/>
              </a:rPr>
              <a:t>for Retired Workers, Spouses, and Survivors, 1960-2021 </a:t>
            </a:r>
          </a:p>
        </p:txBody>
      </p:sp>
      <p:sp>
        <p:nvSpPr>
          <p:cNvPr id="11" name="Rectangle 10"/>
          <p:cNvSpPr/>
          <p:nvPr/>
        </p:nvSpPr>
        <p:spPr>
          <a:xfrm>
            <a:off x="2636437" y="5957160"/>
            <a:ext cx="8031564" cy="261610"/>
          </a:xfrm>
          <a:prstGeom prst="rect">
            <a:avLst/>
          </a:prstGeom>
        </p:spPr>
        <p:txBody>
          <a:bodyPr wrap="square">
            <a:spAutoFit/>
          </a:bodyPr>
          <a:lstStyle/>
          <a:p>
            <a:r>
              <a:rPr lang="en-US" sz="1100" i="1" dirty="0">
                <a:solidFill>
                  <a:prstClr val="black"/>
                </a:solidFill>
                <a:latin typeface="Times New Roman" panose="02020603050405020304" pitchFamily="18" charset="0"/>
                <a:cs typeface="Times New Roman" panose="02020603050405020304" pitchFamily="18" charset="0"/>
              </a:rPr>
              <a:t>Source:</a:t>
            </a:r>
            <a:r>
              <a:rPr lang="en-US" sz="1100" dirty="0">
                <a:solidFill>
                  <a:prstClr val="black"/>
                </a:solidFill>
                <a:latin typeface="Times New Roman" panose="02020603050405020304" pitchFamily="18" charset="0"/>
                <a:cs typeface="Times New Roman" panose="02020603050405020304" pitchFamily="18" charset="0"/>
              </a:rPr>
              <a:t> U.S. Social Security Administration. 2022. </a:t>
            </a:r>
            <a:r>
              <a:rPr lang="en-US" sz="1100" i="1" dirty="0">
                <a:latin typeface="Times New Roman" panose="02020603050405020304" pitchFamily="18" charset="0"/>
                <a:cs typeface="Times New Roman" panose="02020603050405020304" pitchFamily="18" charset="0"/>
              </a:rPr>
              <a:t>Annual Statistical Supplement to the Social Security Bulletin</a:t>
            </a:r>
            <a:r>
              <a:rPr lang="en-US" sz="1100" dirty="0">
                <a:latin typeface="Times New Roman" panose="02020603050405020304" pitchFamily="18" charset="0"/>
                <a:cs typeface="Times New Roman" panose="02020603050405020304" pitchFamily="18" charset="0"/>
              </a:rPr>
              <a:t>.</a:t>
            </a:r>
            <a:r>
              <a:rPr lang="en-US" sz="1100" i="1"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graphicFrame>
        <p:nvGraphicFramePr>
          <p:cNvPr id="13" name="Chart 12">
            <a:extLst>
              <a:ext uri="{FF2B5EF4-FFF2-40B4-BE49-F238E27FC236}">
                <a16:creationId xmlns:a16="http://schemas.microsoft.com/office/drawing/2014/main" id="{00000000-0008-0000-0000-000003000000}"/>
              </a:ext>
            </a:extLst>
          </p:cNvPr>
          <p:cNvGraphicFramePr>
            <a:graphicFrameLocks/>
          </p:cNvGraphicFramePr>
          <p:nvPr/>
        </p:nvGraphicFramePr>
        <p:xfrm>
          <a:off x="3809999" y="2534676"/>
          <a:ext cx="4572000"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5176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A29E7584-EC03-B94A-935D-9D3F4AB776DF}" type="slidenum">
              <a:rPr lang="en-US" sz="1400">
                <a:solidFill>
                  <a:srgbClr val="000000"/>
                </a:solidFill>
                <a:latin typeface="Arial" charset="0"/>
                <a:ea typeface="ＭＳ Ｐゴシック"/>
              </a:rPr>
              <a:pPr eaLnBrk="0" fontAlgn="base" hangingPunct="0">
                <a:spcBef>
                  <a:spcPct val="0"/>
                </a:spcBef>
                <a:spcAft>
                  <a:spcPct val="0"/>
                </a:spcAft>
                <a:defRPr/>
              </a:pPr>
              <a:t>9</a:t>
            </a:fld>
            <a:endParaRPr lang="en-US" sz="1400" dirty="0">
              <a:solidFill>
                <a:srgbClr val="000000"/>
              </a:solidFill>
              <a:latin typeface="Arial" charset="0"/>
              <a:ea typeface="ＭＳ Ｐゴシック"/>
            </a:endParaRPr>
          </a:p>
        </p:txBody>
      </p:sp>
      <p:sp>
        <p:nvSpPr>
          <p:cNvPr id="5" name="Slide Number Placeholder 1"/>
          <p:cNvSpPr txBox="1">
            <a:spLocks/>
          </p:cNvSpPr>
          <p:nvPr/>
        </p:nvSpPr>
        <p:spPr bwMode="auto">
          <a:xfrm>
            <a:off x="8747760" y="653796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Scala-Regular" charset="0"/>
                <a:ea typeface="+mn-ea"/>
                <a:cs typeface="+mn-cs"/>
              </a:defRPr>
            </a:lvl2pPr>
            <a:lvl3pPr marL="914400" algn="l" rtl="0" fontAlgn="base">
              <a:spcBef>
                <a:spcPct val="0"/>
              </a:spcBef>
              <a:spcAft>
                <a:spcPct val="0"/>
              </a:spcAft>
              <a:defRPr sz="2400" kern="1200">
                <a:solidFill>
                  <a:schemeClr val="tx1"/>
                </a:solidFill>
                <a:latin typeface="Scala-Regular" charset="0"/>
                <a:ea typeface="+mn-ea"/>
                <a:cs typeface="+mn-cs"/>
              </a:defRPr>
            </a:lvl3pPr>
            <a:lvl4pPr marL="1371600" algn="l" rtl="0" fontAlgn="base">
              <a:spcBef>
                <a:spcPct val="0"/>
              </a:spcBef>
              <a:spcAft>
                <a:spcPct val="0"/>
              </a:spcAft>
              <a:defRPr sz="2400" kern="1200">
                <a:solidFill>
                  <a:schemeClr val="tx1"/>
                </a:solidFill>
                <a:latin typeface="Scala-Regular" charset="0"/>
                <a:ea typeface="+mn-ea"/>
                <a:cs typeface="+mn-cs"/>
              </a:defRPr>
            </a:lvl4pPr>
            <a:lvl5pPr marL="1828800" algn="l" rtl="0" fontAlgn="base">
              <a:spcBef>
                <a:spcPct val="0"/>
              </a:spcBef>
              <a:spcAft>
                <a:spcPct val="0"/>
              </a:spcAft>
              <a:defRPr sz="2400" kern="1200">
                <a:solidFill>
                  <a:schemeClr val="tx1"/>
                </a:solidFill>
                <a:latin typeface="Scala-Regular" charset="0"/>
                <a:ea typeface="+mn-ea"/>
                <a:cs typeface="+mn-cs"/>
              </a:defRPr>
            </a:lvl5pPr>
            <a:lvl6pPr marL="2286000" algn="l" defTabSz="457200" rtl="0" eaLnBrk="1" latinLnBrk="0" hangingPunct="1">
              <a:defRPr sz="2400" kern="1200">
                <a:solidFill>
                  <a:schemeClr val="tx1"/>
                </a:solidFill>
                <a:latin typeface="Scala-Regular" charset="0"/>
                <a:ea typeface="+mn-ea"/>
                <a:cs typeface="+mn-cs"/>
              </a:defRPr>
            </a:lvl6pPr>
            <a:lvl7pPr marL="2743200" algn="l" defTabSz="457200" rtl="0" eaLnBrk="1" latinLnBrk="0" hangingPunct="1">
              <a:defRPr sz="2400" kern="1200">
                <a:solidFill>
                  <a:schemeClr val="tx1"/>
                </a:solidFill>
                <a:latin typeface="Scala-Regular" charset="0"/>
                <a:ea typeface="+mn-ea"/>
                <a:cs typeface="+mn-cs"/>
              </a:defRPr>
            </a:lvl7pPr>
            <a:lvl8pPr marL="3200400" algn="l" defTabSz="457200" rtl="0" eaLnBrk="1" latinLnBrk="0" hangingPunct="1">
              <a:defRPr sz="2400" kern="1200">
                <a:solidFill>
                  <a:schemeClr val="tx1"/>
                </a:solidFill>
                <a:latin typeface="Scala-Regular" charset="0"/>
                <a:ea typeface="+mn-ea"/>
                <a:cs typeface="+mn-cs"/>
              </a:defRPr>
            </a:lvl8pPr>
            <a:lvl9pPr marL="3657600" algn="l" defTabSz="457200" rtl="0" eaLnBrk="1" latinLnBrk="0" hangingPunct="1">
              <a:defRPr sz="2400" kern="1200">
                <a:solidFill>
                  <a:schemeClr val="tx1"/>
                </a:solidFill>
                <a:latin typeface="Scala-Regular" charset="0"/>
                <a:ea typeface="+mn-ea"/>
                <a:cs typeface="+mn-cs"/>
              </a:defRPr>
            </a:lvl9pPr>
          </a:lstStyle>
          <a:p>
            <a:pPr>
              <a:defRPr/>
            </a:pPr>
            <a:fld id="{A29E7584-EC03-B94A-935D-9D3F4AB776DF}" type="slidenum">
              <a:rPr lang="en-US" sz="1800">
                <a:solidFill>
                  <a:srgbClr val="000000"/>
                </a:solidFill>
                <a:latin typeface="Times New Roman" pitchFamily="18" charset="0"/>
                <a:ea typeface="ＭＳ Ｐゴシック"/>
                <a:cs typeface="Times New Roman" pitchFamily="18" charset="0"/>
              </a:rPr>
              <a:pPr>
                <a:defRPr/>
              </a:pPr>
              <a:t>9</a:t>
            </a:fld>
            <a:endParaRPr lang="en-US" sz="1800" dirty="0">
              <a:solidFill>
                <a:srgbClr val="000000"/>
              </a:solidFill>
              <a:latin typeface="Times New Roman" pitchFamily="18" charset="0"/>
              <a:ea typeface="ＭＳ Ｐゴシック"/>
              <a:cs typeface="Times New Roman" pitchFamily="18" charset="0"/>
            </a:endParaRPr>
          </a:p>
        </p:txBody>
      </p:sp>
      <p:sp>
        <p:nvSpPr>
          <p:cNvPr id="6" name="Rectangle 5"/>
          <p:cNvSpPr/>
          <p:nvPr/>
        </p:nvSpPr>
        <p:spPr bwMode="auto">
          <a:xfrm>
            <a:off x="1524001" y="6229911"/>
            <a:ext cx="9144001" cy="769441"/>
          </a:xfrm>
          <a:prstGeom prst="rect">
            <a:avLst/>
          </a:prstGeom>
          <a:solidFill>
            <a:srgbClr val="DAD3CB"/>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4400" dirty="0">
              <a:solidFill>
                <a:srgbClr val="000000"/>
              </a:solidFill>
              <a:latin typeface="Scala-Regular" pitchFamily="-97" charset="0"/>
              <a:ea typeface="ＭＳ Ｐゴシック" pitchFamily="-97" charset="-128"/>
              <a:cs typeface="ＭＳ Ｐゴシック" pitchFamily="-97" charset="-128"/>
            </a:endParaRPr>
          </a:p>
        </p:txBody>
      </p:sp>
      <p:pic>
        <p:nvPicPr>
          <p:cNvPr id="7" name="Picture 6" descr="CRR logo.jpg"/>
          <p:cNvPicPr>
            <a:picLocks noChangeAspect="1"/>
          </p:cNvPicPr>
          <p:nvPr/>
        </p:nvPicPr>
        <p:blipFill>
          <a:blip r:embed="rId3"/>
          <a:stretch>
            <a:fillRect/>
          </a:stretch>
        </p:blipFill>
        <p:spPr>
          <a:xfrm>
            <a:off x="1524001" y="6071014"/>
            <a:ext cx="1112437" cy="678057"/>
          </a:xfrm>
          <a:prstGeom prst="rect">
            <a:avLst/>
          </a:prstGeom>
          <a:ln>
            <a:solidFill>
              <a:srgbClr val="DBD3CB"/>
            </a:solidFill>
          </a:ln>
        </p:spPr>
      </p:pic>
      <p:cxnSp>
        <p:nvCxnSpPr>
          <p:cNvPr id="8" name="Straight Connector 7"/>
          <p:cNvCxnSpPr/>
          <p:nvPr/>
        </p:nvCxnSpPr>
        <p:spPr bwMode="auto">
          <a:xfrm>
            <a:off x="1524000" y="27813"/>
            <a:ext cx="9144000" cy="0"/>
          </a:xfrm>
          <a:prstGeom prst="line">
            <a:avLst/>
          </a:prstGeom>
          <a:noFill/>
          <a:ln w="57150" cap="flat" cmpd="sng" algn="ctr">
            <a:solidFill>
              <a:srgbClr val="800000"/>
            </a:solidFill>
            <a:prstDash val="solid"/>
            <a:round/>
            <a:headEnd type="none" w="med" len="med"/>
            <a:tailEnd type="none" w="med" len="med"/>
          </a:ln>
          <a:effectLst/>
        </p:spPr>
      </p:cxnSp>
      <p:sp>
        <p:nvSpPr>
          <p:cNvPr id="13" name="Rectangle 2"/>
          <p:cNvSpPr>
            <a:spLocks noGrp="1" noChangeArrowheads="1"/>
          </p:cNvSpPr>
          <p:nvPr>
            <p:ph type="title" idx="4294967295"/>
          </p:nvPr>
        </p:nvSpPr>
        <p:spPr>
          <a:xfrm>
            <a:off x="1694916" y="410187"/>
            <a:ext cx="8973084" cy="820737"/>
          </a:xfrm>
        </p:spPr>
        <p:txBody>
          <a:bodyPr>
            <a:normAutofit fontScale="90000"/>
          </a:bodyPr>
          <a:lstStyle/>
          <a:p>
            <a:pPr algn="l"/>
            <a:r>
              <a:rPr lang="en-US" sz="3800" dirty="0">
                <a:solidFill>
                  <a:srgbClr val="000000"/>
                </a:solidFill>
                <a:latin typeface="HelveticaNeueLT Std Cn" panose="020B0706030502030204" pitchFamily="34" charset="0"/>
                <a:cs typeface="Times New Roman" panose="02020603050405020304" pitchFamily="18" charset="0"/>
              </a:rPr>
              <a:t>A few groups often pop up in targeted proposals to improve retirement benefits.</a:t>
            </a:r>
          </a:p>
        </p:txBody>
      </p:sp>
      <p:sp>
        <p:nvSpPr>
          <p:cNvPr id="14" name="Text Box 38"/>
          <p:cNvSpPr txBox="1">
            <a:spLocks noChangeArrowheads="1"/>
          </p:cNvSpPr>
          <p:nvPr/>
        </p:nvSpPr>
        <p:spPr bwMode="auto">
          <a:xfrm>
            <a:off x="1524000" y="2206438"/>
            <a:ext cx="9144000" cy="2893100"/>
          </a:xfrm>
          <a:prstGeom prst="rect">
            <a:avLst/>
          </a:prstGeom>
          <a:noFill/>
          <a:ln w="9525">
            <a:noFill/>
            <a:miter lim="800000"/>
            <a:headEnd/>
            <a:tailEnd/>
          </a:ln>
        </p:spPr>
        <p:txBody>
          <a:bodyPr wrap="square">
            <a:spAutoFit/>
          </a:bodyPr>
          <a:lstStyle/>
          <a:p>
            <a:pPr marL="579438" indent="-400050" fontAlgn="base">
              <a:spcBef>
                <a:spcPct val="0"/>
              </a:spcBef>
              <a:spcAft>
                <a:spcPct val="0"/>
              </a:spcAft>
              <a:buFont typeface="+mj-lt"/>
              <a:buAutoNum type="arabicParenR"/>
              <a:tabLst>
                <a:tab pos="576263" algn="l"/>
              </a:tabLst>
              <a:defRPr/>
            </a:pPr>
            <a:r>
              <a:rPr lang="en-US" sz="2600" dirty="0">
                <a:solidFill>
                  <a:srgbClr val="000000"/>
                </a:solidFill>
                <a:latin typeface="HelveticaNeueLT Std Cn" panose="020B0706030502030204" pitchFamily="34" charset="0"/>
                <a:ea typeface="ＭＳ Ｐゴシック"/>
                <a:cs typeface="Times New Roman" panose="02020603050405020304" pitchFamily="18" charset="0"/>
              </a:rPr>
              <a:t>Caregivers; </a:t>
            </a:r>
          </a:p>
          <a:p>
            <a:pPr marL="579438" indent="-400050" fontAlgn="base">
              <a:spcBef>
                <a:spcPct val="0"/>
              </a:spcBef>
              <a:spcAft>
                <a:spcPct val="0"/>
              </a:spcAft>
              <a:buFont typeface="+mj-lt"/>
              <a:buAutoNum type="arabicParenR"/>
              <a:tabLst>
                <a:tab pos="576263" algn="l"/>
              </a:tabLst>
              <a:defRPr/>
            </a:pPr>
            <a:endParaRPr lang="en-US" sz="2600" dirty="0">
              <a:solidFill>
                <a:srgbClr val="000000"/>
              </a:solidFill>
              <a:latin typeface="HelveticaNeueLT Std Cn" panose="020B0706030502030204" pitchFamily="34" charset="0"/>
              <a:ea typeface="ＭＳ Ｐゴシック"/>
              <a:cs typeface="Times New Roman" panose="02020603050405020304" pitchFamily="18" charset="0"/>
            </a:endParaRPr>
          </a:p>
          <a:p>
            <a:pPr marL="579438" indent="-400050" fontAlgn="base">
              <a:spcBef>
                <a:spcPct val="0"/>
              </a:spcBef>
              <a:spcAft>
                <a:spcPct val="0"/>
              </a:spcAft>
              <a:buFont typeface="+mj-lt"/>
              <a:buAutoNum type="arabicParenR"/>
              <a:tabLst>
                <a:tab pos="576263" algn="l"/>
              </a:tabLst>
              <a:defRPr/>
            </a:pPr>
            <a:r>
              <a:rPr lang="en-US" sz="2600" dirty="0">
                <a:solidFill>
                  <a:srgbClr val="000000"/>
                </a:solidFill>
                <a:latin typeface="HelveticaNeueLT Std Cn" panose="020B0706030502030204" pitchFamily="34" charset="0"/>
                <a:ea typeface="ＭＳ Ｐゴシック"/>
                <a:cs typeface="Times New Roman" panose="02020603050405020304" pitchFamily="18" charset="0"/>
              </a:rPr>
              <a:t>Widows; </a:t>
            </a:r>
          </a:p>
          <a:p>
            <a:pPr marL="579438" indent="-400050" fontAlgn="base">
              <a:spcBef>
                <a:spcPct val="0"/>
              </a:spcBef>
              <a:spcAft>
                <a:spcPct val="0"/>
              </a:spcAft>
              <a:buFont typeface="+mj-lt"/>
              <a:buAutoNum type="arabicParenR"/>
              <a:tabLst>
                <a:tab pos="576263" algn="l"/>
              </a:tabLst>
              <a:defRPr/>
            </a:pPr>
            <a:endParaRPr lang="en-US" sz="2600" dirty="0">
              <a:solidFill>
                <a:srgbClr val="000000"/>
              </a:solidFill>
              <a:latin typeface="HelveticaNeueLT Std Cn" panose="020B0706030502030204" pitchFamily="34" charset="0"/>
              <a:ea typeface="ＭＳ Ｐゴシック"/>
              <a:cs typeface="Times New Roman" panose="02020603050405020304" pitchFamily="18" charset="0"/>
            </a:endParaRPr>
          </a:p>
          <a:p>
            <a:pPr marL="579438" indent="-400050" fontAlgn="base">
              <a:spcBef>
                <a:spcPct val="0"/>
              </a:spcBef>
              <a:spcAft>
                <a:spcPct val="0"/>
              </a:spcAft>
              <a:buFont typeface="+mj-lt"/>
              <a:buAutoNum type="arabicParenR"/>
              <a:tabLst>
                <a:tab pos="576263" algn="l"/>
              </a:tabLst>
              <a:defRPr/>
            </a:pPr>
            <a:r>
              <a:rPr lang="en-US" sz="2600" dirty="0">
                <a:solidFill>
                  <a:srgbClr val="000000"/>
                </a:solidFill>
                <a:latin typeface="HelveticaNeueLT Std Cn" panose="020B0706030502030204" pitchFamily="34" charset="0"/>
                <a:ea typeface="ＭＳ Ｐゴシック"/>
                <a:cs typeface="Times New Roman" panose="02020603050405020304" pitchFamily="18" charset="0"/>
              </a:rPr>
              <a:t>Older retirees (ages 80+); and</a:t>
            </a:r>
          </a:p>
          <a:p>
            <a:pPr marL="579438" indent="-400050" fontAlgn="base">
              <a:spcBef>
                <a:spcPct val="0"/>
              </a:spcBef>
              <a:spcAft>
                <a:spcPct val="0"/>
              </a:spcAft>
              <a:buFont typeface="+mj-lt"/>
              <a:buAutoNum type="arabicParenR"/>
              <a:tabLst>
                <a:tab pos="576263" algn="l"/>
              </a:tabLst>
              <a:defRPr/>
            </a:pPr>
            <a:endParaRPr lang="en-US" sz="2600" dirty="0">
              <a:solidFill>
                <a:srgbClr val="000000"/>
              </a:solidFill>
              <a:latin typeface="HelveticaNeueLT Std Cn" panose="020B0706030502030204" pitchFamily="34" charset="0"/>
              <a:ea typeface="ＭＳ Ｐゴシック"/>
              <a:cs typeface="Times New Roman" panose="02020603050405020304" pitchFamily="18" charset="0"/>
            </a:endParaRPr>
          </a:p>
          <a:p>
            <a:pPr marL="579438" indent="-400050" fontAlgn="base">
              <a:spcBef>
                <a:spcPct val="0"/>
              </a:spcBef>
              <a:spcAft>
                <a:spcPct val="0"/>
              </a:spcAft>
              <a:buFont typeface="+mj-lt"/>
              <a:buAutoNum type="arabicParenR"/>
              <a:tabLst>
                <a:tab pos="576263" algn="l"/>
              </a:tabLst>
              <a:defRPr/>
            </a:pPr>
            <a:r>
              <a:rPr lang="en-US" sz="2600" dirty="0">
                <a:solidFill>
                  <a:srgbClr val="000000"/>
                </a:solidFill>
                <a:latin typeface="HelveticaNeueLT Std Cn" panose="020B0706030502030204" pitchFamily="34" charset="0"/>
                <a:ea typeface="ＭＳ Ｐゴシック"/>
                <a:cs typeface="Times New Roman" panose="02020603050405020304" pitchFamily="18" charset="0"/>
              </a:rPr>
              <a:t>Low earners.</a:t>
            </a:r>
          </a:p>
        </p:txBody>
      </p:sp>
    </p:spTree>
    <p:extLst>
      <p:ext uri="{BB962C8B-B14F-4D97-AF65-F5344CB8AC3E}">
        <p14:creationId xmlns:p14="http://schemas.microsoft.com/office/powerpoint/2010/main" val="3596702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d="{86325B14-06C3-1546-92CA-0035E803070E}" vid="{088A5CC2-7541-D94C-9617-C78A79A56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wald">
    <a:dk1>
      <a:srgbClr val="515151"/>
    </a:dk1>
    <a:lt1>
      <a:srgbClr val="FFFFFF"/>
    </a:lt1>
    <a:dk2>
      <a:srgbClr val="DEDDED"/>
    </a:dk2>
    <a:lt2>
      <a:srgbClr val="FE931E"/>
    </a:lt2>
    <a:accent1>
      <a:srgbClr val="CC3300"/>
    </a:accent1>
    <a:accent2>
      <a:srgbClr val="104F96"/>
    </a:accent2>
    <a:accent3>
      <a:srgbClr val="732C87"/>
    </a:accent3>
    <a:accent4>
      <a:srgbClr val="8F5C0C"/>
    </a:accent4>
    <a:accent5>
      <a:srgbClr val="0099CC"/>
    </a:accent5>
    <a:accent6>
      <a:srgbClr val="257C65"/>
    </a:accent6>
    <a:hlink>
      <a:srgbClr val="00650B"/>
    </a:hlink>
    <a:folHlink>
      <a:srgbClr val="949494"/>
    </a:folHlink>
  </a:clrScheme>
  <a:fontScheme name="Greenwald">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 Template</Template>
  <TotalTime>1234</TotalTime>
  <Words>4382</Words>
  <Application>Microsoft Office PowerPoint</Application>
  <PresentationFormat>Widescreen</PresentationFormat>
  <Paragraphs>590</Paragraphs>
  <Slides>56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Calibri Light</vt:lpstr>
      <vt:lpstr>HelveticaNeueLT Std Cn</vt:lpstr>
      <vt:lpstr>HelveticaNeueLT Std Lt Cn</vt:lpstr>
      <vt:lpstr>HelveticaNeueLT Std Med Cn</vt:lpstr>
      <vt:lpstr>Scala-Regular</vt:lpstr>
      <vt:lpstr>Times New Roman</vt:lpstr>
      <vt:lpstr>Office Theme</vt:lpstr>
      <vt:lpstr>PowerPoint Presentation</vt:lpstr>
      <vt:lpstr>Opening Remarks </vt:lpstr>
      <vt:lpstr>Morning Keynote </vt:lpstr>
      <vt:lpstr>Panel: Restoring Social Security  to Long Range Balance </vt:lpstr>
      <vt:lpstr>PowerPoint Presentation</vt:lpstr>
      <vt:lpstr>Panel: Targeted and Across-the-Board Expansions to Improve the Economic Security of Working Families</vt:lpstr>
      <vt:lpstr>PowerPoint Presentation</vt:lpstr>
      <vt:lpstr>Social Security’s family benefits are becoming less relevant in a changing world.</vt:lpstr>
      <vt:lpstr>A few groups often pop up in targeted proposals to improve retirement benefits.</vt:lpstr>
      <vt:lpstr>While family benefits are fading, the twin challenges of work &amp; caregiving are not.</vt:lpstr>
      <vt:lpstr>A second concern is poverty risk for widows.</vt:lpstr>
      <vt:lpstr>Proposals typically raise the widow’s benefit to 75% of a couple’s combined benefit.</vt:lpstr>
      <vt:lpstr>Another concern is the “oldest old,” because poverty rates rise after 80.</vt:lpstr>
      <vt:lpstr>Finally, the program’s minimum benefit is withering away, but some are still in poverty. </vt:lpstr>
      <vt:lpstr>Social Security Bridge Funds:  Simple Math and a Simple (deceptively) Proposal</vt:lpstr>
      <vt:lpstr>Problem, Cause, Solution</vt:lpstr>
      <vt:lpstr>PowerPoint Presentation</vt:lpstr>
      <vt:lpstr>PowerPoint Presentation</vt:lpstr>
      <vt:lpstr>Bridge Annuity Is an Accepted Mechanism for Elites If All Americans Had Access Retirement Security Would Improve</vt:lpstr>
      <vt:lpstr>PowerPoint Presentation</vt:lpstr>
      <vt:lpstr>PowerPoint Presentation</vt:lpstr>
      <vt:lpstr>Majorities of low-income women say all these</vt:lpstr>
      <vt:lpstr>3 in 4 low-income women ages 25+ by ethnicity report they do not have emergency savings or rainy-day funds to cover expenses if they get sick or lose their job.</vt:lpstr>
      <vt:lpstr>A  plurality of low-income women ages 25+ by ethnicity believe their retirement income or savings will not be enough to even pay their monthly bills and  obligations.</vt:lpstr>
      <vt:lpstr>From a list of words, “worried” and “uncertain” are selected the most when asked what are the two or three emotions that best capture how you feel when thinking about how financially prepared you are for retirement.</vt:lpstr>
      <vt:lpstr>Of 13 proposed policies tested, 8 received over 90% total support.</vt:lpstr>
      <vt:lpstr>PowerPoint Presentation</vt:lpstr>
      <vt:lpstr>Significant majorities of women ages 25+ across party affiliation support the 7 non-Social Security policies tested.</vt:lpstr>
      <vt:lpstr>PowerPoint Presentation</vt:lpstr>
      <vt:lpstr>Harkin Retirement Security Awards</vt:lpstr>
      <vt:lpstr>Lunch Keynote</vt:lpstr>
      <vt:lpstr>Panel: Public Opinion on Social Security Reform and Legislative Agenda</vt:lpstr>
      <vt:lpstr>Americans’ Preferences for Social Security Reform</vt:lpstr>
      <vt:lpstr>Designing and Pricing a Car to  Maximize Market Share</vt:lpstr>
      <vt:lpstr>Designing and Pricing a Car to Maximize Market Share</vt:lpstr>
      <vt:lpstr>High confidence in Social Security’s ability to continue to provide benefits at least equal to current benefits is not much different from 2014.</vt:lpstr>
      <vt:lpstr>PowerPoint Presentation</vt:lpstr>
      <vt:lpstr>Trade Off Analysis</vt:lpstr>
      <vt:lpstr>Most Preferred Package for Addressing Funding Gap</vt:lpstr>
      <vt:lpstr>How Specific Policy Changes Impact Overall Appeal</vt:lpstr>
      <vt:lpstr>How Specific Policy Changes Impact Overall Appeal</vt:lpstr>
      <vt:lpstr>Thank you!</vt:lpstr>
      <vt:lpstr>Overwhelming majority of voters say Social Security is something they’ve worked hard, paid into and earned vs. a government benefit</vt:lpstr>
      <vt:lpstr>Similar majorities say Social Security is important to their retirement</vt:lpstr>
      <vt:lpstr>Voters want Congress to take bipartisan action</vt:lpstr>
      <vt:lpstr>Voters want Congress to take bipartisan action</vt:lpstr>
      <vt:lpstr>Voters 50+ prioritize Social Security when deciding how to vote </vt:lpstr>
      <vt:lpstr>Public Opinion, Policymakers, and the Social Security Legislative Agenda</vt:lpstr>
      <vt:lpstr>Address Three Questions </vt:lpstr>
      <vt:lpstr>What Policymakers Learn if They Ask about Public Opinion on Social Security</vt:lpstr>
      <vt:lpstr>Continued: What Policymakers Can Learn about Public Opinion on SS</vt:lpstr>
      <vt:lpstr>What might the public learn if they ask for a summary of what’s on the SS legislative agenda?</vt:lpstr>
      <vt:lpstr>What does the public hope  that any legislation on SS can accomplish?</vt:lpstr>
      <vt:lpstr>PowerPoint Presentation</vt:lpstr>
      <vt:lpstr>Panel: The Status of Older Workers: Early Retirement and Long-Term Disability</vt:lpstr>
      <vt:lpstr>Closing Remarks Thank you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rtill</dc:creator>
  <cp:lastModifiedBy>rtill</cp:lastModifiedBy>
  <cp:revision>1</cp:revision>
  <dcterms:created xsi:type="dcterms:W3CDTF">2023-09-08T18:39:36Z</dcterms:created>
  <dcterms:modified xsi:type="dcterms:W3CDTF">2023-09-12T15:51:12Z</dcterms:modified>
</cp:coreProperties>
</file>